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1" r:id="rId3"/>
  </p:sldMasterIdLst>
  <p:notesMasterIdLst>
    <p:notesMasterId r:id="rId97"/>
  </p:notesMasterIdLst>
  <p:sldIdLst>
    <p:sldId id="430" r:id="rId4"/>
    <p:sldId id="431" r:id="rId5"/>
    <p:sldId id="432" r:id="rId6"/>
    <p:sldId id="433" r:id="rId7"/>
    <p:sldId id="434" r:id="rId8"/>
    <p:sldId id="275" r:id="rId9"/>
    <p:sldId id="276" r:id="rId10"/>
    <p:sldId id="274" r:id="rId11"/>
    <p:sldId id="283" r:id="rId12"/>
    <p:sldId id="282" r:id="rId13"/>
    <p:sldId id="273" r:id="rId14"/>
    <p:sldId id="435" r:id="rId15"/>
    <p:sldId id="436" r:id="rId16"/>
    <p:sldId id="437" r:id="rId17"/>
    <p:sldId id="438" r:id="rId18"/>
    <p:sldId id="439" r:id="rId19"/>
    <p:sldId id="259" r:id="rId20"/>
    <p:sldId id="423" r:id="rId21"/>
    <p:sldId id="308" r:id="rId22"/>
    <p:sldId id="378" r:id="rId23"/>
    <p:sldId id="392" r:id="rId24"/>
    <p:sldId id="418" r:id="rId25"/>
    <p:sldId id="426" r:id="rId26"/>
    <p:sldId id="429" r:id="rId27"/>
    <p:sldId id="440" r:id="rId28"/>
    <p:sldId id="406" r:id="rId29"/>
    <p:sldId id="309" r:id="rId30"/>
    <p:sldId id="397" r:id="rId31"/>
    <p:sldId id="398" r:id="rId32"/>
    <p:sldId id="399" r:id="rId33"/>
    <p:sldId id="400" r:id="rId34"/>
    <p:sldId id="401" r:id="rId35"/>
    <p:sldId id="402" r:id="rId36"/>
    <p:sldId id="403" r:id="rId37"/>
    <p:sldId id="404" r:id="rId38"/>
    <p:sldId id="405" r:id="rId39"/>
    <p:sldId id="310" r:id="rId40"/>
    <p:sldId id="312" r:id="rId41"/>
    <p:sldId id="311" r:id="rId42"/>
    <p:sldId id="441" r:id="rId43"/>
    <p:sldId id="317" r:id="rId44"/>
    <p:sldId id="396" r:id="rId45"/>
    <p:sldId id="339" r:id="rId46"/>
    <p:sldId id="340" r:id="rId47"/>
    <p:sldId id="413" r:id="rId48"/>
    <p:sldId id="414" r:id="rId49"/>
    <p:sldId id="407" r:id="rId50"/>
    <p:sldId id="408" r:id="rId51"/>
    <p:sldId id="412" r:id="rId52"/>
    <p:sldId id="410" r:id="rId53"/>
    <p:sldId id="425" r:id="rId54"/>
    <p:sldId id="411" r:id="rId55"/>
    <p:sldId id="428" r:id="rId56"/>
    <p:sldId id="394" r:id="rId57"/>
    <p:sldId id="271" r:id="rId58"/>
    <p:sldId id="318" r:id="rId59"/>
    <p:sldId id="319" r:id="rId60"/>
    <p:sldId id="427" r:id="rId61"/>
    <p:sldId id="416" r:id="rId62"/>
    <p:sldId id="292" r:id="rId63"/>
    <p:sldId id="323" r:id="rId64"/>
    <p:sldId id="263" r:id="rId65"/>
    <p:sldId id="264" r:id="rId66"/>
    <p:sldId id="265" r:id="rId67"/>
    <p:sldId id="266" r:id="rId68"/>
    <p:sldId id="324" r:id="rId69"/>
    <p:sldId id="417" r:id="rId70"/>
    <p:sldId id="415" r:id="rId71"/>
    <p:sldId id="322" r:id="rId72"/>
    <p:sldId id="306" r:id="rId73"/>
    <p:sldId id="325" r:id="rId74"/>
    <p:sldId id="328" r:id="rId75"/>
    <p:sldId id="335" r:id="rId76"/>
    <p:sldId id="336" r:id="rId77"/>
    <p:sldId id="337" r:id="rId78"/>
    <p:sldId id="338" r:id="rId79"/>
    <p:sldId id="268" r:id="rId80"/>
    <p:sldId id="424" r:id="rId81"/>
    <p:sldId id="272" r:id="rId82"/>
    <p:sldId id="270" r:id="rId83"/>
    <p:sldId id="267" r:id="rId84"/>
    <p:sldId id="393" r:id="rId85"/>
    <p:sldId id="277" r:id="rId86"/>
    <p:sldId id="278" r:id="rId87"/>
    <p:sldId id="279" r:id="rId88"/>
    <p:sldId id="280" r:id="rId89"/>
    <p:sldId id="281" r:id="rId90"/>
    <p:sldId id="383" r:id="rId91"/>
    <p:sldId id="334" r:id="rId92"/>
    <p:sldId id="368" r:id="rId93"/>
    <p:sldId id="369" r:id="rId94"/>
    <p:sldId id="370" r:id="rId95"/>
    <p:sldId id="371" r:id="rId96"/>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e Marazzina" initials="DM" lastIdx="4" clrIdx="0">
    <p:extLst>
      <p:ext uri="{19B8F6BF-5375-455C-9EA6-DF929625EA0E}">
        <p15:presenceInfo xmlns:p15="http://schemas.microsoft.com/office/powerpoint/2012/main" userId="S::10301768@polimi.it::79c38746-42da-4317-9921-34c93a114990" providerId="AD"/>
      </p:ext>
    </p:extLst>
  </p:cmAuthor>
  <p:cmAuthor id="2" name="Daniele" initials="DM" lastIdx="2" clrIdx="1">
    <p:extLst>
      <p:ext uri="{19B8F6BF-5375-455C-9EA6-DF929625EA0E}">
        <p15:presenceInfo xmlns:p15="http://schemas.microsoft.com/office/powerpoint/2012/main" userId="Danie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2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autoAdjust="0"/>
    <p:restoredTop sz="96058" autoAdjust="0"/>
  </p:normalViewPr>
  <p:slideViewPr>
    <p:cSldViewPr snapToGrid="0" snapToObjects="1">
      <p:cViewPr varScale="1">
        <p:scale>
          <a:sx n="109" d="100"/>
          <a:sy n="109" d="100"/>
        </p:scale>
        <p:origin x="1626" y="1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commentAuthors" Target="commentAuthor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file:///D:\Dropbox\Lavoro\Milano-Politecnico\Convegni_Seminari\24-Financial_Behavior_Crypto\doge-usd-max.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Dogecoin</a:t>
            </a:r>
            <a:r>
              <a:rPr lang="en-US" baseline="0"/>
              <a:t> </a:t>
            </a:r>
            <a:r>
              <a:rPr lang="en-US"/>
              <a:t>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049407261592301"/>
          <c:y val="0.14409740449110528"/>
          <c:w val="0.83111417322834646"/>
          <c:h val="0.58324074074074073"/>
        </c:manualLayout>
      </c:layout>
      <c:lineChart>
        <c:grouping val="standard"/>
        <c:varyColors val="0"/>
        <c:ser>
          <c:idx val="0"/>
          <c:order val="0"/>
          <c:tx>
            <c:strRef>
              <c:f>'doge-usd-max'!$B$1</c:f>
              <c:strCache>
                <c:ptCount val="1"/>
                <c:pt idx="0">
                  <c:v>price</c:v>
                </c:pt>
              </c:strCache>
            </c:strRef>
          </c:tx>
          <c:spPr>
            <a:ln w="28575" cap="rnd">
              <a:solidFill>
                <a:schemeClr val="accent1"/>
              </a:solidFill>
              <a:round/>
            </a:ln>
            <a:effectLst/>
          </c:spPr>
          <c:marker>
            <c:symbol val="none"/>
          </c:marker>
          <c:cat>
            <c:numRef>
              <c:f>'doge-usd-max'!$A$2:$A$2150</c:f>
              <c:numCache>
                <c:formatCode>m/d/yyyy</c:formatCode>
                <c:ptCount val="2149"/>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pt idx="20">
                  <c:v>43486</c:v>
                </c:pt>
                <c:pt idx="21">
                  <c:v>43487</c:v>
                </c:pt>
                <c:pt idx="22">
                  <c:v>43488</c:v>
                </c:pt>
                <c:pt idx="23">
                  <c:v>43489</c:v>
                </c:pt>
                <c:pt idx="24">
                  <c:v>43490</c:v>
                </c:pt>
                <c:pt idx="25">
                  <c:v>43491</c:v>
                </c:pt>
                <c:pt idx="26">
                  <c:v>43492</c:v>
                </c:pt>
                <c:pt idx="27">
                  <c:v>43493</c:v>
                </c:pt>
                <c:pt idx="28">
                  <c:v>43494</c:v>
                </c:pt>
                <c:pt idx="29">
                  <c:v>43495</c:v>
                </c:pt>
                <c:pt idx="30">
                  <c:v>43496</c:v>
                </c:pt>
                <c:pt idx="31">
                  <c:v>43497</c:v>
                </c:pt>
                <c:pt idx="32">
                  <c:v>43498</c:v>
                </c:pt>
                <c:pt idx="33">
                  <c:v>43499</c:v>
                </c:pt>
                <c:pt idx="34">
                  <c:v>43500</c:v>
                </c:pt>
                <c:pt idx="35">
                  <c:v>43501</c:v>
                </c:pt>
                <c:pt idx="36">
                  <c:v>43502</c:v>
                </c:pt>
                <c:pt idx="37">
                  <c:v>43503</c:v>
                </c:pt>
                <c:pt idx="38">
                  <c:v>43504</c:v>
                </c:pt>
                <c:pt idx="39">
                  <c:v>43505</c:v>
                </c:pt>
                <c:pt idx="40">
                  <c:v>43506</c:v>
                </c:pt>
                <c:pt idx="41">
                  <c:v>43507</c:v>
                </c:pt>
                <c:pt idx="42">
                  <c:v>43508</c:v>
                </c:pt>
                <c:pt idx="43">
                  <c:v>43509</c:v>
                </c:pt>
                <c:pt idx="44">
                  <c:v>43510</c:v>
                </c:pt>
                <c:pt idx="45">
                  <c:v>43511</c:v>
                </c:pt>
                <c:pt idx="46">
                  <c:v>43512</c:v>
                </c:pt>
                <c:pt idx="47">
                  <c:v>43513</c:v>
                </c:pt>
                <c:pt idx="48">
                  <c:v>43514</c:v>
                </c:pt>
                <c:pt idx="49">
                  <c:v>43515</c:v>
                </c:pt>
                <c:pt idx="50">
                  <c:v>43516</c:v>
                </c:pt>
                <c:pt idx="51">
                  <c:v>43517</c:v>
                </c:pt>
                <c:pt idx="52">
                  <c:v>43518</c:v>
                </c:pt>
                <c:pt idx="53">
                  <c:v>43519</c:v>
                </c:pt>
                <c:pt idx="54">
                  <c:v>43520</c:v>
                </c:pt>
                <c:pt idx="55">
                  <c:v>43521</c:v>
                </c:pt>
                <c:pt idx="56">
                  <c:v>43522</c:v>
                </c:pt>
                <c:pt idx="57">
                  <c:v>43523</c:v>
                </c:pt>
                <c:pt idx="58">
                  <c:v>43524</c:v>
                </c:pt>
                <c:pt idx="59">
                  <c:v>43525</c:v>
                </c:pt>
                <c:pt idx="60">
                  <c:v>43526</c:v>
                </c:pt>
                <c:pt idx="61">
                  <c:v>43527</c:v>
                </c:pt>
                <c:pt idx="62">
                  <c:v>43528</c:v>
                </c:pt>
                <c:pt idx="63">
                  <c:v>43529</c:v>
                </c:pt>
                <c:pt idx="64">
                  <c:v>43530</c:v>
                </c:pt>
                <c:pt idx="65">
                  <c:v>43531</c:v>
                </c:pt>
                <c:pt idx="66">
                  <c:v>43532</c:v>
                </c:pt>
                <c:pt idx="67">
                  <c:v>43533</c:v>
                </c:pt>
                <c:pt idx="68">
                  <c:v>43534</c:v>
                </c:pt>
                <c:pt idx="69">
                  <c:v>43535</c:v>
                </c:pt>
                <c:pt idx="70">
                  <c:v>43536</c:v>
                </c:pt>
                <c:pt idx="71">
                  <c:v>43537</c:v>
                </c:pt>
                <c:pt idx="72">
                  <c:v>43538</c:v>
                </c:pt>
                <c:pt idx="73">
                  <c:v>43539</c:v>
                </c:pt>
                <c:pt idx="74">
                  <c:v>43540</c:v>
                </c:pt>
                <c:pt idx="75">
                  <c:v>43541</c:v>
                </c:pt>
                <c:pt idx="76">
                  <c:v>43542</c:v>
                </c:pt>
                <c:pt idx="77">
                  <c:v>43543</c:v>
                </c:pt>
                <c:pt idx="78">
                  <c:v>43544</c:v>
                </c:pt>
                <c:pt idx="79">
                  <c:v>43545</c:v>
                </c:pt>
                <c:pt idx="80">
                  <c:v>43546</c:v>
                </c:pt>
                <c:pt idx="81">
                  <c:v>43547</c:v>
                </c:pt>
                <c:pt idx="82">
                  <c:v>43548</c:v>
                </c:pt>
                <c:pt idx="83">
                  <c:v>43549</c:v>
                </c:pt>
                <c:pt idx="84">
                  <c:v>43550</c:v>
                </c:pt>
                <c:pt idx="85">
                  <c:v>43551</c:v>
                </c:pt>
                <c:pt idx="86">
                  <c:v>43552</c:v>
                </c:pt>
                <c:pt idx="87">
                  <c:v>43553</c:v>
                </c:pt>
                <c:pt idx="88">
                  <c:v>43554</c:v>
                </c:pt>
                <c:pt idx="89">
                  <c:v>43555</c:v>
                </c:pt>
                <c:pt idx="90">
                  <c:v>43556</c:v>
                </c:pt>
                <c:pt idx="91">
                  <c:v>43557</c:v>
                </c:pt>
                <c:pt idx="92">
                  <c:v>43558</c:v>
                </c:pt>
                <c:pt idx="93">
                  <c:v>43559</c:v>
                </c:pt>
                <c:pt idx="94">
                  <c:v>43560</c:v>
                </c:pt>
                <c:pt idx="95">
                  <c:v>43561</c:v>
                </c:pt>
                <c:pt idx="96">
                  <c:v>43562</c:v>
                </c:pt>
                <c:pt idx="97">
                  <c:v>43563</c:v>
                </c:pt>
                <c:pt idx="98">
                  <c:v>43564</c:v>
                </c:pt>
                <c:pt idx="99">
                  <c:v>43565</c:v>
                </c:pt>
                <c:pt idx="100">
                  <c:v>43566</c:v>
                </c:pt>
                <c:pt idx="101">
                  <c:v>43567</c:v>
                </c:pt>
                <c:pt idx="102">
                  <c:v>43568</c:v>
                </c:pt>
                <c:pt idx="103">
                  <c:v>43569</c:v>
                </c:pt>
                <c:pt idx="104">
                  <c:v>43570</c:v>
                </c:pt>
                <c:pt idx="105">
                  <c:v>43571</c:v>
                </c:pt>
                <c:pt idx="106">
                  <c:v>43572</c:v>
                </c:pt>
                <c:pt idx="107">
                  <c:v>43573</c:v>
                </c:pt>
                <c:pt idx="108">
                  <c:v>43574</c:v>
                </c:pt>
                <c:pt idx="109">
                  <c:v>43575</c:v>
                </c:pt>
                <c:pt idx="110">
                  <c:v>43576</c:v>
                </c:pt>
                <c:pt idx="111">
                  <c:v>43577</c:v>
                </c:pt>
                <c:pt idx="112">
                  <c:v>43578</c:v>
                </c:pt>
                <c:pt idx="113">
                  <c:v>43579</c:v>
                </c:pt>
                <c:pt idx="114">
                  <c:v>43580</c:v>
                </c:pt>
                <c:pt idx="115">
                  <c:v>43581</c:v>
                </c:pt>
                <c:pt idx="116">
                  <c:v>43582</c:v>
                </c:pt>
                <c:pt idx="117">
                  <c:v>43583</c:v>
                </c:pt>
                <c:pt idx="118">
                  <c:v>43584</c:v>
                </c:pt>
                <c:pt idx="119">
                  <c:v>43585</c:v>
                </c:pt>
                <c:pt idx="120">
                  <c:v>43586</c:v>
                </c:pt>
                <c:pt idx="121">
                  <c:v>43587</c:v>
                </c:pt>
                <c:pt idx="122">
                  <c:v>43588</c:v>
                </c:pt>
                <c:pt idx="123">
                  <c:v>43589</c:v>
                </c:pt>
                <c:pt idx="124">
                  <c:v>43590</c:v>
                </c:pt>
                <c:pt idx="125">
                  <c:v>43591</c:v>
                </c:pt>
                <c:pt idx="126">
                  <c:v>43592</c:v>
                </c:pt>
                <c:pt idx="127">
                  <c:v>43593</c:v>
                </c:pt>
                <c:pt idx="128">
                  <c:v>43594</c:v>
                </c:pt>
                <c:pt idx="129">
                  <c:v>43595</c:v>
                </c:pt>
                <c:pt idx="130">
                  <c:v>43596</c:v>
                </c:pt>
                <c:pt idx="131">
                  <c:v>43597</c:v>
                </c:pt>
                <c:pt idx="132">
                  <c:v>43598</c:v>
                </c:pt>
                <c:pt idx="133">
                  <c:v>43599</c:v>
                </c:pt>
                <c:pt idx="134">
                  <c:v>43600</c:v>
                </c:pt>
                <c:pt idx="135">
                  <c:v>43601</c:v>
                </c:pt>
                <c:pt idx="136">
                  <c:v>43602</c:v>
                </c:pt>
                <c:pt idx="137">
                  <c:v>43603</c:v>
                </c:pt>
                <c:pt idx="138">
                  <c:v>43604</c:v>
                </c:pt>
                <c:pt idx="139">
                  <c:v>43605</c:v>
                </c:pt>
                <c:pt idx="140">
                  <c:v>43606</c:v>
                </c:pt>
                <c:pt idx="141">
                  <c:v>43607</c:v>
                </c:pt>
                <c:pt idx="142">
                  <c:v>43608</c:v>
                </c:pt>
                <c:pt idx="143">
                  <c:v>43609</c:v>
                </c:pt>
                <c:pt idx="144">
                  <c:v>43610</c:v>
                </c:pt>
                <c:pt idx="145">
                  <c:v>43611</c:v>
                </c:pt>
                <c:pt idx="146">
                  <c:v>43612</c:v>
                </c:pt>
                <c:pt idx="147">
                  <c:v>43613</c:v>
                </c:pt>
                <c:pt idx="148">
                  <c:v>43614</c:v>
                </c:pt>
                <c:pt idx="149">
                  <c:v>43615</c:v>
                </c:pt>
                <c:pt idx="150">
                  <c:v>43616</c:v>
                </c:pt>
                <c:pt idx="151">
                  <c:v>43617</c:v>
                </c:pt>
                <c:pt idx="152">
                  <c:v>43618</c:v>
                </c:pt>
                <c:pt idx="153">
                  <c:v>43619</c:v>
                </c:pt>
                <c:pt idx="154">
                  <c:v>43620</c:v>
                </c:pt>
                <c:pt idx="155">
                  <c:v>43621</c:v>
                </c:pt>
                <c:pt idx="156">
                  <c:v>43622</c:v>
                </c:pt>
                <c:pt idx="157">
                  <c:v>43623</c:v>
                </c:pt>
                <c:pt idx="158">
                  <c:v>43624</c:v>
                </c:pt>
                <c:pt idx="159">
                  <c:v>43625</c:v>
                </c:pt>
                <c:pt idx="160">
                  <c:v>43626</c:v>
                </c:pt>
                <c:pt idx="161">
                  <c:v>43627</c:v>
                </c:pt>
                <c:pt idx="162">
                  <c:v>43628</c:v>
                </c:pt>
                <c:pt idx="163">
                  <c:v>43629</c:v>
                </c:pt>
                <c:pt idx="164">
                  <c:v>43630</c:v>
                </c:pt>
                <c:pt idx="165">
                  <c:v>43631</c:v>
                </c:pt>
                <c:pt idx="166">
                  <c:v>43632</c:v>
                </c:pt>
                <c:pt idx="167">
                  <c:v>43633</c:v>
                </c:pt>
                <c:pt idx="168">
                  <c:v>43634</c:v>
                </c:pt>
                <c:pt idx="169">
                  <c:v>43635</c:v>
                </c:pt>
                <c:pt idx="170">
                  <c:v>43636</c:v>
                </c:pt>
                <c:pt idx="171">
                  <c:v>43637</c:v>
                </c:pt>
                <c:pt idx="172">
                  <c:v>43638</c:v>
                </c:pt>
                <c:pt idx="173">
                  <c:v>43639</c:v>
                </c:pt>
                <c:pt idx="174">
                  <c:v>43640</c:v>
                </c:pt>
                <c:pt idx="175">
                  <c:v>43641</c:v>
                </c:pt>
                <c:pt idx="176">
                  <c:v>43642</c:v>
                </c:pt>
                <c:pt idx="177">
                  <c:v>43643</c:v>
                </c:pt>
                <c:pt idx="178">
                  <c:v>43644</c:v>
                </c:pt>
                <c:pt idx="179">
                  <c:v>43645</c:v>
                </c:pt>
                <c:pt idx="180">
                  <c:v>43646</c:v>
                </c:pt>
                <c:pt idx="181">
                  <c:v>43647</c:v>
                </c:pt>
                <c:pt idx="182">
                  <c:v>43648</c:v>
                </c:pt>
                <c:pt idx="183">
                  <c:v>43649</c:v>
                </c:pt>
                <c:pt idx="184">
                  <c:v>43650</c:v>
                </c:pt>
                <c:pt idx="185">
                  <c:v>43651</c:v>
                </c:pt>
                <c:pt idx="186">
                  <c:v>43652</c:v>
                </c:pt>
                <c:pt idx="187">
                  <c:v>43653</c:v>
                </c:pt>
                <c:pt idx="188">
                  <c:v>43654</c:v>
                </c:pt>
                <c:pt idx="189">
                  <c:v>43655</c:v>
                </c:pt>
                <c:pt idx="190">
                  <c:v>43656</c:v>
                </c:pt>
                <c:pt idx="191">
                  <c:v>43657</c:v>
                </c:pt>
                <c:pt idx="192">
                  <c:v>43658</c:v>
                </c:pt>
                <c:pt idx="193">
                  <c:v>43659</c:v>
                </c:pt>
                <c:pt idx="194">
                  <c:v>43660</c:v>
                </c:pt>
                <c:pt idx="195">
                  <c:v>43661</c:v>
                </c:pt>
                <c:pt idx="196">
                  <c:v>43662</c:v>
                </c:pt>
                <c:pt idx="197">
                  <c:v>43663</c:v>
                </c:pt>
                <c:pt idx="198">
                  <c:v>43664</c:v>
                </c:pt>
                <c:pt idx="199">
                  <c:v>43665</c:v>
                </c:pt>
                <c:pt idx="200">
                  <c:v>43666</c:v>
                </c:pt>
                <c:pt idx="201">
                  <c:v>43667</c:v>
                </c:pt>
                <c:pt idx="202">
                  <c:v>43668</c:v>
                </c:pt>
                <c:pt idx="203">
                  <c:v>43669</c:v>
                </c:pt>
                <c:pt idx="204">
                  <c:v>43670</c:v>
                </c:pt>
                <c:pt idx="205">
                  <c:v>43671</c:v>
                </c:pt>
                <c:pt idx="206">
                  <c:v>43672</c:v>
                </c:pt>
                <c:pt idx="207">
                  <c:v>43673</c:v>
                </c:pt>
                <c:pt idx="208">
                  <c:v>43674</c:v>
                </c:pt>
                <c:pt idx="209">
                  <c:v>43675</c:v>
                </c:pt>
                <c:pt idx="210">
                  <c:v>43676</c:v>
                </c:pt>
                <c:pt idx="211">
                  <c:v>43677</c:v>
                </c:pt>
                <c:pt idx="212">
                  <c:v>43678</c:v>
                </c:pt>
                <c:pt idx="213">
                  <c:v>43679</c:v>
                </c:pt>
                <c:pt idx="214">
                  <c:v>43680</c:v>
                </c:pt>
                <c:pt idx="215">
                  <c:v>43681</c:v>
                </c:pt>
                <c:pt idx="216">
                  <c:v>43682</c:v>
                </c:pt>
                <c:pt idx="217">
                  <c:v>43683</c:v>
                </c:pt>
                <c:pt idx="218">
                  <c:v>43684</c:v>
                </c:pt>
                <c:pt idx="219">
                  <c:v>43685</c:v>
                </c:pt>
                <c:pt idx="220">
                  <c:v>43686</c:v>
                </c:pt>
                <c:pt idx="221">
                  <c:v>43687</c:v>
                </c:pt>
                <c:pt idx="222">
                  <c:v>43688</c:v>
                </c:pt>
                <c:pt idx="223">
                  <c:v>43689</c:v>
                </c:pt>
                <c:pt idx="224">
                  <c:v>43690</c:v>
                </c:pt>
                <c:pt idx="225">
                  <c:v>43691</c:v>
                </c:pt>
                <c:pt idx="226">
                  <c:v>43692</c:v>
                </c:pt>
                <c:pt idx="227">
                  <c:v>43693</c:v>
                </c:pt>
                <c:pt idx="228">
                  <c:v>43694</c:v>
                </c:pt>
                <c:pt idx="229">
                  <c:v>43695</c:v>
                </c:pt>
                <c:pt idx="230">
                  <c:v>43696</c:v>
                </c:pt>
                <c:pt idx="231">
                  <c:v>43697</c:v>
                </c:pt>
                <c:pt idx="232">
                  <c:v>43698</c:v>
                </c:pt>
                <c:pt idx="233">
                  <c:v>43699</c:v>
                </c:pt>
                <c:pt idx="234">
                  <c:v>43700</c:v>
                </c:pt>
                <c:pt idx="235">
                  <c:v>43701</c:v>
                </c:pt>
                <c:pt idx="236">
                  <c:v>43702</c:v>
                </c:pt>
                <c:pt idx="237">
                  <c:v>43703</c:v>
                </c:pt>
                <c:pt idx="238">
                  <c:v>43704</c:v>
                </c:pt>
                <c:pt idx="239">
                  <c:v>43705</c:v>
                </c:pt>
                <c:pt idx="240">
                  <c:v>43706</c:v>
                </c:pt>
                <c:pt idx="241">
                  <c:v>43707</c:v>
                </c:pt>
                <c:pt idx="242">
                  <c:v>43708</c:v>
                </c:pt>
                <c:pt idx="243">
                  <c:v>43709</c:v>
                </c:pt>
                <c:pt idx="244">
                  <c:v>43710</c:v>
                </c:pt>
                <c:pt idx="245">
                  <c:v>43711</c:v>
                </c:pt>
                <c:pt idx="246">
                  <c:v>43712</c:v>
                </c:pt>
                <c:pt idx="247">
                  <c:v>43713</c:v>
                </c:pt>
                <c:pt idx="248">
                  <c:v>43714</c:v>
                </c:pt>
                <c:pt idx="249">
                  <c:v>43715</c:v>
                </c:pt>
                <c:pt idx="250">
                  <c:v>43716</c:v>
                </c:pt>
                <c:pt idx="251">
                  <c:v>43717</c:v>
                </c:pt>
                <c:pt idx="252">
                  <c:v>43718</c:v>
                </c:pt>
                <c:pt idx="253">
                  <c:v>43719</c:v>
                </c:pt>
                <c:pt idx="254">
                  <c:v>43720</c:v>
                </c:pt>
                <c:pt idx="255">
                  <c:v>43721</c:v>
                </c:pt>
                <c:pt idx="256">
                  <c:v>43722</c:v>
                </c:pt>
                <c:pt idx="257">
                  <c:v>43723</c:v>
                </c:pt>
                <c:pt idx="258">
                  <c:v>43724</c:v>
                </c:pt>
                <c:pt idx="259">
                  <c:v>43725</c:v>
                </c:pt>
                <c:pt idx="260">
                  <c:v>43726</c:v>
                </c:pt>
                <c:pt idx="261">
                  <c:v>43727</c:v>
                </c:pt>
                <c:pt idx="262">
                  <c:v>43728</c:v>
                </c:pt>
                <c:pt idx="263">
                  <c:v>43729</c:v>
                </c:pt>
                <c:pt idx="264">
                  <c:v>43730</c:v>
                </c:pt>
                <c:pt idx="265">
                  <c:v>43731</c:v>
                </c:pt>
                <c:pt idx="266">
                  <c:v>43732</c:v>
                </c:pt>
                <c:pt idx="267">
                  <c:v>43733</c:v>
                </c:pt>
                <c:pt idx="268">
                  <c:v>43734</c:v>
                </c:pt>
                <c:pt idx="269">
                  <c:v>43735</c:v>
                </c:pt>
                <c:pt idx="270">
                  <c:v>43736</c:v>
                </c:pt>
                <c:pt idx="271">
                  <c:v>43737</c:v>
                </c:pt>
                <c:pt idx="272">
                  <c:v>43738</c:v>
                </c:pt>
                <c:pt idx="273">
                  <c:v>43739</c:v>
                </c:pt>
                <c:pt idx="274">
                  <c:v>43740</c:v>
                </c:pt>
                <c:pt idx="275">
                  <c:v>43741</c:v>
                </c:pt>
                <c:pt idx="276">
                  <c:v>43742</c:v>
                </c:pt>
                <c:pt idx="277">
                  <c:v>43743</c:v>
                </c:pt>
                <c:pt idx="278">
                  <c:v>43744</c:v>
                </c:pt>
                <c:pt idx="279">
                  <c:v>43745</c:v>
                </c:pt>
                <c:pt idx="280">
                  <c:v>43746</c:v>
                </c:pt>
                <c:pt idx="281">
                  <c:v>43747</c:v>
                </c:pt>
                <c:pt idx="282">
                  <c:v>43748</c:v>
                </c:pt>
                <c:pt idx="283">
                  <c:v>43749</c:v>
                </c:pt>
                <c:pt idx="284">
                  <c:v>43750</c:v>
                </c:pt>
                <c:pt idx="285">
                  <c:v>43751</c:v>
                </c:pt>
                <c:pt idx="286">
                  <c:v>43752</c:v>
                </c:pt>
                <c:pt idx="287">
                  <c:v>43753</c:v>
                </c:pt>
                <c:pt idx="288">
                  <c:v>43754</c:v>
                </c:pt>
                <c:pt idx="289">
                  <c:v>43755</c:v>
                </c:pt>
                <c:pt idx="290">
                  <c:v>43756</c:v>
                </c:pt>
                <c:pt idx="291">
                  <c:v>43757</c:v>
                </c:pt>
                <c:pt idx="292">
                  <c:v>43758</c:v>
                </c:pt>
                <c:pt idx="293">
                  <c:v>43759</c:v>
                </c:pt>
                <c:pt idx="294">
                  <c:v>43760</c:v>
                </c:pt>
                <c:pt idx="295">
                  <c:v>43761</c:v>
                </c:pt>
                <c:pt idx="296">
                  <c:v>43762</c:v>
                </c:pt>
                <c:pt idx="297">
                  <c:v>43763</c:v>
                </c:pt>
                <c:pt idx="298">
                  <c:v>43764</c:v>
                </c:pt>
                <c:pt idx="299">
                  <c:v>43765</c:v>
                </c:pt>
                <c:pt idx="300">
                  <c:v>43766</c:v>
                </c:pt>
                <c:pt idx="301">
                  <c:v>43767</c:v>
                </c:pt>
                <c:pt idx="302">
                  <c:v>43768</c:v>
                </c:pt>
                <c:pt idx="303">
                  <c:v>43769</c:v>
                </c:pt>
                <c:pt idx="304">
                  <c:v>43770</c:v>
                </c:pt>
                <c:pt idx="305">
                  <c:v>43771</c:v>
                </c:pt>
                <c:pt idx="306">
                  <c:v>43772</c:v>
                </c:pt>
                <c:pt idx="307">
                  <c:v>43773</c:v>
                </c:pt>
                <c:pt idx="308">
                  <c:v>43774</c:v>
                </c:pt>
                <c:pt idx="309">
                  <c:v>43775</c:v>
                </c:pt>
                <c:pt idx="310">
                  <c:v>43776</c:v>
                </c:pt>
                <c:pt idx="311">
                  <c:v>43777</c:v>
                </c:pt>
                <c:pt idx="312">
                  <c:v>43778</c:v>
                </c:pt>
                <c:pt idx="313">
                  <c:v>43779</c:v>
                </c:pt>
                <c:pt idx="314">
                  <c:v>43780</c:v>
                </c:pt>
                <c:pt idx="315">
                  <c:v>43781</c:v>
                </c:pt>
                <c:pt idx="316">
                  <c:v>43782</c:v>
                </c:pt>
                <c:pt idx="317">
                  <c:v>43783</c:v>
                </c:pt>
                <c:pt idx="318">
                  <c:v>43784</c:v>
                </c:pt>
                <c:pt idx="319">
                  <c:v>43785</c:v>
                </c:pt>
                <c:pt idx="320">
                  <c:v>43786</c:v>
                </c:pt>
                <c:pt idx="321">
                  <c:v>43787</c:v>
                </c:pt>
                <c:pt idx="322">
                  <c:v>43788</c:v>
                </c:pt>
                <c:pt idx="323">
                  <c:v>43789</c:v>
                </c:pt>
                <c:pt idx="324">
                  <c:v>43790</c:v>
                </c:pt>
                <c:pt idx="325">
                  <c:v>43791</c:v>
                </c:pt>
                <c:pt idx="326">
                  <c:v>43792</c:v>
                </c:pt>
                <c:pt idx="327">
                  <c:v>43793</c:v>
                </c:pt>
                <c:pt idx="328">
                  <c:v>43794</c:v>
                </c:pt>
                <c:pt idx="329">
                  <c:v>43795</c:v>
                </c:pt>
                <c:pt idx="330">
                  <c:v>43796</c:v>
                </c:pt>
                <c:pt idx="331">
                  <c:v>43797</c:v>
                </c:pt>
                <c:pt idx="332">
                  <c:v>43798</c:v>
                </c:pt>
                <c:pt idx="333">
                  <c:v>43799</c:v>
                </c:pt>
                <c:pt idx="334">
                  <c:v>43800</c:v>
                </c:pt>
                <c:pt idx="335">
                  <c:v>43801</c:v>
                </c:pt>
                <c:pt idx="336">
                  <c:v>43802</c:v>
                </c:pt>
                <c:pt idx="337">
                  <c:v>43803</c:v>
                </c:pt>
                <c:pt idx="338">
                  <c:v>43804</c:v>
                </c:pt>
                <c:pt idx="339">
                  <c:v>43805</c:v>
                </c:pt>
                <c:pt idx="340">
                  <c:v>43806</c:v>
                </c:pt>
                <c:pt idx="341">
                  <c:v>43807</c:v>
                </c:pt>
                <c:pt idx="342">
                  <c:v>43808</c:v>
                </c:pt>
                <c:pt idx="343">
                  <c:v>43809</c:v>
                </c:pt>
                <c:pt idx="344">
                  <c:v>43810</c:v>
                </c:pt>
                <c:pt idx="345">
                  <c:v>43811</c:v>
                </c:pt>
                <c:pt idx="346">
                  <c:v>43812</c:v>
                </c:pt>
                <c:pt idx="347">
                  <c:v>43813</c:v>
                </c:pt>
                <c:pt idx="348">
                  <c:v>43814</c:v>
                </c:pt>
                <c:pt idx="349">
                  <c:v>43815</c:v>
                </c:pt>
                <c:pt idx="350">
                  <c:v>43816</c:v>
                </c:pt>
                <c:pt idx="351">
                  <c:v>43817</c:v>
                </c:pt>
                <c:pt idx="352">
                  <c:v>43818</c:v>
                </c:pt>
                <c:pt idx="353">
                  <c:v>43819</c:v>
                </c:pt>
                <c:pt idx="354">
                  <c:v>43820</c:v>
                </c:pt>
                <c:pt idx="355">
                  <c:v>43821</c:v>
                </c:pt>
                <c:pt idx="356">
                  <c:v>43822</c:v>
                </c:pt>
                <c:pt idx="357">
                  <c:v>43823</c:v>
                </c:pt>
                <c:pt idx="358">
                  <c:v>43824</c:v>
                </c:pt>
                <c:pt idx="359">
                  <c:v>43825</c:v>
                </c:pt>
                <c:pt idx="360">
                  <c:v>43826</c:v>
                </c:pt>
                <c:pt idx="361">
                  <c:v>43827</c:v>
                </c:pt>
                <c:pt idx="362">
                  <c:v>43828</c:v>
                </c:pt>
                <c:pt idx="363">
                  <c:v>43829</c:v>
                </c:pt>
                <c:pt idx="364">
                  <c:v>43830</c:v>
                </c:pt>
                <c:pt idx="365">
                  <c:v>43831</c:v>
                </c:pt>
                <c:pt idx="366">
                  <c:v>43832</c:v>
                </c:pt>
                <c:pt idx="367">
                  <c:v>43833</c:v>
                </c:pt>
                <c:pt idx="368">
                  <c:v>43834</c:v>
                </c:pt>
                <c:pt idx="369">
                  <c:v>43835</c:v>
                </c:pt>
                <c:pt idx="370">
                  <c:v>43836</c:v>
                </c:pt>
                <c:pt idx="371">
                  <c:v>43837</c:v>
                </c:pt>
                <c:pt idx="372">
                  <c:v>43838</c:v>
                </c:pt>
                <c:pt idx="373">
                  <c:v>43839</c:v>
                </c:pt>
                <c:pt idx="374">
                  <c:v>43840</c:v>
                </c:pt>
                <c:pt idx="375">
                  <c:v>43841</c:v>
                </c:pt>
                <c:pt idx="376">
                  <c:v>43842</c:v>
                </c:pt>
                <c:pt idx="377">
                  <c:v>43843</c:v>
                </c:pt>
                <c:pt idx="378">
                  <c:v>43844</c:v>
                </c:pt>
                <c:pt idx="379">
                  <c:v>43845</c:v>
                </c:pt>
                <c:pt idx="380">
                  <c:v>43846</c:v>
                </c:pt>
                <c:pt idx="381">
                  <c:v>43847</c:v>
                </c:pt>
                <c:pt idx="382">
                  <c:v>43848</c:v>
                </c:pt>
                <c:pt idx="383">
                  <c:v>43849</c:v>
                </c:pt>
                <c:pt idx="384">
                  <c:v>43850</c:v>
                </c:pt>
                <c:pt idx="385">
                  <c:v>43851</c:v>
                </c:pt>
                <c:pt idx="386">
                  <c:v>43852</c:v>
                </c:pt>
                <c:pt idx="387">
                  <c:v>43853</c:v>
                </c:pt>
                <c:pt idx="388">
                  <c:v>43854</c:v>
                </c:pt>
                <c:pt idx="389">
                  <c:v>43855</c:v>
                </c:pt>
                <c:pt idx="390">
                  <c:v>43856</c:v>
                </c:pt>
                <c:pt idx="391">
                  <c:v>43857</c:v>
                </c:pt>
                <c:pt idx="392">
                  <c:v>43858</c:v>
                </c:pt>
                <c:pt idx="393">
                  <c:v>43859</c:v>
                </c:pt>
                <c:pt idx="394">
                  <c:v>43860</c:v>
                </c:pt>
                <c:pt idx="395">
                  <c:v>43861</c:v>
                </c:pt>
                <c:pt idx="396">
                  <c:v>43862</c:v>
                </c:pt>
                <c:pt idx="397">
                  <c:v>43863</c:v>
                </c:pt>
                <c:pt idx="398">
                  <c:v>43864</c:v>
                </c:pt>
                <c:pt idx="399">
                  <c:v>43865</c:v>
                </c:pt>
                <c:pt idx="400">
                  <c:v>43866</c:v>
                </c:pt>
                <c:pt idx="401">
                  <c:v>43867</c:v>
                </c:pt>
                <c:pt idx="402">
                  <c:v>43868</c:v>
                </c:pt>
                <c:pt idx="403">
                  <c:v>43869</c:v>
                </c:pt>
                <c:pt idx="404">
                  <c:v>43870</c:v>
                </c:pt>
                <c:pt idx="405">
                  <c:v>43871</c:v>
                </c:pt>
                <c:pt idx="406">
                  <c:v>43872</c:v>
                </c:pt>
                <c:pt idx="407">
                  <c:v>43873</c:v>
                </c:pt>
                <c:pt idx="408">
                  <c:v>43874</c:v>
                </c:pt>
                <c:pt idx="409">
                  <c:v>43875</c:v>
                </c:pt>
                <c:pt idx="410">
                  <c:v>43876</c:v>
                </c:pt>
                <c:pt idx="411">
                  <c:v>43877</c:v>
                </c:pt>
                <c:pt idx="412">
                  <c:v>43878</c:v>
                </c:pt>
                <c:pt idx="413">
                  <c:v>43879</c:v>
                </c:pt>
                <c:pt idx="414">
                  <c:v>43880</c:v>
                </c:pt>
                <c:pt idx="415">
                  <c:v>43881</c:v>
                </c:pt>
                <c:pt idx="416">
                  <c:v>43882</c:v>
                </c:pt>
                <c:pt idx="417">
                  <c:v>43883</c:v>
                </c:pt>
                <c:pt idx="418">
                  <c:v>43884</c:v>
                </c:pt>
                <c:pt idx="419">
                  <c:v>43885</c:v>
                </c:pt>
                <c:pt idx="420">
                  <c:v>43886</c:v>
                </c:pt>
                <c:pt idx="421">
                  <c:v>43887</c:v>
                </c:pt>
                <c:pt idx="422">
                  <c:v>43888</c:v>
                </c:pt>
                <c:pt idx="423">
                  <c:v>43889</c:v>
                </c:pt>
                <c:pt idx="424">
                  <c:v>43890</c:v>
                </c:pt>
                <c:pt idx="425">
                  <c:v>43891</c:v>
                </c:pt>
                <c:pt idx="426">
                  <c:v>43892</c:v>
                </c:pt>
                <c:pt idx="427">
                  <c:v>43893</c:v>
                </c:pt>
                <c:pt idx="428">
                  <c:v>43894</c:v>
                </c:pt>
                <c:pt idx="429">
                  <c:v>43895</c:v>
                </c:pt>
                <c:pt idx="430">
                  <c:v>43896</c:v>
                </c:pt>
                <c:pt idx="431">
                  <c:v>43897</c:v>
                </c:pt>
                <c:pt idx="432">
                  <c:v>43898</c:v>
                </c:pt>
                <c:pt idx="433">
                  <c:v>43899</c:v>
                </c:pt>
                <c:pt idx="434">
                  <c:v>43900</c:v>
                </c:pt>
                <c:pt idx="435">
                  <c:v>43901</c:v>
                </c:pt>
                <c:pt idx="436">
                  <c:v>43902</c:v>
                </c:pt>
                <c:pt idx="437">
                  <c:v>43903</c:v>
                </c:pt>
                <c:pt idx="438">
                  <c:v>43904</c:v>
                </c:pt>
                <c:pt idx="439">
                  <c:v>43905</c:v>
                </c:pt>
                <c:pt idx="440">
                  <c:v>43906</c:v>
                </c:pt>
                <c:pt idx="441">
                  <c:v>43907</c:v>
                </c:pt>
                <c:pt idx="442">
                  <c:v>43908</c:v>
                </c:pt>
                <c:pt idx="443">
                  <c:v>43909</c:v>
                </c:pt>
                <c:pt idx="444">
                  <c:v>43910</c:v>
                </c:pt>
                <c:pt idx="445">
                  <c:v>43911</c:v>
                </c:pt>
                <c:pt idx="446">
                  <c:v>43912</c:v>
                </c:pt>
                <c:pt idx="447">
                  <c:v>43913</c:v>
                </c:pt>
                <c:pt idx="448">
                  <c:v>43914</c:v>
                </c:pt>
                <c:pt idx="449">
                  <c:v>43915</c:v>
                </c:pt>
                <c:pt idx="450">
                  <c:v>43916</c:v>
                </c:pt>
                <c:pt idx="451">
                  <c:v>43917</c:v>
                </c:pt>
                <c:pt idx="452">
                  <c:v>43918</c:v>
                </c:pt>
                <c:pt idx="453">
                  <c:v>43919</c:v>
                </c:pt>
                <c:pt idx="454">
                  <c:v>43920</c:v>
                </c:pt>
                <c:pt idx="455">
                  <c:v>43921</c:v>
                </c:pt>
                <c:pt idx="456">
                  <c:v>43922</c:v>
                </c:pt>
                <c:pt idx="457">
                  <c:v>43923</c:v>
                </c:pt>
                <c:pt idx="458">
                  <c:v>43924</c:v>
                </c:pt>
                <c:pt idx="459">
                  <c:v>43925</c:v>
                </c:pt>
                <c:pt idx="460">
                  <c:v>43926</c:v>
                </c:pt>
                <c:pt idx="461">
                  <c:v>43927</c:v>
                </c:pt>
                <c:pt idx="462">
                  <c:v>43928</c:v>
                </c:pt>
                <c:pt idx="463">
                  <c:v>43929</c:v>
                </c:pt>
                <c:pt idx="464">
                  <c:v>43930</c:v>
                </c:pt>
                <c:pt idx="465">
                  <c:v>43931</c:v>
                </c:pt>
                <c:pt idx="466">
                  <c:v>43932</c:v>
                </c:pt>
                <c:pt idx="467">
                  <c:v>43933</c:v>
                </c:pt>
                <c:pt idx="468">
                  <c:v>43934</c:v>
                </c:pt>
                <c:pt idx="469">
                  <c:v>43935</c:v>
                </c:pt>
                <c:pt idx="470">
                  <c:v>43936</c:v>
                </c:pt>
                <c:pt idx="471">
                  <c:v>43937</c:v>
                </c:pt>
                <c:pt idx="472">
                  <c:v>43938</c:v>
                </c:pt>
                <c:pt idx="473">
                  <c:v>43939</c:v>
                </c:pt>
                <c:pt idx="474">
                  <c:v>43940</c:v>
                </c:pt>
                <c:pt idx="475">
                  <c:v>43941</c:v>
                </c:pt>
                <c:pt idx="476">
                  <c:v>43942</c:v>
                </c:pt>
                <c:pt idx="477">
                  <c:v>43943</c:v>
                </c:pt>
                <c:pt idx="478">
                  <c:v>43944</c:v>
                </c:pt>
                <c:pt idx="479">
                  <c:v>43945</c:v>
                </c:pt>
                <c:pt idx="480">
                  <c:v>43946</c:v>
                </c:pt>
                <c:pt idx="481">
                  <c:v>43947</c:v>
                </c:pt>
                <c:pt idx="482">
                  <c:v>43948</c:v>
                </c:pt>
                <c:pt idx="483">
                  <c:v>43949</c:v>
                </c:pt>
                <c:pt idx="484">
                  <c:v>43950</c:v>
                </c:pt>
                <c:pt idx="485">
                  <c:v>43951</c:v>
                </c:pt>
                <c:pt idx="486">
                  <c:v>43952</c:v>
                </c:pt>
                <c:pt idx="487">
                  <c:v>43953</c:v>
                </c:pt>
                <c:pt idx="488">
                  <c:v>43954</c:v>
                </c:pt>
                <c:pt idx="489">
                  <c:v>43955</c:v>
                </c:pt>
                <c:pt idx="490">
                  <c:v>43956</c:v>
                </c:pt>
                <c:pt idx="491">
                  <c:v>43957</c:v>
                </c:pt>
                <c:pt idx="492">
                  <c:v>43958</c:v>
                </c:pt>
                <c:pt idx="493">
                  <c:v>43959</c:v>
                </c:pt>
                <c:pt idx="494">
                  <c:v>43960</c:v>
                </c:pt>
                <c:pt idx="495">
                  <c:v>43961</c:v>
                </c:pt>
                <c:pt idx="496">
                  <c:v>43962</c:v>
                </c:pt>
                <c:pt idx="497">
                  <c:v>43963</c:v>
                </c:pt>
                <c:pt idx="498">
                  <c:v>43964</c:v>
                </c:pt>
                <c:pt idx="499">
                  <c:v>43965</c:v>
                </c:pt>
                <c:pt idx="500">
                  <c:v>43966</c:v>
                </c:pt>
                <c:pt idx="501">
                  <c:v>43967</c:v>
                </c:pt>
                <c:pt idx="502">
                  <c:v>43968</c:v>
                </c:pt>
                <c:pt idx="503">
                  <c:v>43969</c:v>
                </c:pt>
                <c:pt idx="504">
                  <c:v>43970</c:v>
                </c:pt>
                <c:pt idx="505">
                  <c:v>43971</c:v>
                </c:pt>
                <c:pt idx="506">
                  <c:v>43972</c:v>
                </c:pt>
                <c:pt idx="507">
                  <c:v>43973</c:v>
                </c:pt>
                <c:pt idx="508">
                  <c:v>43974</c:v>
                </c:pt>
                <c:pt idx="509">
                  <c:v>43975</c:v>
                </c:pt>
                <c:pt idx="510">
                  <c:v>43976</c:v>
                </c:pt>
                <c:pt idx="511">
                  <c:v>43977</c:v>
                </c:pt>
                <c:pt idx="512">
                  <c:v>43978</c:v>
                </c:pt>
                <c:pt idx="513">
                  <c:v>43979</c:v>
                </c:pt>
                <c:pt idx="514">
                  <c:v>43980</c:v>
                </c:pt>
                <c:pt idx="515">
                  <c:v>43981</c:v>
                </c:pt>
                <c:pt idx="516">
                  <c:v>43982</c:v>
                </c:pt>
                <c:pt idx="517">
                  <c:v>43983</c:v>
                </c:pt>
                <c:pt idx="518">
                  <c:v>43984</c:v>
                </c:pt>
                <c:pt idx="519">
                  <c:v>43985</c:v>
                </c:pt>
                <c:pt idx="520">
                  <c:v>43986</c:v>
                </c:pt>
                <c:pt idx="521">
                  <c:v>43987</c:v>
                </c:pt>
                <c:pt idx="522">
                  <c:v>43988</c:v>
                </c:pt>
                <c:pt idx="523">
                  <c:v>43989</c:v>
                </c:pt>
                <c:pt idx="524">
                  <c:v>43990</c:v>
                </c:pt>
                <c:pt idx="525">
                  <c:v>43991</c:v>
                </c:pt>
                <c:pt idx="526">
                  <c:v>43992</c:v>
                </c:pt>
                <c:pt idx="527">
                  <c:v>43993</c:v>
                </c:pt>
                <c:pt idx="528">
                  <c:v>43994</c:v>
                </c:pt>
                <c:pt idx="529">
                  <c:v>43995</c:v>
                </c:pt>
                <c:pt idx="530">
                  <c:v>43996</c:v>
                </c:pt>
                <c:pt idx="531">
                  <c:v>43997</c:v>
                </c:pt>
                <c:pt idx="532">
                  <c:v>43998</c:v>
                </c:pt>
                <c:pt idx="533">
                  <c:v>43999</c:v>
                </c:pt>
                <c:pt idx="534">
                  <c:v>44000</c:v>
                </c:pt>
                <c:pt idx="535">
                  <c:v>44001</c:v>
                </c:pt>
                <c:pt idx="536">
                  <c:v>44002</c:v>
                </c:pt>
                <c:pt idx="537">
                  <c:v>44003</c:v>
                </c:pt>
                <c:pt idx="538">
                  <c:v>44004</c:v>
                </c:pt>
                <c:pt idx="539">
                  <c:v>44005</c:v>
                </c:pt>
                <c:pt idx="540">
                  <c:v>44006</c:v>
                </c:pt>
                <c:pt idx="541">
                  <c:v>44007</c:v>
                </c:pt>
                <c:pt idx="542">
                  <c:v>44008</c:v>
                </c:pt>
                <c:pt idx="543">
                  <c:v>44009</c:v>
                </c:pt>
                <c:pt idx="544">
                  <c:v>44010</c:v>
                </c:pt>
                <c:pt idx="545">
                  <c:v>44011</c:v>
                </c:pt>
                <c:pt idx="546">
                  <c:v>44012</c:v>
                </c:pt>
                <c:pt idx="547">
                  <c:v>44013</c:v>
                </c:pt>
                <c:pt idx="548">
                  <c:v>44014</c:v>
                </c:pt>
                <c:pt idx="549">
                  <c:v>44015</c:v>
                </c:pt>
                <c:pt idx="550">
                  <c:v>44016</c:v>
                </c:pt>
                <c:pt idx="551">
                  <c:v>44017</c:v>
                </c:pt>
                <c:pt idx="552">
                  <c:v>44018</c:v>
                </c:pt>
                <c:pt idx="553">
                  <c:v>44019</c:v>
                </c:pt>
                <c:pt idx="554">
                  <c:v>44020</c:v>
                </c:pt>
                <c:pt idx="555">
                  <c:v>44021</c:v>
                </c:pt>
                <c:pt idx="556">
                  <c:v>44022</c:v>
                </c:pt>
                <c:pt idx="557">
                  <c:v>44023</c:v>
                </c:pt>
                <c:pt idx="558">
                  <c:v>44024</c:v>
                </c:pt>
                <c:pt idx="559">
                  <c:v>44025</c:v>
                </c:pt>
                <c:pt idx="560">
                  <c:v>44026</c:v>
                </c:pt>
                <c:pt idx="561">
                  <c:v>44027</c:v>
                </c:pt>
                <c:pt idx="562">
                  <c:v>44028</c:v>
                </c:pt>
                <c:pt idx="563">
                  <c:v>44029</c:v>
                </c:pt>
                <c:pt idx="564">
                  <c:v>44030</c:v>
                </c:pt>
                <c:pt idx="565">
                  <c:v>44031</c:v>
                </c:pt>
                <c:pt idx="566">
                  <c:v>44032</c:v>
                </c:pt>
                <c:pt idx="567">
                  <c:v>44033</c:v>
                </c:pt>
                <c:pt idx="568">
                  <c:v>44034</c:v>
                </c:pt>
                <c:pt idx="569">
                  <c:v>44035</c:v>
                </c:pt>
                <c:pt idx="570">
                  <c:v>44036</c:v>
                </c:pt>
                <c:pt idx="571">
                  <c:v>44037</c:v>
                </c:pt>
                <c:pt idx="572">
                  <c:v>44038</c:v>
                </c:pt>
                <c:pt idx="573">
                  <c:v>44039</c:v>
                </c:pt>
                <c:pt idx="574">
                  <c:v>44040</c:v>
                </c:pt>
                <c:pt idx="575">
                  <c:v>44041</c:v>
                </c:pt>
                <c:pt idx="576">
                  <c:v>44042</c:v>
                </c:pt>
                <c:pt idx="577">
                  <c:v>44043</c:v>
                </c:pt>
                <c:pt idx="578">
                  <c:v>44044</c:v>
                </c:pt>
                <c:pt idx="579">
                  <c:v>44045</c:v>
                </c:pt>
                <c:pt idx="580">
                  <c:v>44046</c:v>
                </c:pt>
                <c:pt idx="581">
                  <c:v>44047</c:v>
                </c:pt>
                <c:pt idx="582">
                  <c:v>44048</c:v>
                </c:pt>
                <c:pt idx="583">
                  <c:v>44049</c:v>
                </c:pt>
                <c:pt idx="584">
                  <c:v>44050</c:v>
                </c:pt>
                <c:pt idx="585">
                  <c:v>44051</c:v>
                </c:pt>
                <c:pt idx="586">
                  <c:v>44052</c:v>
                </c:pt>
                <c:pt idx="587">
                  <c:v>44053</c:v>
                </c:pt>
                <c:pt idx="588">
                  <c:v>44054</c:v>
                </c:pt>
                <c:pt idx="589">
                  <c:v>44055</c:v>
                </c:pt>
                <c:pt idx="590">
                  <c:v>44056</c:v>
                </c:pt>
                <c:pt idx="591">
                  <c:v>44057</c:v>
                </c:pt>
                <c:pt idx="592">
                  <c:v>44058</c:v>
                </c:pt>
                <c:pt idx="593">
                  <c:v>44059</c:v>
                </c:pt>
                <c:pt idx="594">
                  <c:v>44060</c:v>
                </c:pt>
                <c:pt idx="595">
                  <c:v>44061</c:v>
                </c:pt>
                <c:pt idx="596">
                  <c:v>44062</c:v>
                </c:pt>
                <c:pt idx="597">
                  <c:v>44063</c:v>
                </c:pt>
                <c:pt idx="598">
                  <c:v>44064</c:v>
                </c:pt>
                <c:pt idx="599">
                  <c:v>44065</c:v>
                </c:pt>
                <c:pt idx="600">
                  <c:v>44066</c:v>
                </c:pt>
                <c:pt idx="601">
                  <c:v>44067</c:v>
                </c:pt>
                <c:pt idx="602">
                  <c:v>44068</c:v>
                </c:pt>
                <c:pt idx="603">
                  <c:v>44069</c:v>
                </c:pt>
                <c:pt idx="604">
                  <c:v>44070</c:v>
                </c:pt>
                <c:pt idx="605">
                  <c:v>44071</c:v>
                </c:pt>
                <c:pt idx="606">
                  <c:v>44072</c:v>
                </c:pt>
                <c:pt idx="607">
                  <c:v>44073</c:v>
                </c:pt>
                <c:pt idx="608">
                  <c:v>44074</c:v>
                </c:pt>
                <c:pt idx="609">
                  <c:v>44075</c:v>
                </c:pt>
                <c:pt idx="610">
                  <c:v>44076</c:v>
                </c:pt>
                <c:pt idx="611">
                  <c:v>44077</c:v>
                </c:pt>
                <c:pt idx="612">
                  <c:v>44078</c:v>
                </c:pt>
                <c:pt idx="613">
                  <c:v>44079</c:v>
                </c:pt>
                <c:pt idx="614">
                  <c:v>44080</c:v>
                </c:pt>
                <c:pt idx="615">
                  <c:v>44081</c:v>
                </c:pt>
                <c:pt idx="616">
                  <c:v>44082</c:v>
                </c:pt>
                <c:pt idx="617">
                  <c:v>44083</c:v>
                </c:pt>
                <c:pt idx="618">
                  <c:v>44084</c:v>
                </c:pt>
                <c:pt idx="619">
                  <c:v>44085</c:v>
                </c:pt>
                <c:pt idx="620">
                  <c:v>44086</c:v>
                </c:pt>
                <c:pt idx="621">
                  <c:v>44087</c:v>
                </c:pt>
                <c:pt idx="622">
                  <c:v>44088</c:v>
                </c:pt>
                <c:pt idx="623">
                  <c:v>44089</c:v>
                </c:pt>
                <c:pt idx="624">
                  <c:v>44090</c:v>
                </c:pt>
                <c:pt idx="625">
                  <c:v>44091</c:v>
                </c:pt>
                <c:pt idx="626">
                  <c:v>44092</c:v>
                </c:pt>
                <c:pt idx="627">
                  <c:v>44093</c:v>
                </c:pt>
                <c:pt idx="628">
                  <c:v>44094</c:v>
                </c:pt>
                <c:pt idx="629">
                  <c:v>44095</c:v>
                </c:pt>
                <c:pt idx="630">
                  <c:v>44096</c:v>
                </c:pt>
                <c:pt idx="631">
                  <c:v>44097</c:v>
                </c:pt>
                <c:pt idx="632">
                  <c:v>44098</c:v>
                </c:pt>
                <c:pt idx="633">
                  <c:v>44099</c:v>
                </c:pt>
                <c:pt idx="634">
                  <c:v>44100</c:v>
                </c:pt>
                <c:pt idx="635">
                  <c:v>44101</c:v>
                </c:pt>
                <c:pt idx="636">
                  <c:v>44102</c:v>
                </c:pt>
                <c:pt idx="637">
                  <c:v>44103</c:v>
                </c:pt>
                <c:pt idx="638">
                  <c:v>44104</c:v>
                </c:pt>
                <c:pt idx="639">
                  <c:v>44105</c:v>
                </c:pt>
                <c:pt idx="640">
                  <c:v>44106</c:v>
                </c:pt>
                <c:pt idx="641">
                  <c:v>44107</c:v>
                </c:pt>
                <c:pt idx="642">
                  <c:v>44108</c:v>
                </c:pt>
                <c:pt idx="643">
                  <c:v>44109</c:v>
                </c:pt>
                <c:pt idx="644">
                  <c:v>44110</c:v>
                </c:pt>
                <c:pt idx="645">
                  <c:v>44111</c:v>
                </c:pt>
                <c:pt idx="646">
                  <c:v>44112</c:v>
                </c:pt>
                <c:pt idx="647">
                  <c:v>44113</c:v>
                </c:pt>
                <c:pt idx="648">
                  <c:v>44114</c:v>
                </c:pt>
                <c:pt idx="649">
                  <c:v>44115</c:v>
                </c:pt>
                <c:pt idx="650">
                  <c:v>44116</c:v>
                </c:pt>
                <c:pt idx="651">
                  <c:v>44117</c:v>
                </c:pt>
                <c:pt idx="652">
                  <c:v>44118</c:v>
                </c:pt>
                <c:pt idx="653">
                  <c:v>44119</c:v>
                </c:pt>
                <c:pt idx="654">
                  <c:v>44120</c:v>
                </c:pt>
                <c:pt idx="655">
                  <c:v>44121</c:v>
                </c:pt>
                <c:pt idx="656">
                  <c:v>44122</c:v>
                </c:pt>
                <c:pt idx="657">
                  <c:v>44123</c:v>
                </c:pt>
                <c:pt idx="658">
                  <c:v>44124</c:v>
                </c:pt>
                <c:pt idx="659">
                  <c:v>44125</c:v>
                </c:pt>
                <c:pt idx="660">
                  <c:v>44126</c:v>
                </c:pt>
                <c:pt idx="661">
                  <c:v>44127</c:v>
                </c:pt>
                <c:pt idx="662">
                  <c:v>44128</c:v>
                </c:pt>
                <c:pt idx="663">
                  <c:v>44129</c:v>
                </c:pt>
                <c:pt idx="664">
                  <c:v>44130</c:v>
                </c:pt>
                <c:pt idx="665">
                  <c:v>44131</c:v>
                </c:pt>
                <c:pt idx="666">
                  <c:v>44132</c:v>
                </c:pt>
                <c:pt idx="667">
                  <c:v>44133</c:v>
                </c:pt>
                <c:pt idx="668">
                  <c:v>44134</c:v>
                </c:pt>
                <c:pt idx="669">
                  <c:v>44135</c:v>
                </c:pt>
                <c:pt idx="670">
                  <c:v>44136</c:v>
                </c:pt>
                <c:pt idx="671">
                  <c:v>44137</c:v>
                </c:pt>
                <c:pt idx="672">
                  <c:v>44138</c:v>
                </c:pt>
                <c:pt idx="673">
                  <c:v>44139</c:v>
                </c:pt>
                <c:pt idx="674">
                  <c:v>44140</c:v>
                </c:pt>
                <c:pt idx="675">
                  <c:v>44141</c:v>
                </c:pt>
                <c:pt idx="676">
                  <c:v>44142</c:v>
                </c:pt>
                <c:pt idx="677">
                  <c:v>44143</c:v>
                </c:pt>
                <c:pt idx="678">
                  <c:v>44144</c:v>
                </c:pt>
                <c:pt idx="679">
                  <c:v>44145</c:v>
                </c:pt>
                <c:pt idx="680">
                  <c:v>44146</c:v>
                </c:pt>
                <c:pt idx="681">
                  <c:v>44147</c:v>
                </c:pt>
                <c:pt idx="682">
                  <c:v>44148</c:v>
                </c:pt>
                <c:pt idx="683">
                  <c:v>44149</c:v>
                </c:pt>
                <c:pt idx="684">
                  <c:v>44150</c:v>
                </c:pt>
                <c:pt idx="685">
                  <c:v>44151</c:v>
                </c:pt>
                <c:pt idx="686">
                  <c:v>44152</c:v>
                </c:pt>
                <c:pt idx="687">
                  <c:v>44153</c:v>
                </c:pt>
                <c:pt idx="688">
                  <c:v>44154</c:v>
                </c:pt>
                <c:pt idx="689">
                  <c:v>44155</c:v>
                </c:pt>
                <c:pt idx="690">
                  <c:v>44156</c:v>
                </c:pt>
                <c:pt idx="691">
                  <c:v>44157</c:v>
                </c:pt>
                <c:pt idx="692">
                  <c:v>44158</c:v>
                </c:pt>
                <c:pt idx="693">
                  <c:v>44159</c:v>
                </c:pt>
                <c:pt idx="694">
                  <c:v>44160</c:v>
                </c:pt>
                <c:pt idx="695">
                  <c:v>44161</c:v>
                </c:pt>
                <c:pt idx="696">
                  <c:v>44162</c:v>
                </c:pt>
                <c:pt idx="697">
                  <c:v>44163</c:v>
                </c:pt>
                <c:pt idx="698">
                  <c:v>44164</c:v>
                </c:pt>
                <c:pt idx="699">
                  <c:v>44165</c:v>
                </c:pt>
                <c:pt idx="700">
                  <c:v>44166</c:v>
                </c:pt>
                <c:pt idx="701">
                  <c:v>44167</c:v>
                </c:pt>
                <c:pt idx="702">
                  <c:v>44168</c:v>
                </c:pt>
                <c:pt idx="703">
                  <c:v>44169</c:v>
                </c:pt>
                <c:pt idx="704">
                  <c:v>44170</c:v>
                </c:pt>
                <c:pt idx="705">
                  <c:v>44171</c:v>
                </c:pt>
                <c:pt idx="706">
                  <c:v>44172</c:v>
                </c:pt>
                <c:pt idx="707">
                  <c:v>44173</c:v>
                </c:pt>
                <c:pt idx="708">
                  <c:v>44174</c:v>
                </c:pt>
                <c:pt idx="709">
                  <c:v>44175</c:v>
                </c:pt>
                <c:pt idx="710">
                  <c:v>44176</c:v>
                </c:pt>
                <c:pt idx="711">
                  <c:v>44177</c:v>
                </c:pt>
                <c:pt idx="712">
                  <c:v>44178</c:v>
                </c:pt>
                <c:pt idx="713">
                  <c:v>44179</c:v>
                </c:pt>
                <c:pt idx="714">
                  <c:v>44180</c:v>
                </c:pt>
                <c:pt idx="715">
                  <c:v>44181</c:v>
                </c:pt>
                <c:pt idx="716">
                  <c:v>44182</c:v>
                </c:pt>
                <c:pt idx="717">
                  <c:v>44183</c:v>
                </c:pt>
                <c:pt idx="718">
                  <c:v>44184</c:v>
                </c:pt>
                <c:pt idx="719">
                  <c:v>44185</c:v>
                </c:pt>
                <c:pt idx="720">
                  <c:v>44186</c:v>
                </c:pt>
                <c:pt idx="721">
                  <c:v>44187</c:v>
                </c:pt>
                <c:pt idx="722">
                  <c:v>44188</c:v>
                </c:pt>
                <c:pt idx="723">
                  <c:v>44189</c:v>
                </c:pt>
                <c:pt idx="724">
                  <c:v>44190</c:v>
                </c:pt>
                <c:pt idx="725">
                  <c:v>44191</c:v>
                </c:pt>
                <c:pt idx="726">
                  <c:v>44192</c:v>
                </c:pt>
                <c:pt idx="727">
                  <c:v>44193</c:v>
                </c:pt>
                <c:pt idx="728">
                  <c:v>44194</c:v>
                </c:pt>
                <c:pt idx="729">
                  <c:v>44195</c:v>
                </c:pt>
                <c:pt idx="730">
                  <c:v>44196</c:v>
                </c:pt>
                <c:pt idx="731">
                  <c:v>44197</c:v>
                </c:pt>
                <c:pt idx="732">
                  <c:v>44198</c:v>
                </c:pt>
                <c:pt idx="733">
                  <c:v>44199</c:v>
                </c:pt>
                <c:pt idx="734">
                  <c:v>44200</c:v>
                </c:pt>
                <c:pt idx="735">
                  <c:v>44201</c:v>
                </c:pt>
                <c:pt idx="736">
                  <c:v>44202</c:v>
                </c:pt>
                <c:pt idx="737">
                  <c:v>44203</c:v>
                </c:pt>
                <c:pt idx="738">
                  <c:v>44204</c:v>
                </c:pt>
                <c:pt idx="739">
                  <c:v>44205</c:v>
                </c:pt>
                <c:pt idx="740">
                  <c:v>44206</c:v>
                </c:pt>
                <c:pt idx="741">
                  <c:v>44207</c:v>
                </c:pt>
                <c:pt idx="742">
                  <c:v>44208</c:v>
                </c:pt>
                <c:pt idx="743">
                  <c:v>44209</c:v>
                </c:pt>
                <c:pt idx="744">
                  <c:v>44210</c:v>
                </c:pt>
                <c:pt idx="745">
                  <c:v>44211</c:v>
                </c:pt>
                <c:pt idx="746">
                  <c:v>44212</c:v>
                </c:pt>
                <c:pt idx="747">
                  <c:v>44213</c:v>
                </c:pt>
                <c:pt idx="748">
                  <c:v>44214</c:v>
                </c:pt>
                <c:pt idx="749">
                  <c:v>44215</c:v>
                </c:pt>
                <c:pt idx="750">
                  <c:v>44216</c:v>
                </c:pt>
                <c:pt idx="751">
                  <c:v>44217</c:v>
                </c:pt>
                <c:pt idx="752">
                  <c:v>44218</c:v>
                </c:pt>
                <c:pt idx="753">
                  <c:v>44219</c:v>
                </c:pt>
                <c:pt idx="754">
                  <c:v>44220</c:v>
                </c:pt>
                <c:pt idx="755">
                  <c:v>44221</c:v>
                </c:pt>
                <c:pt idx="756">
                  <c:v>44222</c:v>
                </c:pt>
                <c:pt idx="757">
                  <c:v>44223</c:v>
                </c:pt>
                <c:pt idx="758">
                  <c:v>44224</c:v>
                </c:pt>
                <c:pt idx="759">
                  <c:v>44225</c:v>
                </c:pt>
                <c:pt idx="760">
                  <c:v>44226</c:v>
                </c:pt>
                <c:pt idx="761">
                  <c:v>44227</c:v>
                </c:pt>
                <c:pt idx="762">
                  <c:v>44228</c:v>
                </c:pt>
                <c:pt idx="763">
                  <c:v>44229</c:v>
                </c:pt>
                <c:pt idx="764">
                  <c:v>44230</c:v>
                </c:pt>
                <c:pt idx="765">
                  <c:v>44231</c:v>
                </c:pt>
                <c:pt idx="766">
                  <c:v>44232</c:v>
                </c:pt>
                <c:pt idx="767">
                  <c:v>44233</c:v>
                </c:pt>
                <c:pt idx="768">
                  <c:v>44234</c:v>
                </c:pt>
                <c:pt idx="769">
                  <c:v>44235</c:v>
                </c:pt>
                <c:pt idx="770">
                  <c:v>44236</c:v>
                </c:pt>
                <c:pt idx="771">
                  <c:v>44237</c:v>
                </c:pt>
                <c:pt idx="772">
                  <c:v>44238</c:v>
                </c:pt>
                <c:pt idx="773">
                  <c:v>44239</c:v>
                </c:pt>
                <c:pt idx="774">
                  <c:v>44240</c:v>
                </c:pt>
                <c:pt idx="775">
                  <c:v>44241</c:v>
                </c:pt>
                <c:pt idx="776">
                  <c:v>44242</c:v>
                </c:pt>
                <c:pt idx="777">
                  <c:v>44243</c:v>
                </c:pt>
                <c:pt idx="778">
                  <c:v>44244</c:v>
                </c:pt>
                <c:pt idx="779">
                  <c:v>44245</c:v>
                </c:pt>
                <c:pt idx="780">
                  <c:v>44246</c:v>
                </c:pt>
                <c:pt idx="781">
                  <c:v>44247</c:v>
                </c:pt>
                <c:pt idx="782">
                  <c:v>44248</c:v>
                </c:pt>
                <c:pt idx="783">
                  <c:v>44249</c:v>
                </c:pt>
                <c:pt idx="784">
                  <c:v>44250</c:v>
                </c:pt>
                <c:pt idx="785">
                  <c:v>44251</c:v>
                </c:pt>
                <c:pt idx="786">
                  <c:v>44252</c:v>
                </c:pt>
                <c:pt idx="787">
                  <c:v>44253</c:v>
                </c:pt>
                <c:pt idx="788">
                  <c:v>44254</c:v>
                </c:pt>
                <c:pt idx="789">
                  <c:v>44255</c:v>
                </c:pt>
                <c:pt idx="790">
                  <c:v>44256</c:v>
                </c:pt>
                <c:pt idx="791">
                  <c:v>44257</c:v>
                </c:pt>
                <c:pt idx="792">
                  <c:v>44258</c:v>
                </c:pt>
                <c:pt idx="793">
                  <c:v>44259</c:v>
                </c:pt>
                <c:pt idx="794">
                  <c:v>44260</c:v>
                </c:pt>
                <c:pt idx="795">
                  <c:v>44261</c:v>
                </c:pt>
                <c:pt idx="796">
                  <c:v>44262</c:v>
                </c:pt>
                <c:pt idx="797">
                  <c:v>44263</c:v>
                </c:pt>
                <c:pt idx="798">
                  <c:v>44264</c:v>
                </c:pt>
                <c:pt idx="799">
                  <c:v>44265</c:v>
                </c:pt>
                <c:pt idx="800">
                  <c:v>44266</c:v>
                </c:pt>
                <c:pt idx="801">
                  <c:v>44267</c:v>
                </c:pt>
                <c:pt idx="802">
                  <c:v>44268</c:v>
                </c:pt>
                <c:pt idx="803">
                  <c:v>44269</c:v>
                </c:pt>
                <c:pt idx="804">
                  <c:v>44270</c:v>
                </c:pt>
                <c:pt idx="805">
                  <c:v>44271</c:v>
                </c:pt>
                <c:pt idx="806">
                  <c:v>44272</c:v>
                </c:pt>
                <c:pt idx="807">
                  <c:v>44273</c:v>
                </c:pt>
                <c:pt idx="808">
                  <c:v>44274</c:v>
                </c:pt>
                <c:pt idx="809">
                  <c:v>44275</c:v>
                </c:pt>
                <c:pt idx="810">
                  <c:v>44276</c:v>
                </c:pt>
                <c:pt idx="811">
                  <c:v>44277</c:v>
                </c:pt>
                <c:pt idx="812">
                  <c:v>44278</c:v>
                </c:pt>
                <c:pt idx="813">
                  <c:v>44279</c:v>
                </c:pt>
                <c:pt idx="814">
                  <c:v>44280</c:v>
                </c:pt>
                <c:pt idx="815">
                  <c:v>44281</c:v>
                </c:pt>
                <c:pt idx="816">
                  <c:v>44282</c:v>
                </c:pt>
                <c:pt idx="817">
                  <c:v>44283</c:v>
                </c:pt>
                <c:pt idx="818">
                  <c:v>44284</c:v>
                </c:pt>
                <c:pt idx="819">
                  <c:v>44285</c:v>
                </c:pt>
                <c:pt idx="820">
                  <c:v>44286</c:v>
                </c:pt>
                <c:pt idx="821">
                  <c:v>44287</c:v>
                </c:pt>
                <c:pt idx="822">
                  <c:v>44288</c:v>
                </c:pt>
                <c:pt idx="823">
                  <c:v>44289</c:v>
                </c:pt>
                <c:pt idx="824">
                  <c:v>44290</c:v>
                </c:pt>
                <c:pt idx="825">
                  <c:v>44291</c:v>
                </c:pt>
                <c:pt idx="826">
                  <c:v>44292</c:v>
                </c:pt>
                <c:pt idx="827">
                  <c:v>44293</c:v>
                </c:pt>
                <c:pt idx="828">
                  <c:v>44294</c:v>
                </c:pt>
                <c:pt idx="829">
                  <c:v>44295</c:v>
                </c:pt>
                <c:pt idx="830">
                  <c:v>44296</c:v>
                </c:pt>
                <c:pt idx="831">
                  <c:v>44297</c:v>
                </c:pt>
                <c:pt idx="832">
                  <c:v>44298</c:v>
                </c:pt>
                <c:pt idx="833">
                  <c:v>44299</c:v>
                </c:pt>
                <c:pt idx="834">
                  <c:v>44300</c:v>
                </c:pt>
                <c:pt idx="835">
                  <c:v>44301</c:v>
                </c:pt>
                <c:pt idx="836">
                  <c:v>44302</c:v>
                </c:pt>
                <c:pt idx="837">
                  <c:v>44303</c:v>
                </c:pt>
                <c:pt idx="838">
                  <c:v>44304</c:v>
                </c:pt>
                <c:pt idx="839">
                  <c:v>44305</c:v>
                </c:pt>
                <c:pt idx="840">
                  <c:v>44306</c:v>
                </c:pt>
                <c:pt idx="841">
                  <c:v>44307</c:v>
                </c:pt>
                <c:pt idx="842">
                  <c:v>44308</c:v>
                </c:pt>
                <c:pt idx="843">
                  <c:v>44309</c:v>
                </c:pt>
                <c:pt idx="844">
                  <c:v>44310</c:v>
                </c:pt>
                <c:pt idx="845">
                  <c:v>44311</c:v>
                </c:pt>
                <c:pt idx="846">
                  <c:v>44312</c:v>
                </c:pt>
                <c:pt idx="847">
                  <c:v>44313</c:v>
                </c:pt>
                <c:pt idx="848">
                  <c:v>44314</c:v>
                </c:pt>
                <c:pt idx="849">
                  <c:v>44315</c:v>
                </c:pt>
                <c:pt idx="850">
                  <c:v>44316</c:v>
                </c:pt>
                <c:pt idx="851">
                  <c:v>44317</c:v>
                </c:pt>
                <c:pt idx="852">
                  <c:v>44318</c:v>
                </c:pt>
                <c:pt idx="853">
                  <c:v>44319</c:v>
                </c:pt>
                <c:pt idx="854">
                  <c:v>44320</c:v>
                </c:pt>
                <c:pt idx="855">
                  <c:v>44321</c:v>
                </c:pt>
                <c:pt idx="856">
                  <c:v>44322</c:v>
                </c:pt>
                <c:pt idx="857">
                  <c:v>44323</c:v>
                </c:pt>
                <c:pt idx="858">
                  <c:v>44324</c:v>
                </c:pt>
                <c:pt idx="859">
                  <c:v>44325</c:v>
                </c:pt>
                <c:pt idx="860">
                  <c:v>44326</c:v>
                </c:pt>
                <c:pt idx="861">
                  <c:v>44327</c:v>
                </c:pt>
                <c:pt idx="862">
                  <c:v>44328</c:v>
                </c:pt>
                <c:pt idx="863">
                  <c:v>44329</c:v>
                </c:pt>
                <c:pt idx="864">
                  <c:v>44330</c:v>
                </c:pt>
                <c:pt idx="865">
                  <c:v>44331</c:v>
                </c:pt>
                <c:pt idx="866">
                  <c:v>44332</c:v>
                </c:pt>
                <c:pt idx="867">
                  <c:v>44333</c:v>
                </c:pt>
                <c:pt idx="868">
                  <c:v>44334</c:v>
                </c:pt>
                <c:pt idx="869">
                  <c:v>44335</c:v>
                </c:pt>
                <c:pt idx="870">
                  <c:v>44336</c:v>
                </c:pt>
                <c:pt idx="871">
                  <c:v>44337</c:v>
                </c:pt>
                <c:pt idx="872">
                  <c:v>44338</c:v>
                </c:pt>
                <c:pt idx="873">
                  <c:v>44339</c:v>
                </c:pt>
                <c:pt idx="874">
                  <c:v>44340</c:v>
                </c:pt>
                <c:pt idx="875">
                  <c:v>44341</c:v>
                </c:pt>
                <c:pt idx="876">
                  <c:v>44342</c:v>
                </c:pt>
                <c:pt idx="877">
                  <c:v>44343</c:v>
                </c:pt>
                <c:pt idx="878">
                  <c:v>44344</c:v>
                </c:pt>
                <c:pt idx="879">
                  <c:v>44345</c:v>
                </c:pt>
                <c:pt idx="880">
                  <c:v>44346</c:v>
                </c:pt>
                <c:pt idx="881">
                  <c:v>44347</c:v>
                </c:pt>
                <c:pt idx="882">
                  <c:v>44348</c:v>
                </c:pt>
                <c:pt idx="883">
                  <c:v>44349</c:v>
                </c:pt>
                <c:pt idx="884">
                  <c:v>44350</c:v>
                </c:pt>
                <c:pt idx="885">
                  <c:v>44351</c:v>
                </c:pt>
                <c:pt idx="886">
                  <c:v>44352</c:v>
                </c:pt>
                <c:pt idx="887">
                  <c:v>44353</c:v>
                </c:pt>
                <c:pt idx="888">
                  <c:v>44354</c:v>
                </c:pt>
                <c:pt idx="889">
                  <c:v>44355</c:v>
                </c:pt>
                <c:pt idx="890">
                  <c:v>44356</c:v>
                </c:pt>
                <c:pt idx="891">
                  <c:v>44357</c:v>
                </c:pt>
                <c:pt idx="892">
                  <c:v>44358</c:v>
                </c:pt>
                <c:pt idx="893">
                  <c:v>44359</c:v>
                </c:pt>
                <c:pt idx="894">
                  <c:v>44360</c:v>
                </c:pt>
                <c:pt idx="895">
                  <c:v>44361</c:v>
                </c:pt>
                <c:pt idx="896">
                  <c:v>44362</c:v>
                </c:pt>
                <c:pt idx="897">
                  <c:v>44363</c:v>
                </c:pt>
                <c:pt idx="898">
                  <c:v>44364</c:v>
                </c:pt>
                <c:pt idx="899">
                  <c:v>44365</c:v>
                </c:pt>
                <c:pt idx="900">
                  <c:v>44366</c:v>
                </c:pt>
                <c:pt idx="901">
                  <c:v>44367</c:v>
                </c:pt>
                <c:pt idx="902">
                  <c:v>44368</c:v>
                </c:pt>
                <c:pt idx="903">
                  <c:v>44369</c:v>
                </c:pt>
                <c:pt idx="904">
                  <c:v>44370</c:v>
                </c:pt>
                <c:pt idx="905">
                  <c:v>44371</c:v>
                </c:pt>
                <c:pt idx="906">
                  <c:v>44372</c:v>
                </c:pt>
                <c:pt idx="907">
                  <c:v>44373</c:v>
                </c:pt>
                <c:pt idx="908">
                  <c:v>44374</c:v>
                </c:pt>
                <c:pt idx="909">
                  <c:v>44375</c:v>
                </c:pt>
                <c:pt idx="910">
                  <c:v>44376</c:v>
                </c:pt>
                <c:pt idx="911">
                  <c:v>44377</c:v>
                </c:pt>
                <c:pt idx="912">
                  <c:v>44378</c:v>
                </c:pt>
                <c:pt idx="913">
                  <c:v>44379</c:v>
                </c:pt>
                <c:pt idx="914">
                  <c:v>44380</c:v>
                </c:pt>
                <c:pt idx="915">
                  <c:v>44381</c:v>
                </c:pt>
                <c:pt idx="916">
                  <c:v>44382</c:v>
                </c:pt>
                <c:pt idx="917">
                  <c:v>44383</c:v>
                </c:pt>
                <c:pt idx="918">
                  <c:v>44384</c:v>
                </c:pt>
                <c:pt idx="919">
                  <c:v>44385</c:v>
                </c:pt>
                <c:pt idx="920">
                  <c:v>44386</c:v>
                </c:pt>
                <c:pt idx="921">
                  <c:v>44387</c:v>
                </c:pt>
                <c:pt idx="922">
                  <c:v>44388</c:v>
                </c:pt>
                <c:pt idx="923">
                  <c:v>44389</c:v>
                </c:pt>
                <c:pt idx="924">
                  <c:v>44390</c:v>
                </c:pt>
                <c:pt idx="925">
                  <c:v>44391</c:v>
                </c:pt>
                <c:pt idx="926">
                  <c:v>44392</c:v>
                </c:pt>
                <c:pt idx="927">
                  <c:v>44393</c:v>
                </c:pt>
                <c:pt idx="928">
                  <c:v>44394</c:v>
                </c:pt>
                <c:pt idx="929">
                  <c:v>44395</c:v>
                </c:pt>
                <c:pt idx="930">
                  <c:v>44396</c:v>
                </c:pt>
                <c:pt idx="931">
                  <c:v>44397</c:v>
                </c:pt>
                <c:pt idx="932">
                  <c:v>44398</c:v>
                </c:pt>
                <c:pt idx="933">
                  <c:v>44399</c:v>
                </c:pt>
                <c:pt idx="934">
                  <c:v>44400</c:v>
                </c:pt>
                <c:pt idx="935">
                  <c:v>44401</c:v>
                </c:pt>
                <c:pt idx="936">
                  <c:v>44402</c:v>
                </c:pt>
                <c:pt idx="937">
                  <c:v>44403</c:v>
                </c:pt>
                <c:pt idx="938">
                  <c:v>44404</c:v>
                </c:pt>
                <c:pt idx="939">
                  <c:v>44405</c:v>
                </c:pt>
                <c:pt idx="940">
                  <c:v>44406</c:v>
                </c:pt>
                <c:pt idx="941">
                  <c:v>44407</c:v>
                </c:pt>
                <c:pt idx="942">
                  <c:v>44408</c:v>
                </c:pt>
                <c:pt idx="943">
                  <c:v>44409</c:v>
                </c:pt>
                <c:pt idx="944">
                  <c:v>44410</c:v>
                </c:pt>
                <c:pt idx="945">
                  <c:v>44411</c:v>
                </c:pt>
                <c:pt idx="946">
                  <c:v>44412</c:v>
                </c:pt>
                <c:pt idx="947">
                  <c:v>44413</c:v>
                </c:pt>
                <c:pt idx="948">
                  <c:v>44414</c:v>
                </c:pt>
                <c:pt idx="949">
                  <c:v>44415</c:v>
                </c:pt>
                <c:pt idx="950">
                  <c:v>44416</c:v>
                </c:pt>
                <c:pt idx="951">
                  <c:v>44417</c:v>
                </c:pt>
                <c:pt idx="952">
                  <c:v>44418</c:v>
                </c:pt>
                <c:pt idx="953">
                  <c:v>44419</c:v>
                </c:pt>
                <c:pt idx="954">
                  <c:v>44420</c:v>
                </c:pt>
                <c:pt idx="955">
                  <c:v>44421</c:v>
                </c:pt>
                <c:pt idx="956">
                  <c:v>44422</c:v>
                </c:pt>
                <c:pt idx="957">
                  <c:v>44423</c:v>
                </c:pt>
                <c:pt idx="958">
                  <c:v>44424</c:v>
                </c:pt>
                <c:pt idx="959">
                  <c:v>44425</c:v>
                </c:pt>
                <c:pt idx="960">
                  <c:v>44426</c:v>
                </c:pt>
                <c:pt idx="961">
                  <c:v>44427</c:v>
                </c:pt>
                <c:pt idx="962">
                  <c:v>44428</c:v>
                </c:pt>
                <c:pt idx="963">
                  <c:v>44429</c:v>
                </c:pt>
                <c:pt idx="964">
                  <c:v>44430</c:v>
                </c:pt>
                <c:pt idx="965">
                  <c:v>44431</c:v>
                </c:pt>
                <c:pt idx="966">
                  <c:v>44432</c:v>
                </c:pt>
                <c:pt idx="967">
                  <c:v>44433</c:v>
                </c:pt>
                <c:pt idx="968">
                  <c:v>44434</c:v>
                </c:pt>
                <c:pt idx="969">
                  <c:v>44435</c:v>
                </c:pt>
                <c:pt idx="970">
                  <c:v>44436</c:v>
                </c:pt>
                <c:pt idx="971">
                  <c:v>44437</c:v>
                </c:pt>
                <c:pt idx="972">
                  <c:v>44438</c:v>
                </c:pt>
                <c:pt idx="973">
                  <c:v>44439</c:v>
                </c:pt>
                <c:pt idx="974">
                  <c:v>44440</c:v>
                </c:pt>
                <c:pt idx="975">
                  <c:v>44441</c:v>
                </c:pt>
                <c:pt idx="976">
                  <c:v>44442</c:v>
                </c:pt>
                <c:pt idx="977">
                  <c:v>44443</c:v>
                </c:pt>
                <c:pt idx="978">
                  <c:v>44444</c:v>
                </c:pt>
                <c:pt idx="979">
                  <c:v>44445</c:v>
                </c:pt>
                <c:pt idx="980">
                  <c:v>44446</c:v>
                </c:pt>
                <c:pt idx="981">
                  <c:v>44447</c:v>
                </c:pt>
                <c:pt idx="982">
                  <c:v>44448</c:v>
                </c:pt>
                <c:pt idx="983">
                  <c:v>44449</c:v>
                </c:pt>
                <c:pt idx="984">
                  <c:v>44450</c:v>
                </c:pt>
                <c:pt idx="985">
                  <c:v>44451</c:v>
                </c:pt>
                <c:pt idx="986">
                  <c:v>44452</c:v>
                </c:pt>
                <c:pt idx="987">
                  <c:v>44453</c:v>
                </c:pt>
                <c:pt idx="988">
                  <c:v>44454</c:v>
                </c:pt>
                <c:pt idx="989">
                  <c:v>44455</c:v>
                </c:pt>
                <c:pt idx="990">
                  <c:v>44456</c:v>
                </c:pt>
                <c:pt idx="991">
                  <c:v>44457</c:v>
                </c:pt>
                <c:pt idx="992">
                  <c:v>44458</c:v>
                </c:pt>
                <c:pt idx="993">
                  <c:v>44459</c:v>
                </c:pt>
                <c:pt idx="994">
                  <c:v>44460</c:v>
                </c:pt>
                <c:pt idx="995">
                  <c:v>44461</c:v>
                </c:pt>
                <c:pt idx="996">
                  <c:v>44462</c:v>
                </c:pt>
                <c:pt idx="997">
                  <c:v>44463</c:v>
                </c:pt>
                <c:pt idx="998">
                  <c:v>44464</c:v>
                </c:pt>
                <c:pt idx="999">
                  <c:v>44465</c:v>
                </c:pt>
                <c:pt idx="1000">
                  <c:v>44466</c:v>
                </c:pt>
                <c:pt idx="1001">
                  <c:v>44467</c:v>
                </c:pt>
                <c:pt idx="1002">
                  <c:v>44468</c:v>
                </c:pt>
                <c:pt idx="1003">
                  <c:v>44469</c:v>
                </c:pt>
                <c:pt idx="1004">
                  <c:v>44470</c:v>
                </c:pt>
                <c:pt idx="1005">
                  <c:v>44471</c:v>
                </c:pt>
                <c:pt idx="1006">
                  <c:v>44472</c:v>
                </c:pt>
                <c:pt idx="1007">
                  <c:v>44473</c:v>
                </c:pt>
                <c:pt idx="1008">
                  <c:v>44474</c:v>
                </c:pt>
                <c:pt idx="1009">
                  <c:v>44475</c:v>
                </c:pt>
                <c:pt idx="1010">
                  <c:v>44476</c:v>
                </c:pt>
                <c:pt idx="1011">
                  <c:v>44477</c:v>
                </c:pt>
                <c:pt idx="1012">
                  <c:v>44478</c:v>
                </c:pt>
                <c:pt idx="1013">
                  <c:v>44479</c:v>
                </c:pt>
                <c:pt idx="1014">
                  <c:v>44480</c:v>
                </c:pt>
                <c:pt idx="1015">
                  <c:v>44481</c:v>
                </c:pt>
                <c:pt idx="1016">
                  <c:v>44482</c:v>
                </c:pt>
                <c:pt idx="1017">
                  <c:v>44483</c:v>
                </c:pt>
                <c:pt idx="1018">
                  <c:v>44484</c:v>
                </c:pt>
                <c:pt idx="1019">
                  <c:v>44485</c:v>
                </c:pt>
                <c:pt idx="1020">
                  <c:v>44486</c:v>
                </c:pt>
                <c:pt idx="1021">
                  <c:v>44487</c:v>
                </c:pt>
                <c:pt idx="1022">
                  <c:v>44488</c:v>
                </c:pt>
                <c:pt idx="1023">
                  <c:v>44489</c:v>
                </c:pt>
                <c:pt idx="1024">
                  <c:v>44490</c:v>
                </c:pt>
                <c:pt idx="1025">
                  <c:v>44491</c:v>
                </c:pt>
                <c:pt idx="1026">
                  <c:v>44492</c:v>
                </c:pt>
                <c:pt idx="1027">
                  <c:v>44493</c:v>
                </c:pt>
                <c:pt idx="1028">
                  <c:v>44494</c:v>
                </c:pt>
                <c:pt idx="1029">
                  <c:v>44495</c:v>
                </c:pt>
                <c:pt idx="1030">
                  <c:v>44496</c:v>
                </c:pt>
                <c:pt idx="1031">
                  <c:v>44497</c:v>
                </c:pt>
                <c:pt idx="1032">
                  <c:v>44498</c:v>
                </c:pt>
                <c:pt idx="1033">
                  <c:v>44499</c:v>
                </c:pt>
                <c:pt idx="1034">
                  <c:v>44500</c:v>
                </c:pt>
                <c:pt idx="1035">
                  <c:v>44501</c:v>
                </c:pt>
                <c:pt idx="1036">
                  <c:v>44502</c:v>
                </c:pt>
                <c:pt idx="1037">
                  <c:v>44503</c:v>
                </c:pt>
                <c:pt idx="1038">
                  <c:v>44504</c:v>
                </c:pt>
                <c:pt idx="1039">
                  <c:v>44505</c:v>
                </c:pt>
                <c:pt idx="1040">
                  <c:v>44506</c:v>
                </c:pt>
                <c:pt idx="1041">
                  <c:v>44507</c:v>
                </c:pt>
                <c:pt idx="1042">
                  <c:v>44508</c:v>
                </c:pt>
                <c:pt idx="1043">
                  <c:v>44509</c:v>
                </c:pt>
                <c:pt idx="1044">
                  <c:v>44510</c:v>
                </c:pt>
                <c:pt idx="1045">
                  <c:v>44511</c:v>
                </c:pt>
                <c:pt idx="1046">
                  <c:v>44512</c:v>
                </c:pt>
                <c:pt idx="1047">
                  <c:v>44513</c:v>
                </c:pt>
                <c:pt idx="1048">
                  <c:v>44514</c:v>
                </c:pt>
                <c:pt idx="1049">
                  <c:v>44515</c:v>
                </c:pt>
                <c:pt idx="1050">
                  <c:v>44516</c:v>
                </c:pt>
                <c:pt idx="1051">
                  <c:v>44517</c:v>
                </c:pt>
                <c:pt idx="1052">
                  <c:v>44518</c:v>
                </c:pt>
                <c:pt idx="1053">
                  <c:v>44519</c:v>
                </c:pt>
                <c:pt idx="1054">
                  <c:v>44520</c:v>
                </c:pt>
                <c:pt idx="1055">
                  <c:v>44521</c:v>
                </c:pt>
                <c:pt idx="1056">
                  <c:v>44522</c:v>
                </c:pt>
                <c:pt idx="1057">
                  <c:v>44523</c:v>
                </c:pt>
                <c:pt idx="1058">
                  <c:v>44524</c:v>
                </c:pt>
                <c:pt idx="1059">
                  <c:v>44525</c:v>
                </c:pt>
                <c:pt idx="1060">
                  <c:v>44526</c:v>
                </c:pt>
                <c:pt idx="1061">
                  <c:v>44527</c:v>
                </c:pt>
                <c:pt idx="1062">
                  <c:v>44528</c:v>
                </c:pt>
                <c:pt idx="1063">
                  <c:v>44529</c:v>
                </c:pt>
                <c:pt idx="1064">
                  <c:v>44530</c:v>
                </c:pt>
                <c:pt idx="1065">
                  <c:v>44531</c:v>
                </c:pt>
                <c:pt idx="1066">
                  <c:v>44532</c:v>
                </c:pt>
                <c:pt idx="1067">
                  <c:v>44533</c:v>
                </c:pt>
                <c:pt idx="1068">
                  <c:v>44534</c:v>
                </c:pt>
                <c:pt idx="1069">
                  <c:v>44535</c:v>
                </c:pt>
                <c:pt idx="1070">
                  <c:v>44536</c:v>
                </c:pt>
                <c:pt idx="1071">
                  <c:v>44537</c:v>
                </c:pt>
                <c:pt idx="1072">
                  <c:v>44538</c:v>
                </c:pt>
                <c:pt idx="1073">
                  <c:v>44539</c:v>
                </c:pt>
                <c:pt idx="1074">
                  <c:v>44540</c:v>
                </c:pt>
                <c:pt idx="1075">
                  <c:v>44541</c:v>
                </c:pt>
                <c:pt idx="1076">
                  <c:v>44542</c:v>
                </c:pt>
                <c:pt idx="1077">
                  <c:v>44543</c:v>
                </c:pt>
                <c:pt idx="1078">
                  <c:v>44544</c:v>
                </c:pt>
                <c:pt idx="1079">
                  <c:v>44545</c:v>
                </c:pt>
                <c:pt idx="1080">
                  <c:v>44546</c:v>
                </c:pt>
                <c:pt idx="1081">
                  <c:v>44547</c:v>
                </c:pt>
                <c:pt idx="1082">
                  <c:v>44548</c:v>
                </c:pt>
                <c:pt idx="1083">
                  <c:v>44549</c:v>
                </c:pt>
                <c:pt idx="1084">
                  <c:v>44550</c:v>
                </c:pt>
                <c:pt idx="1085">
                  <c:v>44551</c:v>
                </c:pt>
                <c:pt idx="1086">
                  <c:v>44552</c:v>
                </c:pt>
                <c:pt idx="1087">
                  <c:v>44553</c:v>
                </c:pt>
                <c:pt idx="1088">
                  <c:v>44554</c:v>
                </c:pt>
                <c:pt idx="1089">
                  <c:v>44555</c:v>
                </c:pt>
                <c:pt idx="1090">
                  <c:v>44556</c:v>
                </c:pt>
                <c:pt idx="1091">
                  <c:v>44557</c:v>
                </c:pt>
                <c:pt idx="1092">
                  <c:v>44558</c:v>
                </c:pt>
                <c:pt idx="1093">
                  <c:v>44559</c:v>
                </c:pt>
                <c:pt idx="1094">
                  <c:v>44560</c:v>
                </c:pt>
                <c:pt idx="1095">
                  <c:v>44561</c:v>
                </c:pt>
                <c:pt idx="1096">
                  <c:v>44562</c:v>
                </c:pt>
                <c:pt idx="1097">
                  <c:v>44563</c:v>
                </c:pt>
                <c:pt idx="1098">
                  <c:v>44564</c:v>
                </c:pt>
                <c:pt idx="1099">
                  <c:v>44565</c:v>
                </c:pt>
                <c:pt idx="1100">
                  <c:v>44566</c:v>
                </c:pt>
                <c:pt idx="1101">
                  <c:v>44567</c:v>
                </c:pt>
                <c:pt idx="1102">
                  <c:v>44568</c:v>
                </c:pt>
                <c:pt idx="1103">
                  <c:v>44569</c:v>
                </c:pt>
                <c:pt idx="1104">
                  <c:v>44570</c:v>
                </c:pt>
                <c:pt idx="1105">
                  <c:v>44571</c:v>
                </c:pt>
                <c:pt idx="1106">
                  <c:v>44572</c:v>
                </c:pt>
                <c:pt idx="1107">
                  <c:v>44573</c:v>
                </c:pt>
                <c:pt idx="1108">
                  <c:v>44574</c:v>
                </c:pt>
                <c:pt idx="1109">
                  <c:v>44575</c:v>
                </c:pt>
                <c:pt idx="1110">
                  <c:v>44576</c:v>
                </c:pt>
                <c:pt idx="1111">
                  <c:v>44577</c:v>
                </c:pt>
                <c:pt idx="1112">
                  <c:v>44578</c:v>
                </c:pt>
                <c:pt idx="1113">
                  <c:v>44579</c:v>
                </c:pt>
                <c:pt idx="1114">
                  <c:v>44580</c:v>
                </c:pt>
                <c:pt idx="1115">
                  <c:v>44581</c:v>
                </c:pt>
                <c:pt idx="1116">
                  <c:v>44582</c:v>
                </c:pt>
                <c:pt idx="1117">
                  <c:v>44583</c:v>
                </c:pt>
                <c:pt idx="1118">
                  <c:v>44584</c:v>
                </c:pt>
                <c:pt idx="1119">
                  <c:v>44585</c:v>
                </c:pt>
                <c:pt idx="1120">
                  <c:v>44586</c:v>
                </c:pt>
                <c:pt idx="1121">
                  <c:v>44587</c:v>
                </c:pt>
                <c:pt idx="1122">
                  <c:v>44588</c:v>
                </c:pt>
                <c:pt idx="1123">
                  <c:v>44589</c:v>
                </c:pt>
                <c:pt idx="1124">
                  <c:v>44590</c:v>
                </c:pt>
                <c:pt idx="1125">
                  <c:v>44591</c:v>
                </c:pt>
                <c:pt idx="1126">
                  <c:v>44592</c:v>
                </c:pt>
                <c:pt idx="1127">
                  <c:v>44593</c:v>
                </c:pt>
                <c:pt idx="1128">
                  <c:v>44594</c:v>
                </c:pt>
                <c:pt idx="1129">
                  <c:v>44595</c:v>
                </c:pt>
                <c:pt idx="1130">
                  <c:v>44596</c:v>
                </c:pt>
                <c:pt idx="1131">
                  <c:v>44597</c:v>
                </c:pt>
                <c:pt idx="1132">
                  <c:v>44598</c:v>
                </c:pt>
                <c:pt idx="1133">
                  <c:v>44599</c:v>
                </c:pt>
                <c:pt idx="1134">
                  <c:v>44600</c:v>
                </c:pt>
                <c:pt idx="1135">
                  <c:v>44601</c:v>
                </c:pt>
                <c:pt idx="1136">
                  <c:v>44602</c:v>
                </c:pt>
                <c:pt idx="1137">
                  <c:v>44603</c:v>
                </c:pt>
                <c:pt idx="1138">
                  <c:v>44604</c:v>
                </c:pt>
                <c:pt idx="1139">
                  <c:v>44605</c:v>
                </c:pt>
                <c:pt idx="1140">
                  <c:v>44606</c:v>
                </c:pt>
                <c:pt idx="1141">
                  <c:v>44607</c:v>
                </c:pt>
                <c:pt idx="1142">
                  <c:v>44608</c:v>
                </c:pt>
                <c:pt idx="1143">
                  <c:v>44609</c:v>
                </c:pt>
                <c:pt idx="1144">
                  <c:v>44610</c:v>
                </c:pt>
                <c:pt idx="1145">
                  <c:v>44611</c:v>
                </c:pt>
                <c:pt idx="1146">
                  <c:v>44612</c:v>
                </c:pt>
                <c:pt idx="1147">
                  <c:v>44613</c:v>
                </c:pt>
                <c:pt idx="1148">
                  <c:v>44614</c:v>
                </c:pt>
                <c:pt idx="1149">
                  <c:v>44615</c:v>
                </c:pt>
                <c:pt idx="1150">
                  <c:v>44616</c:v>
                </c:pt>
                <c:pt idx="1151">
                  <c:v>44617</c:v>
                </c:pt>
                <c:pt idx="1152">
                  <c:v>44618</c:v>
                </c:pt>
                <c:pt idx="1153">
                  <c:v>44619</c:v>
                </c:pt>
                <c:pt idx="1154">
                  <c:v>44620</c:v>
                </c:pt>
                <c:pt idx="1155">
                  <c:v>44621</c:v>
                </c:pt>
                <c:pt idx="1156">
                  <c:v>44622</c:v>
                </c:pt>
                <c:pt idx="1157">
                  <c:v>44623</c:v>
                </c:pt>
                <c:pt idx="1158">
                  <c:v>44624</c:v>
                </c:pt>
                <c:pt idx="1159">
                  <c:v>44625</c:v>
                </c:pt>
                <c:pt idx="1160">
                  <c:v>44626</c:v>
                </c:pt>
                <c:pt idx="1161">
                  <c:v>44627</c:v>
                </c:pt>
                <c:pt idx="1162">
                  <c:v>44628</c:v>
                </c:pt>
                <c:pt idx="1163">
                  <c:v>44629</c:v>
                </c:pt>
                <c:pt idx="1164">
                  <c:v>44630</c:v>
                </c:pt>
                <c:pt idx="1165">
                  <c:v>44631</c:v>
                </c:pt>
                <c:pt idx="1166">
                  <c:v>44632</c:v>
                </c:pt>
                <c:pt idx="1167">
                  <c:v>44633</c:v>
                </c:pt>
                <c:pt idx="1168">
                  <c:v>44634</c:v>
                </c:pt>
                <c:pt idx="1169">
                  <c:v>44635</c:v>
                </c:pt>
                <c:pt idx="1170">
                  <c:v>44636</c:v>
                </c:pt>
                <c:pt idx="1171">
                  <c:v>44637</c:v>
                </c:pt>
                <c:pt idx="1172">
                  <c:v>44638</c:v>
                </c:pt>
                <c:pt idx="1173">
                  <c:v>44639</c:v>
                </c:pt>
                <c:pt idx="1174">
                  <c:v>44640</c:v>
                </c:pt>
                <c:pt idx="1175">
                  <c:v>44641</c:v>
                </c:pt>
                <c:pt idx="1176">
                  <c:v>44642</c:v>
                </c:pt>
                <c:pt idx="1177">
                  <c:v>44643</c:v>
                </c:pt>
                <c:pt idx="1178">
                  <c:v>44644</c:v>
                </c:pt>
                <c:pt idx="1179">
                  <c:v>44645</c:v>
                </c:pt>
                <c:pt idx="1180">
                  <c:v>44646</c:v>
                </c:pt>
                <c:pt idx="1181">
                  <c:v>44647</c:v>
                </c:pt>
                <c:pt idx="1182">
                  <c:v>44648</c:v>
                </c:pt>
                <c:pt idx="1183">
                  <c:v>44649</c:v>
                </c:pt>
                <c:pt idx="1184">
                  <c:v>44650</c:v>
                </c:pt>
                <c:pt idx="1185">
                  <c:v>44651</c:v>
                </c:pt>
                <c:pt idx="1186">
                  <c:v>44652</c:v>
                </c:pt>
                <c:pt idx="1187">
                  <c:v>44653</c:v>
                </c:pt>
                <c:pt idx="1188">
                  <c:v>44654</c:v>
                </c:pt>
                <c:pt idx="1189">
                  <c:v>44655</c:v>
                </c:pt>
                <c:pt idx="1190">
                  <c:v>44656</c:v>
                </c:pt>
                <c:pt idx="1191">
                  <c:v>44657</c:v>
                </c:pt>
                <c:pt idx="1192">
                  <c:v>44658</c:v>
                </c:pt>
                <c:pt idx="1193">
                  <c:v>44659</c:v>
                </c:pt>
                <c:pt idx="1194">
                  <c:v>44660</c:v>
                </c:pt>
                <c:pt idx="1195">
                  <c:v>44661</c:v>
                </c:pt>
                <c:pt idx="1196">
                  <c:v>44662</c:v>
                </c:pt>
                <c:pt idx="1197">
                  <c:v>44663</c:v>
                </c:pt>
                <c:pt idx="1198">
                  <c:v>44664</c:v>
                </c:pt>
                <c:pt idx="1199">
                  <c:v>44665</c:v>
                </c:pt>
                <c:pt idx="1200">
                  <c:v>44666</c:v>
                </c:pt>
                <c:pt idx="1201">
                  <c:v>44667</c:v>
                </c:pt>
                <c:pt idx="1202">
                  <c:v>44668</c:v>
                </c:pt>
                <c:pt idx="1203">
                  <c:v>44669</c:v>
                </c:pt>
                <c:pt idx="1204">
                  <c:v>44670</c:v>
                </c:pt>
                <c:pt idx="1205">
                  <c:v>44671</c:v>
                </c:pt>
                <c:pt idx="1206">
                  <c:v>44672</c:v>
                </c:pt>
                <c:pt idx="1207">
                  <c:v>44673</c:v>
                </c:pt>
                <c:pt idx="1208">
                  <c:v>44674</c:v>
                </c:pt>
                <c:pt idx="1209">
                  <c:v>44675</c:v>
                </c:pt>
                <c:pt idx="1210">
                  <c:v>44676</c:v>
                </c:pt>
                <c:pt idx="1211">
                  <c:v>44677</c:v>
                </c:pt>
                <c:pt idx="1212">
                  <c:v>44678</c:v>
                </c:pt>
                <c:pt idx="1213">
                  <c:v>44679</c:v>
                </c:pt>
                <c:pt idx="1214">
                  <c:v>44680</c:v>
                </c:pt>
                <c:pt idx="1215">
                  <c:v>44681</c:v>
                </c:pt>
                <c:pt idx="1216">
                  <c:v>44682</c:v>
                </c:pt>
                <c:pt idx="1217">
                  <c:v>44683</c:v>
                </c:pt>
                <c:pt idx="1218">
                  <c:v>44684</c:v>
                </c:pt>
                <c:pt idx="1219">
                  <c:v>44685</c:v>
                </c:pt>
                <c:pt idx="1220">
                  <c:v>44686</c:v>
                </c:pt>
                <c:pt idx="1221">
                  <c:v>44687</c:v>
                </c:pt>
                <c:pt idx="1222">
                  <c:v>44688</c:v>
                </c:pt>
                <c:pt idx="1223">
                  <c:v>44689</c:v>
                </c:pt>
                <c:pt idx="1224">
                  <c:v>44690</c:v>
                </c:pt>
                <c:pt idx="1225">
                  <c:v>44691</c:v>
                </c:pt>
                <c:pt idx="1226">
                  <c:v>44692</c:v>
                </c:pt>
                <c:pt idx="1227">
                  <c:v>44693</c:v>
                </c:pt>
                <c:pt idx="1228">
                  <c:v>44694</c:v>
                </c:pt>
                <c:pt idx="1229">
                  <c:v>44695</c:v>
                </c:pt>
                <c:pt idx="1230">
                  <c:v>44696</c:v>
                </c:pt>
                <c:pt idx="1231">
                  <c:v>44697</c:v>
                </c:pt>
                <c:pt idx="1232">
                  <c:v>44698</c:v>
                </c:pt>
                <c:pt idx="1233">
                  <c:v>44699</c:v>
                </c:pt>
                <c:pt idx="1234">
                  <c:v>44700</c:v>
                </c:pt>
                <c:pt idx="1235">
                  <c:v>44701</c:v>
                </c:pt>
                <c:pt idx="1236">
                  <c:v>44702</c:v>
                </c:pt>
                <c:pt idx="1237">
                  <c:v>44703</c:v>
                </c:pt>
                <c:pt idx="1238">
                  <c:v>44704</c:v>
                </c:pt>
                <c:pt idx="1239">
                  <c:v>44705</c:v>
                </c:pt>
                <c:pt idx="1240">
                  <c:v>44706</c:v>
                </c:pt>
                <c:pt idx="1241">
                  <c:v>44707</c:v>
                </c:pt>
                <c:pt idx="1242">
                  <c:v>44708</c:v>
                </c:pt>
                <c:pt idx="1243">
                  <c:v>44709</c:v>
                </c:pt>
                <c:pt idx="1244">
                  <c:v>44710</c:v>
                </c:pt>
                <c:pt idx="1245">
                  <c:v>44711</c:v>
                </c:pt>
                <c:pt idx="1246">
                  <c:v>44712</c:v>
                </c:pt>
                <c:pt idx="1247">
                  <c:v>44713</c:v>
                </c:pt>
                <c:pt idx="1248">
                  <c:v>44714</c:v>
                </c:pt>
                <c:pt idx="1249">
                  <c:v>44715</c:v>
                </c:pt>
                <c:pt idx="1250">
                  <c:v>44716</c:v>
                </c:pt>
                <c:pt idx="1251">
                  <c:v>44717</c:v>
                </c:pt>
                <c:pt idx="1252">
                  <c:v>44718</c:v>
                </c:pt>
                <c:pt idx="1253">
                  <c:v>44719</c:v>
                </c:pt>
                <c:pt idx="1254">
                  <c:v>44720</c:v>
                </c:pt>
                <c:pt idx="1255">
                  <c:v>44721</c:v>
                </c:pt>
                <c:pt idx="1256">
                  <c:v>44722</c:v>
                </c:pt>
                <c:pt idx="1257">
                  <c:v>44723</c:v>
                </c:pt>
                <c:pt idx="1258">
                  <c:v>44724</c:v>
                </c:pt>
                <c:pt idx="1259">
                  <c:v>44725</c:v>
                </c:pt>
                <c:pt idx="1260">
                  <c:v>44726</c:v>
                </c:pt>
                <c:pt idx="1261">
                  <c:v>44727</c:v>
                </c:pt>
                <c:pt idx="1262">
                  <c:v>44728</c:v>
                </c:pt>
                <c:pt idx="1263">
                  <c:v>44729</c:v>
                </c:pt>
                <c:pt idx="1264">
                  <c:v>44730</c:v>
                </c:pt>
                <c:pt idx="1265">
                  <c:v>44731</c:v>
                </c:pt>
                <c:pt idx="1266">
                  <c:v>44732</c:v>
                </c:pt>
                <c:pt idx="1267">
                  <c:v>44733</c:v>
                </c:pt>
                <c:pt idx="1268">
                  <c:v>44734</c:v>
                </c:pt>
                <c:pt idx="1269">
                  <c:v>44735</c:v>
                </c:pt>
                <c:pt idx="1270">
                  <c:v>44736</c:v>
                </c:pt>
                <c:pt idx="1271">
                  <c:v>44737</c:v>
                </c:pt>
                <c:pt idx="1272">
                  <c:v>44738</c:v>
                </c:pt>
                <c:pt idx="1273">
                  <c:v>44739</c:v>
                </c:pt>
                <c:pt idx="1274">
                  <c:v>44740</c:v>
                </c:pt>
                <c:pt idx="1275">
                  <c:v>44741</c:v>
                </c:pt>
                <c:pt idx="1276">
                  <c:v>44742</c:v>
                </c:pt>
                <c:pt idx="1277">
                  <c:v>44743</c:v>
                </c:pt>
                <c:pt idx="1278">
                  <c:v>44744</c:v>
                </c:pt>
                <c:pt idx="1279">
                  <c:v>44745</c:v>
                </c:pt>
                <c:pt idx="1280">
                  <c:v>44746</c:v>
                </c:pt>
                <c:pt idx="1281">
                  <c:v>44747</c:v>
                </c:pt>
                <c:pt idx="1282">
                  <c:v>44748</c:v>
                </c:pt>
                <c:pt idx="1283">
                  <c:v>44749</c:v>
                </c:pt>
                <c:pt idx="1284">
                  <c:v>44750</c:v>
                </c:pt>
                <c:pt idx="1285">
                  <c:v>44751</c:v>
                </c:pt>
                <c:pt idx="1286">
                  <c:v>44752</c:v>
                </c:pt>
                <c:pt idx="1287">
                  <c:v>44753</c:v>
                </c:pt>
                <c:pt idx="1288">
                  <c:v>44754</c:v>
                </c:pt>
                <c:pt idx="1289">
                  <c:v>44755</c:v>
                </c:pt>
                <c:pt idx="1290">
                  <c:v>44756</c:v>
                </c:pt>
                <c:pt idx="1291">
                  <c:v>44757</c:v>
                </c:pt>
                <c:pt idx="1292">
                  <c:v>44758</c:v>
                </c:pt>
                <c:pt idx="1293">
                  <c:v>44759</c:v>
                </c:pt>
                <c:pt idx="1294">
                  <c:v>44760</c:v>
                </c:pt>
                <c:pt idx="1295">
                  <c:v>44761</c:v>
                </c:pt>
                <c:pt idx="1296">
                  <c:v>44762</c:v>
                </c:pt>
                <c:pt idx="1297">
                  <c:v>44763</c:v>
                </c:pt>
                <c:pt idx="1298">
                  <c:v>44764</c:v>
                </c:pt>
                <c:pt idx="1299">
                  <c:v>44765</c:v>
                </c:pt>
                <c:pt idx="1300">
                  <c:v>44766</c:v>
                </c:pt>
                <c:pt idx="1301">
                  <c:v>44767</c:v>
                </c:pt>
                <c:pt idx="1302">
                  <c:v>44768</c:v>
                </c:pt>
                <c:pt idx="1303">
                  <c:v>44769</c:v>
                </c:pt>
                <c:pt idx="1304">
                  <c:v>44770</c:v>
                </c:pt>
                <c:pt idx="1305">
                  <c:v>44771</c:v>
                </c:pt>
                <c:pt idx="1306">
                  <c:v>44772</c:v>
                </c:pt>
                <c:pt idx="1307">
                  <c:v>44773</c:v>
                </c:pt>
                <c:pt idx="1308">
                  <c:v>44774</c:v>
                </c:pt>
                <c:pt idx="1309">
                  <c:v>44775</c:v>
                </c:pt>
                <c:pt idx="1310">
                  <c:v>44776</c:v>
                </c:pt>
                <c:pt idx="1311">
                  <c:v>44777</c:v>
                </c:pt>
                <c:pt idx="1312">
                  <c:v>44778</c:v>
                </c:pt>
                <c:pt idx="1313">
                  <c:v>44779</c:v>
                </c:pt>
                <c:pt idx="1314">
                  <c:v>44780</c:v>
                </c:pt>
                <c:pt idx="1315">
                  <c:v>44781</c:v>
                </c:pt>
                <c:pt idx="1316">
                  <c:v>44782</c:v>
                </c:pt>
                <c:pt idx="1317">
                  <c:v>44783</c:v>
                </c:pt>
                <c:pt idx="1318">
                  <c:v>44784</c:v>
                </c:pt>
                <c:pt idx="1319">
                  <c:v>44785</c:v>
                </c:pt>
                <c:pt idx="1320">
                  <c:v>44786</c:v>
                </c:pt>
                <c:pt idx="1321">
                  <c:v>44787</c:v>
                </c:pt>
                <c:pt idx="1322">
                  <c:v>44788</c:v>
                </c:pt>
                <c:pt idx="1323">
                  <c:v>44789</c:v>
                </c:pt>
                <c:pt idx="1324">
                  <c:v>44790</c:v>
                </c:pt>
                <c:pt idx="1325">
                  <c:v>44791</c:v>
                </c:pt>
                <c:pt idx="1326">
                  <c:v>44792</c:v>
                </c:pt>
                <c:pt idx="1327">
                  <c:v>44793</c:v>
                </c:pt>
                <c:pt idx="1328">
                  <c:v>44794</c:v>
                </c:pt>
                <c:pt idx="1329">
                  <c:v>44795</c:v>
                </c:pt>
                <c:pt idx="1330">
                  <c:v>44796</c:v>
                </c:pt>
                <c:pt idx="1331">
                  <c:v>44797</c:v>
                </c:pt>
                <c:pt idx="1332">
                  <c:v>44798</c:v>
                </c:pt>
                <c:pt idx="1333">
                  <c:v>44799</c:v>
                </c:pt>
                <c:pt idx="1334">
                  <c:v>44800</c:v>
                </c:pt>
                <c:pt idx="1335">
                  <c:v>44801</c:v>
                </c:pt>
                <c:pt idx="1336">
                  <c:v>44802</c:v>
                </c:pt>
                <c:pt idx="1337">
                  <c:v>44803</c:v>
                </c:pt>
                <c:pt idx="1338">
                  <c:v>44804</c:v>
                </c:pt>
                <c:pt idx="1339">
                  <c:v>44805</c:v>
                </c:pt>
                <c:pt idx="1340">
                  <c:v>44806</c:v>
                </c:pt>
                <c:pt idx="1341">
                  <c:v>44807</c:v>
                </c:pt>
                <c:pt idx="1342">
                  <c:v>44808</c:v>
                </c:pt>
                <c:pt idx="1343">
                  <c:v>44809</c:v>
                </c:pt>
                <c:pt idx="1344">
                  <c:v>44810</c:v>
                </c:pt>
                <c:pt idx="1345">
                  <c:v>44811</c:v>
                </c:pt>
                <c:pt idx="1346">
                  <c:v>44812</c:v>
                </c:pt>
                <c:pt idx="1347">
                  <c:v>44813</c:v>
                </c:pt>
                <c:pt idx="1348">
                  <c:v>44814</c:v>
                </c:pt>
                <c:pt idx="1349">
                  <c:v>44815</c:v>
                </c:pt>
                <c:pt idx="1350">
                  <c:v>44816</c:v>
                </c:pt>
                <c:pt idx="1351">
                  <c:v>44817</c:v>
                </c:pt>
                <c:pt idx="1352">
                  <c:v>44818</c:v>
                </c:pt>
                <c:pt idx="1353">
                  <c:v>44819</c:v>
                </c:pt>
                <c:pt idx="1354">
                  <c:v>44820</c:v>
                </c:pt>
                <c:pt idx="1355">
                  <c:v>44821</c:v>
                </c:pt>
                <c:pt idx="1356">
                  <c:v>44822</c:v>
                </c:pt>
                <c:pt idx="1357">
                  <c:v>44823</c:v>
                </c:pt>
                <c:pt idx="1358">
                  <c:v>44824</c:v>
                </c:pt>
                <c:pt idx="1359">
                  <c:v>44825</c:v>
                </c:pt>
                <c:pt idx="1360">
                  <c:v>44826</c:v>
                </c:pt>
                <c:pt idx="1361">
                  <c:v>44827</c:v>
                </c:pt>
                <c:pt idx="1362">
                  <c:v>44828</c:v>
                </c:pt>
                <c:pt idx="1363">
                  <c:v>44829</c:v>
                </c:pt>
                <c:pt idx="1364">
                  <c:v>44830</c:v>
                </c:pt>
                <c:pt idx="1365">
                  <c:v>44831</c:v>
                </c:pt>
                <c:pt idx="1366">
                  <c:v>44832</c:v>
                </c:pt>
                <c:pt idx="1367">
                  <c:v>44833</c:v>
                </c:pt>
                <c:pt idx="1368">
                  <c:v>44834</c:v>
                </c:pt>
                <c:pt idx="1369">
                  <c:v>44835</c:v>
                </c:pt>
                <c:pt idx="1370">
                  <c:v>44836</c:v>
                </c:pt>
                <c:pt idx="1371">
                  <c:v>44837</c:v>
                </c:pt>
                <c:pt idx="1372">
                  <c:v>44838</c:v>
                </c:pt>
                <c:pt idx="1373">
                  <c:v>44839</c:v>
                </c:pt>
                <c:pt idx="1374">
                  <c:v>44840</c:v>
                </c:pt>
                <c:pt idx="1375">
                  <c:v>44841</c:v>
                </c:pt>
                <c:pt idx="1376">
                  <c:v>44842</c:v>
                </c:pt>
                <c:pt idx="1377">
                  <c:v>44843</c:v>
                </c:pt>
                <c:pt idx="1378">
                  <c:v>44844</c:v>
                </c:pt>
                <c:pt idx="1379">
                  <c:v>44845</c:v>
                </c:pt>
                <c:pt idx="1380">
                  <c:v>44846</c:v>
                </c:pt>
                <c:pt idx="1381">
                  <c:v>44847</c:v>
                </c:pt>
                <c:pt idx="1382">
                  <c:v>44848</c:v>
                </c:pt>
                <c:pt idx="1383">
                  <c:v>44849</c:v>
                </c:pt>
                <c:pt idx="1384">
                  <c:v>44850</c:v>
                </c:pt>
                <c:pt idx="1385">
                  <c:v>44851</c:v>
                </c:pt>
                <c:pt idx="1386">
                  <c:v>44852</c:v>
                </c:pt>
                <c:pt idx="1387">
                  <c:v>44853</c:v>
                </c:pt>
                <c:pt idx="1388">
                  <c:v>44854</c:v>
                </c:pt>
                <c:pt idx="1389">
                  <c:v>44855</c:v>
                </c:pt>
                <c:pt idx="1390">
                  <c:v>44856</c:v>
                </c:pt>
                <c:pt idx="1391">
                  <c:v>44857</c:v>
                </c:pt>
                <c:pt idx="1392">
                  <c:v>44858</c:v>
                </c:pt>
                <c:pt idx="1393">
                  <c:v>44859</c:v>
                </c:pt>
                <c:pt idx="1394">
                  <c:v>44860</c:v>
                </c:pt>
                <c:pt idx="1395">
                  <c:v>44861</c:v>
                </c:pt>
                <c:pt idx="1396">
                  <c:v>44862</c:v>
                </c:pt>
                <c:pt idx="1397">
                  <c:v>44863</c:v>
                </c:pt>
                <c:pt idx="1398">
                  <c:v>44864</c:v>
                </c:pt>
                <c:pt idx="1399">
                  <c:v>44865</c:v>
                </c:pt>
                <c:pt idx="1400">
                  <c:v>44866</c:v>
                </c:pt>
                <c:pt idx="1401">
                  <c:v>44867</c:v>
                </c:pt>
                <c:pt idx="1402">
                  <c:v>44868</c:v>
                </c:pt>
                <c:pt idx="1403">
                  <c:v>44869</c:v>
                </c:pt>
                <c:pt idx="1404">
                  <c:v>44870</c:v>
                </c:pt>
                <c:pt idx="1405">
                  <c:v>44871</c:v>
                </c:pt>
                <c:pt idx="1406">
                  <c:v>44872</c:v>
                </c:pt>
                <c:pt idx="1407">
                  <c:v>44873</c:v>
                </c:pt>
                <c:pt idx="1408">
                  <c:v>44874</c:v>
                </c:pt>
                <c:pt idx="1409">
                  <c:v>44875</c:v>
                </c:pt>
                <c:pt idx="1410">
                  <c:v>44876</c:v>
                </c:pt>
                <c:pt idx="1411">
                  <c:v>44877</c:v>
                </c:pt>
                <c:pt idx="1412">
                  <c:v>44878</c:v>
                </c:pt>
                <c:pt idx="1413">
                  <c:v>44879</c:v>
                </c:pt>
                <c:pt idx="1414">
                  <c:v>44880</c:v>
                </c:pt>
                <c:pt idx="1415">
                  <c:v>44881</c:v>
                </c:pt>
                <c:pt idx="1416">
                  <c:v>44882</c:v>
                </c:pt>
                <c:pt idx="1417">
                  <c:v>44883</c:v>
                </c:pt>
                <c:pt idx="1418">
                  <c:v>44884</c:v>
                </c:pt>
                <c:pt idx="1419">
                  <c:v>44885</c:v>
                </c:pt>
                <c:pt idx="1420">
                  <c:v>44886</c:v>
                </c:pt>
                <c:pt idx="1421">
                  <c:v>44887</c:v>
                </c:pt>
                <c:pt idx="1422">
                  <c:v>44888</c:v>
                </c:pt>
                <c:pt idx="1423">
                  <c:v>44889</c:v>
                </c:pt>
                <c:pt idx="1424">
                  <c:v>44890</c:v>
                </c:pt>
                <c:pt idx="1425">
                  <c:v>44891</c:v>
                </c:pt>
                <c:pt idx="1426">
                  <c:v>44892</c:v>
                </c:pt>
                <c:pt idx="1427">
                  <c:v>44893</c:v>
                </c:pt>
                <c:pt idx="1428">
                  <c:v>44894</c:v>
                </c:pt>
                <c:pt idx="1429">
                  <c:v>44895</c:v>
                </c:pt>
                <c:pt idx="1430">
                  <c:v>44896</c:v>
                </c:pt>
                <c:pt idx="1431">
                  <c:v>44897</c:v>
                </c:pt>
                <c:pt idx="1432">
                  <c:v>44898</c:v>
                </c:pt>
                <c:pt idx="1433">
                  <c:v>44899</c:v>
                </c:pt>
                <c:pt idx="1434">
                  <c:v>44900</c:v>
                </c:pt>
                <c:pt idx="1435">
                  <c:v>44901</c:v>
                </c:pt>
                <c:pt idx="1436">
                  <c:v>44902</c:v>
                </c:pt>
                <c:pt idx="1437">
                  <c:v>44903</c:v>
                </c:pt>
                <c:pt idx="1438">
                  <c:v>44904</c:v>
                </c:pt>
                <c:pt idx="1439">
                  <c:v>44905</c:v>
                </c:pt>
                <c:pt idx="1440">
                  <c:v>44906</c:v>
                </c:pt>
                <c:pt idx="1441">
                  <c:v>44907</c:v>
                </c:pt>
                <c:pt idx="1442">
                  <c:v>44908</c:v>
                </c:pt>
                <c:pt idx="1443">
                  <c:v>44909</c:v>
                </c:pt>
                <c:pt idx="1444">
                  <c:v>44910</c:v>
                </c:pt>
                <c:pt idx="1445">
                  <c:v>44911</c:v>
                </c:pt>
                <c:pt idx="1446">
                  <c:v>44912</c:v>
                </c:pt>
                <c:pt idx="1447">
                  <c:v>44913</c:v>
                </c:pt>
                <c:pt idx="1448">
                  <c:v>44914</c:v>
                </c:pt>
                <c:pt idx="1449">
                  <c:v>44915</c:v>
                </c:pt>
                <c:pt idx="1450">
                  <c:v>44916</c:v>
                </c:pt>
                <c:pt idx="1451">
                  <c:v>44917</c:v>
                </c:pt>
                <c:pt idx="1452">
                  <c:v>44918</c:v>
                </c:pt>
                <c:pt idx="1453">
                  <c:v>44919</c:v>
                </c:pt>
                <c:pt idx="1454">
                  <c:v>44920</c:v>
                </c:pt>
                <c:pt idx="1455">
                  <c:v>44921</c:v>
                </c:pt>
                <c:pt idx="1456">
                  <c:v>44922</c:v>
                </c:pt>
                <c:pt idx="1457">
                  <c:v>44923</c:v>
                </c:pt>
                <c:pt idx="1458">
                  <c:v>44924</c:v>
                </c:pt>
                <c:pt idx="1459">
                  <c:v>44925</c:v>
                </c:pt>
                <c:pt idx="1460">
                  <c:v>44926</c:v>
                </c:pt>
                <c:pt idx="1461">
                  <c:v>44927</c:v>
                </c:pt>
                <c:pt idx="1462">
                  <c:v>44928</c:v>
                </c:pt>
                <c:pt idx="1463">
                  <c:v>44929</c:v>
                </c:pt>
                <c:pt idx="1464">
                  <c:v>44930</c:v>
                </c:pt>
                <c:pt idx="1465">
                  <c:v>44931</c:v>
                </c:pt>
                <c:pt idx="1466">
                  <c:v>44932</c:v>
                </c:pt>
                <c:pt idx="1467">
                  <c:v>44933</c:v>
                </c:pt>
                <c:pt idx="1468">
                  <c:v>44934</c:v>
                </c:pt>
                <c:pt idx="1469">
                  <c:v>44935</c:v>
                </c:pt>
                <c:pt idx="1470">
                  <c:v>44936</c:v>
                </c:pt>
                <c:pt idx="1471">
                  <c:v>44937</c:v>
                </c:pt>
                <c:pt idx="1472">
                  <c:v>44938</c:v>
                </c:pt>
                <c:pt idx="1473">
                  <c:v>44939</c:v>
                </c:pt>
                <c:pt idx="1474">
                  <c:v>44940</c:v>
                </c:pt>
                <c:pt idx="1475">
                  <c:v>44941</c:v>
                </c:pt>
                <c:pt idx="1476">
                  <c:v>44942</c:v>
                </c:pt>
                <c:pt idx="1477">
                  <c:v>44943</c:v>
                </c:pt>
                <c:pt idx="1478">
                  <c:v>44944</c:v>
                </c:pt>
                <c:pt idx="1479">
                  <c:v>44945</c:v>
                </c:pt>
                <c:pt idx="1480">
                  <c:v>44946</c:v>
                </c:pt>
                <c:pt idx="1481">
                  <c:v>44947</c:v>
                </c:pt>
                <c:pt idx="1482">
                  <c:v>44948</c:v>
                </c:pt>
                <c:pt idx="1483">
                  <c:v>44949</c:v>
                </c:pt>
                <c:pt idx="1484">
                  <c:v>44950</c:v>
                </c:pt>
                <c:pt idx="1485">
                  <c:v>44951</c:v>
                </c:pt>
                <c:pt idx="1486">
                  <c:v>44952</c:v>
                </c:pt>
                <c:pt idx="1487">
                  <c:v>44953</c:v>
                </c:pt>
                <c:pt idx="1488">
                  <c:v>44954</c:v>
                </c:pt>
                <c:pt idx="1489">
                  <c:v>44955</c:v>
                </c:pt>
                <c:pt idx="1490">
                  <c:v>44956</c:v>
                </c:pt>
                <c:pt idx="1491">
                  <c:v>44957</c:v>
                </c:pt>
                <c:pt idx="1492">
                  <c:v>44958</c:v>
                </c:pt>
                <c:pt idx="1493">
                  <c:v>44959</c:v>
                </c:pt>
                <c:pt idx="1494">
                  <c:v>44960</c:v>
                </c:pt>
                <c:pt idx="1495">
                  <c:v>44961</c:v>
                </c:pt>
                <c:pt idx="1496">
                  <c:v>44962</c:v>
                </c:pt>
                <c:pt idx="1497">
                  <c:v>44963</c:v>
                </c:pt>
                <c:pt idx="1498">
                  <c:v>44964</c:v>
                </c:pt>
                <c:pt idx="1499">
                  <c:v>44965</c:v>
                </c:pt>
                <c:pt idx="1500">
                  <c:v>44966</c:v>
                </c:pt>
                <c:pt idx="1501">
                  <c:v>44967</c:v>
                </c:pt>
                <c:pt idx="1502">
                  <c:v>44968</c:v>
                </c:pt>
                <c:pt idx="1503">
                  <c:v>44969</c:v>
                </c:pt>
                <c:pt idx="1504">
                  <c:v>44970</c:v>
                </c:pt>
                <c:pt idx="1505">
                  <c:v>44971</c:v>
                </c:pt>
                <c:pt idx="1506">
                  <c:v>44972</c:v>
                </c:pt>
                <c:pt idx="1507">
                  <c:v>44973</c:v>
                </c:pt>
                <c:pt idx="1508">
                  <c:v>44974</c:v>
                </c:pt>
                <c:pt idx="1509">
                  <c:v>44975</c:v>
                </c:pt>
                <c:pt idx="1510">
                  <c:v>44976</c:v>
                </c:pt>
                <c:pt idx="1511">
                  <c:v>44977</c:v>
                </c:pt>
                <c:pt idx="1512">
                  <c:v>44978</c:v>
                </c:pt>
                <c:pt idx="1513">
                  <c:v>44979</c:v>
                </c:pt>
                <c:pt idx="1514">
                  <c:v>44980</c:v>
                </c:pt>
                <c:pt idx="1515">
                  <c:v>44981</c:v>
                </c:pt>
                <c:pt idx="1516">
                  <c:v>44982</c:v>
                </c:pt>
                <c:pt idx="1517">
                  <c:v>44983</c:v>
                </c:pt>
                <c:pt idx="1518">
                  <c:v>44984</c:v>
                </c:pt>
                <c:pt idx="1519">
                  <c:v>44985</c:v>
                </c:pt>
                <c:pt idx="1520">
                  <c:v>44986</c:v>
                </c:pt>
                <c:pt idx="1521">
                  <c:v>44987</c:v>
                </c:pt>
                <c:pt idx="1522">
                  <c:v>44988</c:v>
                </c:pt>
                <c:pt idx="1523">
                  <c:v>44989</c:v>
                </c:pt>
                <c:pt idx="1524">
                  <c:v>44990</c:v>
                </c:pt>
                <c:pt idx="1525">
                  <c:v>44991</c:v>
                </c:pt>
                <c:pt idx="1526">
                  <c:v>44992</c:v>
                </c:pt>
                <c:pt idx="1527">
                  <c:v>44993</c:v>
                </c:pt>
                <c:pt idx="1528">
                  <c:v>44994</c:v>
                </c:pt>
                <c:pt idx="1529">
                  <c:v>44995</c:v>
                </c:pt>
                <c:pt idx="1530">
                  <c:v>44996</c:v>
                </c:pt>
                <c:pt idx="1531">
                  <c:v>44997</c:v>
                </c:pt>
                <c:pt idx="1532">
                  <c:v>44998</c:v>
                </c:pt>
                <c:pt idx="1533">
                  <c:v>44999</c:v>
                </c:pt>
                <c:pt idx="1534">
                  <c:v>45000</c:v>
                </c:pt>
                <c:pt idx="1535">
                  <c:v>45001</c:v>
                </c:pt>
                <c:pt idx="1536">
                  <c:v>45002</c:v>
                </c:pt>
                <c:pt idx="1537">
                  <c:v>45003</c:v>
                </c:pt>
                <c:pt idx="1538">
                  <c:v>45004</c:v>
                </c:pt>
                <c:pt idx="1539">
                  <c:v>45005</c:v>
                </c:pt>
                <c:pt idx="1540">
                  <c:v>45006</c:v>
                </c:pt>
                <c:pt idx="1541">
                  <c:v>45007</c:v>
                </c:pt>
                <c:pt idx="1542">
                  <c:v>45008</c:v>
                </c:pt>
                <c:pt idx="1543">
                  <c:v>45009</c:v>
                </c:pt>
                <c:pt idx="1544">
                  <c:v>45010</c:v>
                </c:pt>
                <c:pt idx="1545">
                  <c:v>45011</c:v>
                </c:pt>
                <c:pt idx="1546">
                  <c:v>45012</c:v>
                </c:pt>
                <c:pt idx="1547">
                  <c:v>45013</c:v>
                </c:pt>
                <c:pt idx="1548">
                  <c:v>45014</c:v>
                </c:pt>
                <c:pt idx="1549">
                  <c:v>45015</c:v>
                </c:pt>
                <c:pt idx="1550">
                  <c:v>45016</c:v>
                </c:pt>
                <c:pt idx="1551">
                  <c:v>45017</c:v>
                </c:pt>
                <c:pt idx="1552">
                  <c:v>45018</c:v>
                </c:pt>
                <c:pt idx="1553">
                  <c:v>45019</c:v>
                </c:pt>
                <c:pt idx="1554">
                  <c:v>45020</c:v>
                </c:pt>
                <c:pt idx="1555">
                  <c:v>45021</c:v>
                </c:pt>
                <c:pt idx="1556">
                  <c:v>45022</c:v>
                </c:pt>
                <c:pt idx="1557">
                  <c:v>45023</c:v>
                </c:pt>
                <c:pt idx="1558">
                  <c:v>45024</c:v>
                </c:pt>
                <c:pt idx="1559">
                  <c:v>45025</c:v>
                </c:pt>
                <c:pt idx="1560">
                  <c:v>45026</c:v>
                </c:pt>
                <c:pt idx="1561">
                  <c:v>45027</c:v>
                </c:pt>
                <c:pt idx="1562">
                  <c:v>45028</c:v>
                </c:pt>
                <c:pt idx="1563">
                  <c:v>45029</c:v>
                </c:pt>
                <c:pt idx="1564">
                  <c:v>45030</c:v>
                </c:pt>
                <c:pt idx="1565">
                  <c:v>45031</c:v>
                </c:pt>
                <c:pt idx="1566">
                  <c:v>45032</c:v>
                </c:pt>
                <c:pt idx="1567">
                  <c:v>45033</c:v>
                </c:pt>
                <c:pt idx="1568">
                  <c:v>45034</c:v>
                </c:pt>
                <c:pt idx="1569">
                  <c:v>45035</c:v>
                </c:pt>
                <c:pt idx="1570">
                  <c:v>45036</c:v>
                </c:pt>
                <c:pt idx="1571">
                  <c:v>45037</c:v>
                </c:pt>
                <c:pt idx="1572">
                  <c:v>45038</c:v>
                </c:pt>
                <c:pt idx="1573">
                  <c:v>45039</c:v>
                </c:pt>
                <c:pt idx="1574">
                  <c:v>45040</c:v>
                </c:pt>
                <c:pt idx="1575">
                  <c:v>45041</c:v>
                </c:pt>
                <c:pt idx="1576">
                  <c:v>45042</c:v>
                </c:pt>
                <c:pt idx="1577">
                  <c:v>45043</c:v>
                </c:pt>
                <c:pt idx="1578">
                  <c:v>45044</c:v>
                </c:pt>
                <c:pt idx="1579">
                  <c:v>45045</c:v>
                </c:pt>
                <c:pt idx="1580">
                  <c:v>45046</c:v>
                </c:pt>
                <c:pt idx="1581">
                  <c:v>45047</c:v>
                </c:pt>
                <c:pt idx="1582">
                  <c:v>45048</c:v>
                </c:pt>
                <c:pt idx="1583">
                  <c:v>45049</c:v>
                </c:pt>
                <c:pt idx="1584">
                  <c:v>45050</c:v>
                </c:pt>
                <c:pt idx="1585">
                  <c:v>45051</c:v>
                </c:pt>
                <c:pt idx="1586">
                  <c:v>45052</c:v>
                </c:pt>
                <c:pt idx="1587">
                  <c:v>45053</c:v>
                </c:pt>
                <c:pt idx="1588">
                  <c:v>45054</c:v>
                </c:pt>
                <c:pt idx="1589">
                  <c:v>45055</c:v>
                </c:pt>
                <c:pt idx="1590">
                  <c:v>45056</c:v>
                </c:pt>
                <c:pt idx="1591">
                  <c:v>45057</c:v>
                </c:pt>
                <c:pt idx="1592">
                  <c:v>45058</c:v>
                </c:pt>
                <c:pt idx="1593">
                  <c:v>45059</c:v>
                </c:pt>
                <c:pt idx="1594">
                  <c:v>45060</c:v>
                </c:pt>
                <c:pt idx="1595">
                  <c:v>45061</c:v>
                </c:pt>
                <c:pt idx="1596">
                  <c:v>45062</c:v>
                </c:pt>
                <c:pt idx="1597">
                  <c:v>45063</c:v>
                </c:pt>
                <c:pt idx="1598">
                  <c:v>45064</c:v>
                </c:pt>
                <c:pt idx="1599">
                  <c:v>45065</c:v>
                </c:pt>
                <c:pt idx="1600">
                  <c:v>45066</c:v>
                </c:pt>
                <c:pt idx="1601">
                  <c:v>45067</c:v>
                </c:pt>
                <c:pt idx="1602">
                  <c:v>45068</c:v>
                </c:pt>
                <c:pt idx="1603">
                  <c:v>45069</c:v>
                </c:pt>
                <c:pt idx="1604">
                  <c:v>45070</c:v>
                </c:pt>
                <c:pt idx="1605">
                  <c:v>45071</c:v>
                </c:pt>
                <c:pt idx="1606">
                  <c:v>45072</c:v>
                </c:pt>
                <c:pt idx="1607">
                  <c:v>45073</c:v>
                </c:pt>
                <c:pt idx="1608">
                  <c:v>45074</c:v>
                </c:pt>
                <c:pt idx="1609">
                  <c:v>45075</c:v>
                </c:pt>
                <c:pt idx="1610">
                  <c:v>45076</c:v>
                </c:pt>
                <c:pt idx="1611">
                  <c:v>45077</c:v>
                </c:pt>
                <c:pt idx="1612">
                  <c:v>45078</c:v>
                </c:pt>
                <c:pt idx="1613">
                  <c:v>45079</c:v>
                </c:pt>
                <c:pt idx="1614">
                  <c:v>45080</c:v>
                </c:pt>
                <c:pt idx="1615">
                  <c:v>45081</c:v>
                </c:pt>
                <c:pt idx="1616">
                  <c:v>45082</c:v>
                </c:pt>
                <c:pt idx="1617">
                  <c:v>45083</c:v>
                </c:pt>
                <c:pt idx="1618">
                  <c:v>45084</c:v>
                </c:pt>
                <c:pt idx="1619">
                  <c:v>45085</c:v>
                </c:pt>
                <c:pt idx="1620">
                  <c:v>45086</c:v>
                </c:pt>
                <c:pt idx="1621">
                  <c:v>45087</c:v>
                </c:pt>
                <c:pt idx="1622">
                  <c:v>45088</c:v>
                </c:pt>
                <c:pt idx="1623">
                  <c:v>45089</c:v>
                </c:pt>
                <c:pt idx="1624">
                  <c:v>45090</c:v>
                </c:pt>
                <c:pt idx="1625">
                  <c:v>45091</c:v>
                </c:pt>
                <c:pt idx="1626">
                  <c:v>45092</c:v>
                </c:pt>
                <c:pt idx="1627">
                  <c:v>45093</c:v>
                </c:pt>
                <c:pt idx="1628">
                  <c:v>45094</c:v>
                </c:pt>
                <c:pt idx="1629">
                  <c:v>45095</c:v>
                </c:pt>
                <c:pt idx="1630">
                  <c:v>45096</c:v>
                </c:pt>
                <c:pt idx="1631">
                  <c:v>45097</c:v>
                </c:pt>
                <c:pt idx="1632">
                  <c:v>45098</c:v>
                </c:pt>
                <c:pt idx="1633">
                  <c:v>45099</c:v>
                </c:pt>
                <c:pt idx="1634">
                  <c:v>45100</c:v>
                </c:pt>
                <c:pt idx="1635">
                  <c:v>45101</c:v>
                </c:pt>
                <c:pt idx="1636">
                  <c:v>45102</c:v>
                </c:pt>
                <c:pt idx="1637">
                  <c:v>45103</c:v>
                </c:pt>
                <c:pt idx="1638">
                  <c:v>45104</c:v>
                </c:pt>
                <c:pt idx="1639">
                  <c:v>45105</c:v>
                </c:pt>
                <c:pt idx="1640">
                  <c:v>45106</c:v>
                </c:pt>
                <c:pt idx="1641">
                  <c:v>45107</c:v>
                </c:pt>
                <c:pt idx="1642">
                  <c:v>45108</c:v>
                </c:pt>
                <c:pt idx="1643">
                  <c:v>45109</c:v>
                </c:pt>
                <c:pt idx="1644">
                  <c:v>45110</c:v>
                </c:pt>
                <c:pt idx="1645">
                  <c:v>45111</c:v>
                </c:pt>
                <c:pt idx="1646">
                  <c:v>45112</c:v>
                </c:pt>
                <c:pt idx="1647">
                  <c:v>45113</c:v>
                </c:pt>
                <c:pt idx="1648">
                  <c:v>45114</c:v>
                </c:pt>
                <c:pt idx="1649">
                  <c:v>45115</c:v>
                </c:pt>
                <c:pt idx="1650">
                  <c:v>45116</c:v>
                </c:pt>
                <c:pt idx="1651">
                  <c:v>45117</c:v>
                </c:pt>
                <c:pt idx="1652">
                  <c:v>45118</c:v>
                </c:pt>
                <c:pt idx="1653">
                  <c:v>45119</c:v>
                </c:pt>
                <c:pt idx="1654">
                  <c:v>45120</c:v>
                </c:pt>
                <c:pt idx="1655">
                  <c:v>45121</c:v>
                </c:pt>
                <c:pt idx="1656">
                  <c:v>45122</c:v>
                </c:pt>
                <c:pt idx="1657">
                  <c:v>45123</c:v>
                </c:pt>
                <c:pt idx="1658">
                  <c:v>45124</c:v>
                </c:pt>
                <c:pt idx="1659">
                  <c:v>45125</c:v>
                </c:pt>
                <c:pt idx="1660">
                  <c:v>45126</c:v>
                </c:pt>
                <c:pt idx="1661">
                  <c:v>45127</c:v>
                </c:pt>
                <c:pt idx="1662">
                  <c:v>45128</c:v>
                </c:pt>
                <c:pt idx="1663">
                  <c:v>45129</c:v>
                </c:pt>
                <c:pt idx="1664">
                  <c:v>45130</c:v>
                </c:pt>
                <c:pt idx="1665">
                  <c:v>45131</c:v>
                </c:pt>
                <c:pt idx="1666">
                  <c:v>45132</c:v>
                </c:pt>
                <c:pt idx="1667">
                  <c:v>45133</c:v>
                </c:pt>
                <c:pt idx="1668">
                  <c:v>45134</c:v>
                </c:pt>
                <c:pt idx="1669">
                  <c:v>45135</c:v>
                </c:pt>
                <c:pt idx="1670">
                  <c:v>45136</c:v>
                </c:pt>
                <c:pt idx="1671">
                  <c:v>45137</c:v>
                </c:pt>
                <c:pt idx="1672">
                  <c:v>45138</c:v>
                </c:pt>
                <c:pt idx="1673">
                  <c:v>45139</c:v>
                </c:pt>
                <c:pt idx="1674">
                  <c:v>45140</c:v>
                </c:pt>
                <c:pt idx="1675">
                  <c:v>45141</c:v>
                </c:pt>
                <c:pt idx="1676">
                  <c:v>45142</c:v>
                </c:pt>
                <c:pt idx="1677">
                  <c:v>45143</c:v>
                </c:pt>
                <c:pt idx="1678">
                  <c:v>45144</c:v>
                </c:pt>
                <c:pt idx="1679">
                  <c:v>45145</c:v>
                </c:pt>
                <c:pt idx="1680">
                  <c:v>45146</c:v>
                </c:pt>
                <c:pt idx="1681">
                  <c:v>45147</c:v>
                </c:pt>
                <c:pt idx="1682">
                  <c:v>45148</c:v>
                </c:pt>
                <c:pt idx="1683">
                  <c:v>45149</c:v>
                </c:pt>
                <c:pt idx="1684">
                  <c:v>45150</c:v>
                </c:pt>
                <c:pt idx="1685">
                  <c:v>45151</c:v>
                </c:pt>
                <c:pt idx="1686">
                  <c:v>45152</c:v>
                </c:pt>
                <c:pt idx="1687">
                  <c:v>45153</c:v>
                </c:pt>
                <c:pt idx="1688">
                  <c:v>45154</c:v>
                </c:pt>
                <c:pt idx="1689">
                  <c:v>45155</c:v>
                </c:pt>
                <c:pt idx="1690">
                  <c:v>45156</c:v>
                </c:pt>
                <c:pt idx="1691">
                  <c:v>45157</c:v>
                </c:pt>
                <c:pt idx="1692">
                  <c:v>45158</c:v>
                </c:pt>
                <c:pt idx="1693">
                  <c:v>45159</c:v>
                </c:pt>
                <c:pt idx="1694">
                  <c:v>45160</c:v>
                </c:pt>
                <c:pt idx="1695">
                  <c:v>45161</c:v>
                </c:pt>
                <c:pt idx="1696">
                  <c:v>45162</c:v>
                </c:pt>
                <c:pt idx="1697">
                  <c:v>45163</c:v>
                </c:pt>
                <c:pt idx="1698">
                  <c:v>45164</c:v>
                </c:pt>
                <c:pt idx="1699">
                  <c:v>45165</c:v>
                </c:pt>
                <c:pt idx="1700">
                  <c:v>45166</c:v>
                </c:pt>
                <c:pt idx="1701">
                  <c:v>45167</c:v>
                </c:pt>
                <c:pt idx="1702">
                  <c:v>45168</c:v>
                </c:pt>
                <c:pt idx="1703">
                  <c:v>45169</c:v>
                </c:pt>
                <c:pt idx="1704">
                  <c:v>45170</c:v>
                </c:pt>
                <c:pt idx="1705">
                  <c:v>45171</c:v>
                </c:pt>
                <c:pt idx="1706">
                  <c:v>45172</c:v>
                </c:pt>
                <c:pt idx="1707">
                  <c:v>45173</c:v>
                </c:pt>
                <c:pt idx="1708">
                  <c:v>45174</c:v>
                </c:pt>
                <c:pt idx="1709">
                  <c:v>45175</c:v>
                </c:pt>
                <c:pt idx="1710">
                  <c:v>45176</c:v>
                </c:pt>
                <c:pt idx="1711">
                  <c:v>45177</c:v>
                </c:pt>
                <c:pt idx="1712">
                  <c:v>45178</c:v>
                </c:pt>
                <c:pt idx="1713">
                  <c:v>45179</c:v>
                </c:pt>
                <c:pt idx="1714">
                  <c:v>45180</c:v>
                </c:pt>
                <c:pt idx="1715">
                  <c:v>45181</c:v>
                </c:pt>
                <c:pt idx="1716">
                  <c:v>45182</c:v>
                </c:pt>
                <c:pt idx="1717">
                  <c:v>45183</c:v>
                </c:pt>
                <c:pt idx="1718">
                  <c:v>45184</c:v>
                </c:pt>
                <c:pt idx="1719">
                  <c:v>45185</c:v>
                </c:pt>
                <c:pt idx="1720">
                  <c:v>45186</c:v>
                </c:pt>
                <c:pt idx="1721">
                  <c:v>45187</c:v>
                </c:pt>
                <c:pt idx="1722">
                  <c:v>45188</c:v>
                </c:pt>
                <c:pt idx="1723">
                  <c:v>45189</c:v>
                </c:pt>
                <c:pt idx="1724">
                  <c:v>45190</c:v>
                </c:pt>
                <c:pt idx="1725">
                  <c:v>45191</c:v>
                </c:pt>
                <c:pt idx="1726">
                  <c:v>45192</c:v>
                </c:pt>
                <c:pt idx="1727">
                  <c:v>45193</c:v>
                </c:pt>
                <c:pt idx="1728">
                  <c:v>45194</c:v>
                </c:pt>
                <c:pt idx="1729">
                  <c:v>45195</c:v>
                </c:pt>
                <c:pt idx="1730">
                  <c:v>45196</c:v>
                </c:pt>
                <c:pt idx="1731">
                  <c:v>45197</c:v>
                </c:pt>
                <c:pt idx="1732">
                  <c:v>45198</c:v>
                </c:pt>
                <c:pt idx="1733">
                  <c:v>45199</c:v>
                </c:pt>
                <c:pt idx="1734">
                  <c:v>45200</c:v>
                </c:pt>
                <c:pt idx="1735">
                  <c:v>45201</c:v>
                </c:pt>
                <c:pt idx="1736">
                  <c:v>45202</c:v>
                </c:pt>
                <c:pt idx="1737">
                  <c:v>45203</c:v>
                </c:pt>
                <c:pt idx="1738">
                  <c:v>45204</c:v>
                </c:pt>
                <c:pt idx="1739">
                  <c:v>45205</c:v>
                </c:pt>
                <c:pt idx="1740">
                  <c:v>45206</c:v>
                </c:pt>
                <c:pt idx="1741">
                  <c:v>45207</c:v>
                </c:pt>
                <c:pt idx="1742">
                  <c:v>45208</c:v>
                </c:pt>
                <c:pt idx="1743">
                  <c:v>45209</c:v>
                </c:pt>
                <c:pt idx="1744">
                  <c:v>45210</c:v>
                </c:pt>
                <c:pt idx="1745">
                  <c:v>45211</c:v>
                </c:pt>
                <c:pt idx="1746">
                  <c:v>45212</c:v>
                </c:pt>
                <c:pt idx="1747">
                  <c:v>45213</c:v>
                </c:pt>
                <c:pt idx="1748">
                  <c:v>45214</c:v>
                </c:pt>
                <c:pt idx="1749">
                  <c:v>45215</c:v>
                </c:pt>
                <c:pt idx="1750">
                  <c:v>45216</c:v>
                </c:pt>
                <c:pt idx="1751">
                  <c:v>45217</c:v>
                </c:pt>
                <c:pt idx="1752">
                  <c:v>45218</c:v>
                </c:pt>
                <c:pt idx="1753">
                  <c:v>45219</c:v>
                </c:pt>
                <c:pt idx="1754">
                  <c:v>45220</c:v>
                </c:pt>
                <c:pt idx="1755">
                  <c:v>45221</c:v>
                </c:pt>
                <c:pt idx="1756">
                  <c:v>45222</c:v>
                </c:pt>
                <c:pt idx="1757">
                  <c:v>45223</c:v>
                </c:pt>
                <c:pt idx="1758">
                  <c:v>45224</c:v>
                </c:pt>
                <c:pt idx="1759">
                  <c:v>45225</c:v>
                </c:pt>
                <c:pt idx="1760">
                  <c:v>45226</c:v>
                </c:pt>
                <c:pt idx="1761">
                  <c:v>45227</c:v>
                </c:pt>
                <c:pt idx="1762">
                  <c:v>45228</c:v>
                </c:pt>
                <c:pt idx="1763">
                  <c:v>45229</c:v>
                </c:pt>
                <c:pt idx="1764">
                  <c:v>45230</c:v>
                </c:pt>
                <c:pt idx="1765">
                  <c:v>45231</c:v>
                </c:pt>
                <c:pt idx="1766">
                  <c:v>45232</c:v>
                </c:pt>
                <c:pt idx="1767">
                  <c:v>45233</c:v>
                </c:pt>
                <c:pt idx="1768">
                  <c:v>45234</c:v>
                </c:pt>
                <c:pt idx="1769">
                  <c:v>45235</c:v>
                </c:pt>
                <c:pt idx="1770">
                  <c:v>45236</c:v>
                </c:pt>
                <c:pt idx="1771">
                  <c:v>45237</c:v>
                </c:pt>
                <c:pt idx="1772">
                  <c:v>45238</c:v>
                </c:pt>
                <c:pt idx="1773">
                  <c:v>45239</c:v>
                </c:pt>
                <c:pt idx="1774">
                  <c:v>45240</c:v>
                </c:pt>
                <c:pt idx="1775">
                  <c:v>45241</c:v>
                </c:pt>
                <c:pt idx="1776">
                  <c:v>45242</c:v>
                </c:pt>
                <c:pt idx="1777">
                  <c:v>45243</c:v>
                </c:pt>
                <c:pt idx="1778">
                  <c:v>45244</c:v>
                </c:pt>
                <c:pt idx="1779">
                  <c:v>45245</c:v>
                </c:pt>
                <c:pt idx="1780">
                  <c:v>45246</c:v>
                </c:pt>
                <c:pt idx="1781">
                  <c:v>45247</c:v>
                </c:pt>
                <c:pt idx="1782">
                  <c:v>45248</c:v>
                </c:pt>
                <c:pt idx="1783">
                  <c:v>45249</c:v>
                </c:pt>
                <c:pt idx="1784">
                  <c:v>45250</c:v>
                </c:pt>
                <c:pt idx="1785">
                  <c:v>45251</c:v>
                </c:pt>
                <c:pt idx="1786">
                  <c:v>45252</c:v>
                </c:pt>
                <c:pt idx="1787">
                  <c:v>45253</c:v>
                </c:pt>
                <c:pt idx="1788">
                  <c:v>45254</c:v>
                </c:pt>
                <c:pt idx="1789">
                  <c:v>45255</c:v>
                </c:pt>
                <c:pt idx="1790">
                  <c:v>45256</c:v>
                </c:pt>
                <c:pt idx="1791">
                  <c:v>45257</c:v>
                </c:pt>
                <c:pt idx="1792">
                  <c:v>45258</c:v>
                </c:pt>
                <c:pt idx="1793">
                  <c:v>45259</c:v>
                </c:pt>
                <c:pt idx="1794">
                  <c:v>45260</c:v>
                </c:pt>
                <c:pt idx="1795">
                  <c:v>45261</c:v>
                </c:pt>
                <c:pt idx="1796">
                  <c:v>45262</c:v>
                </c:pt>
                <c:pt idx="1797">
                  <c:v>45263</c:v>
                </c:pt>
                <c:pt idx="1798">
                  <c:v>45264</c:v>
                </c:pt>
                <c:pt idx="1799">
                  <c:v>45265</c:v>
                </c:pt>
                <c:pt idx="1800">
                  <c:v>45266</c:v>
                </c:pt>
                <c:pt idx="1801">
                  <c:v>45267</c:v>
                </c:pt>
                <c:pt idx="1802">
                  <c:v>45268</c:v>
                </c:pt>
                <c:pt idx="1803">
                  <c:v>45269</c:v>
                </c:pt>
                <c:pt idx="1804">
                  <c:v>45270</c:v>
                </c:pt>
                <c:pt idx="1805">
                  <c:v>45271</c:v>
                </c:pt>
                <c:pt idx="1806">
                  <c:v>45272</c:v>
                </c:pt>
                <c:pt idx="1807">
                  <c:v>45273</c:v>
                </c:pt>
                <c:pt idx="1808">
                  <c:v>45274</c:v>
                </c:pt>
                <c:pt idx="1809">
                  <c:v>45275</c:v>
                </c:pt>
                <c:pt idx="1810">
                  <c:v>45276</c:v>
                </c:pt>
                <c:pt idx="1811">
                  <c:v>45277</c:v>
                </c:pt>
                <c:pt idx="1812">
                  <c:v>45278</c:v>
                </c:pt>
                <c:pt idx="1813">
                  <c:v>45279</c:v>
                </c:pt>
                <c:pt idx="1814">
                  <c:v>45280</c:v>
                </c:pt>
                <c:pt idx="1815">
                  <c:v>45281</c:v>
                </c:pt>
                <c:pt idx="1816">
                  <c:v>45282</c:v>
                </c:pt>
                <c:pt idx="1817">
                  <c:v>45283</c:v>
                </c:pt>
                <c:pt idx="1818">
                  <c:v>45284</c:v>
                </c:pt>
                <c:pt idx="1819">
                  <c:v>45285</c:v>
                </c:pt>
                <c:pt idx="1820">
                  <c:v>45286</c:v>
                </c:pt>
                <c:pt idx="1821">
                  <c:v>45287</c:v>
                </c:pt>
                <c:pt idx="1822">
                  <c:v>45288</c:v>
                </c:pt>
                <c:pt idx="1823">
                  <c:v>45289</c:v>
                </c:pt>
                <c:pt idx="1824">
                  <c:v>45290</c:v>
                </c:pt>
                <c:pt idx="1825">
                  <c:v>45291</c:v>
                </c:pt>
                <c:pt idx="1826">
                  <c:v>45292</c:v>
                </c:pt>
                <c:pt idx="1827">
                  <c:v>45293</c:v>
                </c:pt>
                <c:pt idx="1828">
                  <c:v>45294</c:v>
                </c:pt>
                <c:pt idx="1829">
                  <c:v>45295</c:v>
                </c:pt>
                <c:pt idx="1830">
                  <c:v>45296</c:v>
                </c:pt>
                <c:pt idx="1831">
                  <c:v>45297</c:v>
                </c:pt>
                <c:pt idx="1832">
                  <c:v>45298</c:v>
                </c:pt>
                <c:pt idx="1833">
                  <c:v>45299</c:v>
                </c:pt>
                <c:pt idx="1834">
                  <c:v>45300</c:v>
                </c:pt>
                <c:pt idx="1835">
                  <c:v>45301</c:v>
                </c:pt>
                <c:pt idx="1836">
                  <c:v>45302</c:v>
                </c:pt>
                <c:pt idx="1837">
                  <c:v>45303</c:v>
                </c:pt>
                <c:pt idx="1838">
                  <c:v>45304</c:v>
                </c:pt>
                <c:pt idx="1839">
                  <c:v>45305</c:v>
                </c:pt>
                <c:pt idx="1840">
                  <c:v>45306</c:v>
                </c:pt>
                <c:pt idx="1841">
                  <c:v>45307</c:v>
                </c:pt>
                <c:pt idx="1842">
                  <c:v>45308</c:v>
                </c:pt>
                <c:pt idx="1843">
                  <c:v>45309</c:v>
                </c:pt>
                <c:pt idx="1844">
                  <c:v>45310</c:v>
                </c:pt>
                <c:pt idx="1845">
                  <c:v>45311</c:v>
                </c:pt>
                <c:pt idx="1846">
                  <c:v>45312</c:v>
                </c:pt>
                <c:pt idx="1847">
                  <c:v>45313</c:v>
                </c:pt>
                <c:pt idx="1848">
                  <c:v>45314</c:v>
                </c:pt>
                <c:pt idx="1849">
                  <c:v>45315</c:v>
                </c:pt>
                <c:pt idx="1850">
                  <c:v>45316</c:v>
                </c:pt>
                <c:pt idx="1851">
                  <c:v>45317</c:v>
                </c:pt>
                <c:pt idx="1852">
                  <c:v>45318</c:v>
                </c:pt>
                <c:pt idx="1853">
                  <c:v>45319</c:v>
                </c:pt>
                <c:pt idx="1854">
                  <c:v>45320</c:v>
                </c:pt>
                <c:pt idx="1855">
                  <c:v>45321</c:v>
                </c:pt>
                <c:pt idx="1856">
                  <c:v>45322</c:v>
                </c:pt>
                <c:pt idx="1857">
                  <c:v>45323</c:v>
                </c:pt>
                <c:pt idx="1858">
                  <c:v>45324</c:v>
                </c:pt>
                <c:pt idx="1859">
                  <c:v>45325</c:v>
                </c:pt>
                <c:pt idx="1860">
                  <c:v>45326</c:v>
                </c:pt>
                <c:pt idx="1861">
                  <c:v>45327</c:v>
                </c:pt>
                <c:pt idx="1862">
                  <c:v>45328</c:v>
                </c:pt>
                <c:pt idx="1863">
                  <c:v>45329</c:v>
                </c:pt>
                <c:pt idx="1864">
                  <c:v>45330</c:v>
                </c:pt>
                <c:pt idx="1865">
                  <c:v>45331</c:v>
                </c:pt>
                <c:pt idx="1866">
                  <c:v>45332</c:v>
                </c:pt>
                <c:pt idx="1867">
                  <c:v>45333</c:v>
                </c:pt>
                <c:pt idx="1868">
                  <c:v>45334</c:v>
                </c:pt>
                <c:pt idx="1869">
                  <c:v>45335</c:v>
                </c:pt>
                <c:pt idx="1870">
                  <c:v>45336</c:v>
                </c:pt>
                <c:pt idx="1871">
                  <c:v>45337</c:v>
                </c:pt>
                <c:pt idx="1872">
                  <c:v>45338</c:v>
                </c:pt>
                <c:pt idx="1873">
                  <c:v>45339</c:v>
                </c:pt>
                <c:pt idx="1874">
                  <c:v>45340</c:v>
                </c:pt>
                <c:pt idx="1875">
                  <c:v>45341</c:v>
                </c:pt>
                <c:pt idx="1876">
                  <c:v>45342</c:v>
                </c:pt>
                <c:pt idx="1877">
                  <c:v>45343</c:v>
                </c:pt>
                <c:pt idx="1878">
                  <c:v>45344</c:v>
                </c:pt>
                <c:pt idx="1879">
                  <c:v>45345</c:v>
                </c:pt>
                <c:pt idx="1880">
                  <c:v>45346</c:v>
                </c:pt>
                <c:pt idx="1881">
                  <c:v>45347</c:v>
                </c:pt>
                <c:pt idx="1882">
                  <c:v>45348</c:v>
                </c:pt>
                <c:pt idx="1883">
                  <c:v>45349</c:v>
                </c:pt>
                <c:pt idx="1884">
                  <c:v>45350</c:v>
                </c:pt>
                <c:pt idx="1885">
                  <c:v>45351</c:v>
                </c:pt>
                <c:pt idx="1886">
                  <c:v>45352</c:v>
                </c:pt>
                <c:pt idx="1887">
                  <c:v>45353</c:v>
                </c:pt>
                <c:pt idx="1888">
                  <c:v>45354</c:v>
                </c:pt>
                <c:pt idx="1889">
                  <c:v>45355</c:v>
                </c:pt>
                <c:pt idx="1890">
                  <c:v>45356</c:v>
                </c:pt>
                <c:pt idx="1891">
                  <c:v>45357</c:v>
                </c:pt>
                <c:pt idx="1892">
                  <c:v>45358</c:v>
                </c:pt>
                <c:pt idx="1893">
                  <c:v>45359</c:v>
                </c:pt>
                <c:pt idx="1894">
                  <c:v>45360</c:v>
                </c:pt>
                <c:pt idx="1895">
                  <c:v>45361</c:v>
                </c:pt>
                <c:pt idx="1896">
                  <c:v>45362</c:v>
                </c:pt>
                <c:pt idx="1897">
                  <c:v>45363</c:v>
                </c:pt>
                <c:pt idx="1898">
                  <c:v>45364</c:v>
                </c:pt>
                <c:pt idx="1899">
                  <c:v>45365</c:v>
                </c:pt>
                <c:pt idx="1900">
                  <c:v>45366</c:v>
                </c:pt>
                <c:pt idx="1901">
                  <c:v>45367</c:v>
                </c:pt>
                <c:pt idx="1902">
                  <c:v>45368</c:v>
                </c:pt>
                <c:pt idx="1903">
                  <c:v>45369</c:v>
                </c:pt>
                <c:pt idx="1904">
                  <c:v>45370</c:v>
                </c:pt>
                <c:pt idx="1905">
                  <c:v>45371</c:v>
                </c:pt>
                <c:pt idx="1906">
                  <c:v>45372</c:v>
                </c:pt>
                <c:pt idx="1907">
                  <c:v>45373</c:v>
                </c:pt>
                <c:pt idx="1908">
                  <c:v>45374</c:v>
                </c:pt>
                <c:pt idx="1909">
                  <c:v>45375</c:v>
                </c:pt>
                <c:pt idx="1910">
                  <c:v>45376</c:v>
                </c:pt>
                <c:pt idx="1911">
                  <c:v>45377</c:v>
                </c:pt>
                <c:pt idx="1912">
                  <c:v>45378</c:v>
                </c:pt>
                <c:pt idx="1913">
                  <c:v>45379</c:v>
                </c:pt>
                <c:pt idx="1914">
                  <c:v>45380</c:v>
                </c:pt>
                <c:pt idx="1915">
                  <c:v>45381</c:v>
                </c:pt>
                <c:pt idx="1916">
                  <c:v>45382</c:v>
                </c:pt>
                <c:pt idx="1917">
                  <c:v>45383</c:v>
                </c:pt>
                <c:pt idx="1918">
                  <c:v>45384</c:v>
                </c:pt>
                <c:pt idx="1919">
                  <c:v>45385</c:v>
                </c:pt>
                <c:pt idx="1920">
                  <c:v>45386</c:v>
                </c:pt>
                <c:pt idx="1921">
                  <c:v>45387</c:v>
                </c:pt>
                <c:pt idx="1922">
                  <c:v>45388</c:v>
                </c:pt>
                <c:pt idx="1923">
                  <c:v>45389</c:v>
                </c:pt>
                <c:pt idx="1924">
                  <c:v>45390</c:v>
                </c:pt>
                <c:pt idx="1925">
                  <c:v>45391</c:v>
                </c:pt>
                <c:pt idx="1926">
                  <c:v>45392</c:v>
                </c:pt>
                <c:pt idx="1927">
                  <c:v>45393</c:v>
                </c:pt>
                <c:pt idx="1928">
                  <c:v>45394</c:v>
                </c:pt>
                <c:pt idx="1929">
                  <c:v>45395</c:v>
                </c:pt>
                <c:pt idx="1930">
                  <c:v>45396</c:v>
                </c:pt>
                <c:pt idx="1931">
                  <c:v>45397</c:v>
                </c:pt>
                <c:pt idx="1932">
                  <c:v>45398</c:v>
                </c:pt>
                <c:pt idx="1933">
                  <c:v>45399</c:v>
                </c:pt>
                <c:pt idx="1934">
                  <c:v>45400</c:v>
                </c:pt>
                <c:pt idx="1935">
                  <c:v>45401</c:v>
                </c:pt>
                <c:pt idx="1936">
                  <c:v>45402</c:v>
                </c:pt>
                <c:pt idx="1937">
                  <c:v>45403</c:v>
                </c:pt>
                <c:pt idx="1938">
                  <c:v>45404</c:v>
                </c:pt>
                <c:pt idx="1939">
                  <c:v>45405</c:v>
                </c:pt>
                <c:pt idx="1940">
                  <c:v>45406</c:v>
                </c:pt>
                <c:pt idx="1941">
                  <c:v>45407</c:v>
                </c:pt>
                <c:pt idx="1942">
                  <c:v>45408</c:v>
                </c:pt>
                <c:pt idx="1943">
                  <c:v>45409</c:v>
                </c:pt>
                <c:pt idx="1944">
                  <c:v>45410</c:v>
                </c:pt>
                <c:pt idx="1945">
                  <c:v>45411</c:v>
                </c:pt>
                <c:pt idx="1946">
                  <c:v>45412</c:v>
                </c:pt>
                <c:pt idx="1947">
                  <c:v>45413</c:v>
                </c:pt>
                <c:pt idx="1948">
                  <c:v>45414</c:v>
                </c:pt>
                <c:pt idx="1949">
                  <c:v>45415</c:v>
                </c:pt>
                <c:pt idx="1950">
                  <c:v>45416</c:v>
                </c:pt>
                <c:pt idx="1951">
                  <c:v>45417</c:v>
                </c:pt>
                <c:pt idx="1952">
                  <c:v>45418</c:v>
                </c:pt>
                <c:pt idx="1953">
                  <c:v>45419</c:v>
                </c:pt>
                <c:pt idx="1954">
                  <c:v>45420</c:v>
                </c:pt>
                <c:pt idx="1955">
                  <c:v>45421</c:v>
                </c:pt>
                <c:pt idx="1956">
                  <c:v>45422</c:v>
                </c:pt>
                <c:pt idx="1957">
                  <c:v>45423</c:v>
                </c:pt>
                <c:pt idx="1958">
                  <c:v>45424</c:v>
                </c:pt>
                <c:pt idx="1959">
                  <c:v>45425</c:v>
                </c:pt>
                <c:pt idx="1960">
                  <c:v>45426</c:v>
                </c:pt>
                <c:pt idx="1961">
                  <c:v>45427</c:v>
                </c:pt>
                <c:pt idx="1962">
                  <c:v>45428</c:v>
                </c:pt>
                <c:pt idx="1963">
                  <c:v>45429</c:v>
                </c:pt>
                <c:pt idx="1964">
                  <c:v>45430</c:v>
                </c:pt>
                <c:pt idx="1965">
                  <c:v>45431</c:v>
                </c:pt>
                <c:pt idx="1966">
                  <c:v>45432</c:v>
                </c:pt>
                <c:pt idx="1967">
                  <c:v>45433</c:v>
                </c:pt>
                <c:pt idx="1968">
                  <c:v>45434</c:v>
                </c:pt>
                <c:pt idx="1969">
                  <c:v>45435</c:v>
                </c:pt>
                <c:pt idx="1970">
                  <c:v>45436</c:v>
                </c:pt>
                <c:pt idx="1971">
                  <c:v>45437</c:v>
                </c:pt>
                <c:pt idx="1972">
                  <c:v>45438</c:v>
                </c:pt>
                <c:pt idx="1973">
                  <c:v>45439</c:v>
                </c:pt>
                <c:pt idx="1974">
                  <c:v>45440</c:v>
                </c:pt>
                <c:pt idx="1975">
                  <c:v>45441</c:v>
                </c:pt>
                <c:pt idx="1976">
                  <c:v>45442</c:v>
                </c:pt>
                <c:pt idx="1977">
                  <c:v>45443</c:v>
                </c:pt>
                <c:pt idx="1978">
                  <c:v>45444</c:v>
                </c:pt>
                <c:pt idx="1979">
                  <c:v>45445</c:v>
                </c:pt>
                <c:pt idx="1980">
                  <c:v>45446</c:v>
                </c:pt>
                <c:pt idx="1981">
                  <c:v>45447</c:v>
                </c:pt>
                <c:pt idx="1982">
                  <c:v>45448</c:v>
                </c:pt>
                <c:pt idx="1983">
                  <c:v>45449</c:v>
                </c:pt>
                <c:pt idx="1984">
                  <c:v>45450</c:v>
                </c:pt>
                <c:pt idx="1985">
                  <c:v>45451</c:v>
                </c:pt>
                <c:pt idx="1986">
                  <c:v>45452</c:v>
                </c:pt>
                <c:pt idx="1987">
                  <c:v>45453</c:v>
                </c:pt>
                <c:pt idx="1988">
                  <c:v>45454</c:v>
                </c:pt>
                <c:pt idx="1989">
                  <c:v>45455</c:v>
                </c:pt>
                <c:pt idx="1990">
                  <c:v>45456</c:v>
                </c:pt>
                <c:pt idx="1991">
                  <c:v>45457</c:v>
                </c:pt>
                <c:pt idx="1992">
                  <c:v>45458</c:v>
                </c:pt>
                <c:pt idx="1993">
                  <c:v>45459</c:v>
                </c:pt>
                <c:pt idx="1994">
                  <c:v>45460</c:v>
                </c:pt>
                <c:pt idx="1995">
                  <c:v>45461</c:v>
                </c:pt>
                <c:pt idx="1996">
                  <c:v>45462</c:v>
                </c:pt>
                <c:pt idx="1997">
                  <c:v>45463</c:v>
                </c:pt>
                <c:pt idx="1998">
                  <c:v>45464</c:v>
                </c:pt>
                <c:pt idx="1999">
                  <c:v>45465</c:v>
                </c:pt>
                <c:pt idx="2000">
                  <c:v>45466</c:v>
                </c:pt>
                <c:pt idx="2001">
                  <c:v>45467</c:v>
                </c:pt>
                <c:pt idx="2002">
                  <c:v>45468</c:v>
                </c:pt>
                <c:pt idx="2003">
                  <c:v>45469</c:v>
                </c:pt>
                <c:pt idx="2004">
                  <c:v>45470</c:v>
                </c:pt>
                <c:pt idx="2005">
                  <c:v>45471</c:v>
                </c:pt>
                <c:pt idx="2006">
                  <c:v>45472</c:v>
                </c:pt>
                <c:pt idx="2007">
                  <c:v>45473</c:v>
                </c:pt>
                <c:pt idx="2008">
                  <c:v>45474</c:v>
                </c:pt>
                <c:pt idx="2009">
                  <c:v>45475</c:v>
                </c:pt>
                <c:pt idx="2010">
                  <c:v>45476</c:v>
                </c:pt>
                <c:pt idx="2011">
                  <c:v>45477</c:v>
                </c:pt>
                <c:pt idx="2012">
                  <c:v>45478</c:v>
                </c:pt>
                <c:pt idx="2013">
                  <c:v>45479</c:v>
                </c:pt>
                <c:pt idx="2014">
                  <c:v>45480</c:v>
                </c:pt>
                <c:pt idx="2015">
                  <c:v>45481</c:v>
                </c:pt>
                <c:pt idx="2016">
                  <c:v>45482</c:v>
                </c:pt>
                <c:pt idx="2017">
                  <c:v>45483</c:v>
                </c:pt>
                <c:pt idx="2018">
                  <c:v>45484</c:v>
                </c:pt>
                <c:pt idx="2019">
                  <c:v>45485</c:v>
                </c:pt>
                <c:pt idx="2020">
                  <c:v>45486</c:v>
                </c:pt>
                <c:pt idx="2021">
                  <c:v>45487</c:v>
                </c:pt>
                <c:pt idx="2022">
                  <c:v>45488</c:v>
                </c:pt>
                <c:pt idx="2023">
                  <c:v>45489</c:v>
                </c:pt>
                <c:pt idx="2024">
                  <c:v>45490</c:v>
                </c:pt>
                <c:pt idx="2025">
                  <c:v>45491</c:v>
                </c:pt>
                <c:pt idx="2026">
                  <c:v>45492</c:v>
                </c:pt>
                <c:pt idx="2027">
                  <c:v>45493</c:v>
                </c:pt>
                <c:pt idx="2028">
                  <c:v>45494</c:v>
                </c:pt>
                <c:pt idx="2029">
                  <c:v>45495</c:v>
                </c:pt>
                <c:pt idx="2030">
                  <c:v>45496</c:v>
                </c:pt>
                <c:pt idx="2031">
                  <c:v>45497</c:v>
                </c:pt>
                <c:pt idx="2032">
                  <c:v>45498</c:v>
                </c:pt>
                <c:pt idx="2033">
                  <c:v>45499</c:v>
                </c:pt>
                <c:pt idx="2034">
                  <c:v>45500</c:v>
                </c:pt>
                <c:pt idx="2035">
                  <c:v>45501</c:v>
                </c:pt>
                <c:pt idx="2036">
                  <c:v>45502</c:v>
                </c:pt>
                <c:pt idx="2037">
                  <c:v>45503</c:v>
                </c:pt>
                <c:pt idx="2038">
                  <c:v>45504</c:v>
                </c:pt>
                <c:pt idx="2039">
                  <c:v>45505</c:v>
                </c:pt>
                <c:pt idx="2040">
                  <c:v>45506</c:v>
                </c:pt>
                <c:pt idx="2041">
                  <c:v>45507</c:v>
                </c:pt>
                <c:pt idx="2042">
                  <c:v>45508</c:v>
                </c:pt>
                <c:pt idx="2043">
                  <c:v>45509</c:v>
                </c:pt>
                <c:pt idx="2044">
                  <c:v>45510</c:v>
                </c:pt>
                <c:pt idx="2045">
                  <c:v>45511</c:v>
                </c:pt>
                <c:pt idx="2046">
                  <c:v>45512</c:v>
                </c:pt>
                <c:pt idx="2047">
                  <c:v>45513</c:v>
                </c:pt>
                <c:pt idx="2048">
                  <c:v>45514</c:v>
                </c:pt>
                <c:pt idx="2049">
                  <c:v>45515</c:v>
                </c:pt>
                <c:pt idx="2050">
                  <c:v>45516</c:v>
                </c:pt>
                <c:pt idx="2051">
                  <c:v>45517</c:v>
                </c:pt>
                <c:pt idx="2052">
                  <c:v>45518</c:v>
                </c:pt>
                <c:pt idx="2053">
                  <c:v>45519</c:v>
                </c:pt>
                <c:pt idx="2054">
                  <c:v>45520</c:v>
                </c:pt>
                <c:pt idx="2055">
                  <c:v>45521</c:v>
                </c:pt>
                <c:pt idx="2056">
                  <c:v>45522</c:v>
                </c:pt>
                <c:pt idx="2057">
                  <c:v>45523</c:v>
                </c:pt>
                <c:pt idx="2058">
                  <c:v>45524</c:v>
                </c:pt>
                <c:pt idx="2059">
                  <c:v>45525</c:v>
                </c:pt>
                <c:pt idx="2060">
                  <c:v>45526</c:v>
                </c:pt>
                <c:pt idx="2061">
                  <c:v>45527</c:v>
                </c:pt>
                <c:pt idx="2062">
                  <c:v>45528</c:v>
                </c:pt>
                <c:pt idx="2063">
                  <c:v>45529</c:v>
                </c:pt>
                <c:pt idx="2064">
                  <c:v>45530</c:v>
                </c:pt>
                <c:pt idx="2065">
                  <c:v>45531</c:v>
                </c:pt>
                <c:pt idx="2066">
                  <c:v>45532</c:v>
                </c:pt>
                <c:pt idx="2067">
                  <c:v>45533</c:v>
                </c:pt>
                <c:pt idx="2068">
                  <c:v>45534</c:v>
                </c:pt>
                <c:pt idx="2069">
                  <c:v>45535</c:v>
                </c:pt>
                <c:pt idx="2070">
                  <c:v>45536</c:v>
                </c:pt>
                <c:pt idx="2071">
                  <c:v>45537</c:v>
                </c:pt>
                <c:pt idx="2072">
                  <c:v>45538</c:v>
                </c:pt>
                <c:pt idx="2073">
                  <c:v>45539</c:v>
                </c:pt>
                <c:pt idx="2074">
                  <c:v>45540</c:v>
                </c:pt>
                <c:pt idx="2075">
                  <c:v>45541</c:v>
                </c:pt>
                <c:pt idx="2076">
                  <c:v>45542</c:v>
                </c:pt>
                <c:pt idx="2077">
                  <c:v>45543</c:v>
                </c:pt>
                <c:pt idx="2078">
                  <c:v>45544</c:v>
                </c:pt>
                <c:pt idx="2079">
                  <c:v>45545</c:v>
                </c:pt>
                <c:pt idx="2080">
                  <c:v>45546</c:v>
                </c:pt>
                <c:pt idx="2081">
                  <c:v>45547</c:v>
                </c:pt>
                <c:pt idx="2082">
                  <c:v>45548</c:v>
                </c:pt>
                <c:pt idx="2083">
                  <c:v>45549</c:v>
                </c:pt>
                <c:pt idx="2084">
                  <c:v>45550</c:v>
                </c:pt>
                <c:pt idx="2085">
                  <c:v>45551</c:v>
                </c:pt>
                <c:pt idx="2086">
                  <c:v>45552</c:v>
                </c:pt>
                <c:pt idx="2087">
                  <c:v>45553</c:v>
                </c:pt>
                <c:pt idx="2088">
                  <c:v>45554</c:v>
                </c:pt>
                <c:pt idx="2089">
                  <c:v>45555</c:v>
                </c:pt>
                <c:pt idx="2090">
                  <c:v>45556</c:v>
                </c:pt>
                <c:pt idx="2091">
                  <c:v>45557</c:v>
                </c:pt>
                <c:pt idx="2092">
                  <c:v>45558</c:v>
                </c:pt>
                <c:pt idx="2093">
                  <c:v>45559</c:v>
                </c:pt>
                <c:pt idx="2094">
                  <c:v>45560</c:v>
                </c:pt>
                <c:pt idx="2095">
                  <c:v>45561</c:v>
                </c:pt>
                <c:pt idx="2096">
                  <c:v>45562</c:v>
                </c:pt>
                <c:pt idx="2097">
                  <c:v>45563</c:v>
                </c:pt>
                <c:pt idx="2098">
                  <c:v>45564</c:v>
                </c:pt>
                <c:pt idx="2099">
                  <c:v>45565</c:v>
                </c:pt>
                <c:pt idx="2100">
                  <c:v>45566</c:v>
                </c:pt>
                <c:pt idx="2101">
                  <c:v>45567</c:v>
                </c:pt>
                <c:pt idx="2102">
                  <c:v>45568</c:v>
                </c:pt>
                <c:pt idx="2103">
                  <c:v>45569</c:v>
                </c:pt>
                <c:pt idx="2104">
                  <c:v>45570</c:v>
                </c:pt>
                <c:pt idx="2105">
                  <c:v>45571</c:v>
                </c:pt>
                <c:pt idx="2106">
                  <c:v>45572</c:v>
                </c:pt>
                <c:pt idx="2107">
                  <c:v>45573</c:v>
                </c:pt>
                <c:pt idx="2108">
                  <c:v>45574</c:v>
                </c:pt>
                <c:pt idx="2109">
                  <c:v>45575</c:v>
                </c:pt>
                <c:pt idx="2110">
                  <c:v>45576</c:v>
                </c:pt>
                <c:pt idx="2111">
                  <c:v>45577</c:v>
                </c:pt>
                <c:pt idx="2112">
                  <c:v>45578</c:v>
                </c:pt>
                <c:pt idx="2113">
                  <c:v>45579</c:v>
                </c:pt>
                <c:pt idx="2114">
                  <c:v>45580</c:v>
                </c:pt>
                <c:pt idx="2115">
                  <c:v>45581</c:v>
                </c:pt>
                <c:pt idx="2116">
                  <c:v>45582</c:v>
                </c:pt>
                <c:pt idx="2117">
                  <c:v>45583</c:v>
                </c:pt>
                <c:pt idx="2118">
                  <c:v>45584</c:v>
                </c:pt>
                <c:pt idx="2119">
                  <c:v>45585</c:v>
                </c:pt>
                <c:pt idx="2120">
                  <c:v>45586</c:v>
                </c:pt>
                <c:pt idx="2121">
                  <c:v>45587</c:v>
                </c:pt>
                <c:pt idx="2122">
                  <c:v>45588</c:v>
                </c:pt>
                <c:pt idx="2123">
                  <c:v>45589</c:v>
                </c:pt>
                <c:pt idx="2124">
                  <c:v>45590</c:v>
                </c:pt>
                <c:pt idx="2125">
                  <c:v>45591</c:v>
                </c:pt>
                <c:pt idx="2126">
                  <c:v>45592</c:v>
                </c:pt>
                <c:pt idx="2127">
                  <c:v>45593</c:v>
                </c:pt>
                <c:pt idx="2128">
                  <c:v>45594</c:v>
                </c:pt>
                <c:pt idx="2129">
                  <c:v>45595</c:v>
                </c:pt>
                <c:pt idx="2130">
                  <c:v>45596</c:v>
                </c:pt>
                <c:pt idx="2131">
                  <c:v>45597</c:v>
                </c:pt>
                <c:pt idx="2132">
                  <c:v>45598</c:v>
                </c:pt>
                <c:pt idx="2133">
                  <c:v>45599</c:v>
                </c:pt>
                <c:pt idx="2134">
                  <c:v>45600</c:v>
                </c:pt>
                <c:pt idx="2135">
                  <c:v>45601</c:v>
                </c:pt>
                <c:pt idx="2136">
                  <c:v>45602</c:v>
                </c:pt>
                <c:pt idx="2137">
                  <c:v>45603</c:v>
                </c:pt>
                <c:pt idx="2138">
                  <c:v>45604</c:v>
                </c:pt>
                <c:pt idx="2139">
                  <c:v>45605</c:v>
                </c:pt>
                <c:pt idx="2140">
                  <c:v>45606</c:v>
                </c:pt>
                <c:pt idx="2141">
                  <c:v>45607</c:v>
                </c:pt>
                <c:pt idx="2142">
                  <c:v>45608</c:v>
                </c:pt>
                <c:pt idx="2143">
                  <c:v>45609</c:v>
                </c:pt>
                <c:pt idx="2144">
                  <c:v>45610</c:v>
                </c:pt>
                <c:pt idx="2145">
                  <c:v>45611</c:v>
                </c:pt>
                <c:pt idx="2146">
                  <c:v>45612</c:v>
                </c:pt>
                <c:pt idx="2147">
                  <c:v>45613</c:v>
                </c:pt>
                <c:pt idx="2148">
                  <c:v>45614</c:v>
                </c:pt>
              </c:numCache>
            </c:numRef>
          </c:cat>
          <c:val>
            <c:numRef>
              <c:f>'doge-usd-max'!$B$2:$B$2150</c:f>
              <c:numCache>
                <c:formatCode>General</c:formatCode>
                <c:ptCount val="2149"/>
                <c:pt idx="0">
                  <c:v>2.3409239999999999E-3</c:v>
                </c:pt>
                <c:pt idx="1">
                  <c:v>2.3648599999999999E-3</c:v>
                </c:pt>
                <c:pt idx="2">
                  <c:v>2.3541790000000001E-3</c:v>
                </c:pt>
                <c:pt idx="3">
                  <c:v>2.3017649999999999E-3</c:v>
                </c:pt>
                <c:pt idx="4">
                  <c:v>2.260055E-3</c:v>
                </c:pt>
                <c:pt idx="5">
                  <c:v>2.2686220000000001E-3</c:v>
                </c:pt>
                <c:pt idx="6">
                  <c:v>2.2768950000000001E-3</c:v>
                </c:pt>
                <c:pt idx="7">
                  <c:v>2.2565969999999999E-3</c:v>
                </c:pt>
                <c:pt idx="8">
                  <c:v>2.2304289999999999E-3</c:v>
                </c:pt>
                <c:pt idx="9">
                  <c:v>2.243124E-3</c:v>
                </c:pt>
                <c:pt idx="10">
                  <c:v>2.111328E-3</c:v>
                </c:pt>
                <c:pt idx="11">
                  <c:v>2.1027300000000001E-3</c:v>
                </c:pt>
                <c:pt idx="12">
                  <c:v>2.1138709999999998E-3</c:v>
                </c:pt>
                <c:pt idx="13">
                  <c:v>2.0769439999999998E-3</c:v>
                </c:pt>
                <c:pt idx="14">
                  <c:v>2.1258179999999998E-3</c:v>
                </c:pt>
                <c:pt idx="15">
                  <c:v>2.0801690000000002E-3</c:v>
                </c:pt>
                <c:pt idx="16">
                  <c:v>2.1063900000000001E-3</c:v>
                </c:pt>
                <c:pt idx="17">
                  <c:v>2.0902270000000001E-3</c:v>
                </c:pt>
                <c:pt idx="18">
                  <c:v>2.0697200000000002E-3</c:v>
                </c:pt>
                <c:pt idx="19">
                  <c:v>2.1218209999999999E-3</c:v>
                </c:pt>
                <c:pt idx="20">
                  <c:v>2.0728259999999998E-3</c:v>
                </c:pt>
                <c:pt idx="21">
                  <c:v>2.0730219999999999E-3</c:v>
                </c:pt>
                <c:pt idx="22">
                  <c:v>2.0526920000000001E-3</c:v>
                </c:pt>
                <c:pt idx="23">
                  <c:v>2.0393289999999999E-3</c:v>
                </c:pt>
                <c:pt idx="24">
                  <c:v>2.0429189999999998E-3</c:v>
                </c:pt>
                <c:pt idx="25">
                  <c:v>2.0716860000000001E-3</c:v>
                </c:pt>
                <c:pt idx="26">
                  <c:v>2.0469939999999999E-3</c:v>
                </c:pt>
                <c:pt idx="27">
                  <c:v>2.0114690000000001E-3</c:v>
                </c:pt>
                <c:pt idx="28">
                  <c:v>1.9197839999999999E-3</c:v>
                </c:pt>
                <c:pt idx="29">
                  <c:v>1.9007379999999999E-3</c:v>
                </c:pt>
                <c:pt idx="30">
                  <c:v>1.9417449999999999E-3</c:v>
                </c:pt>
                <c:pt idx="31">
                  <c:v>1.907286E-3</c:v>
                </c:pt>
                <c:pt idx="32">
                  <c:v>1.9138880000000001E-3</c:v>
                </c:pt>
                <c:pt idx="33">
                  <c:v>1.943789E-3</c:v>
                </c:pt>
                <c:pt idx="34">
                  <c:v>1.908842E-3</c:v>
                </c:pt>
                <c:pt idx="35">
                  <c:v>1.907829E-3</c:v>
                </c:pt>
                <c:pt idx="36">
                  <c:v>1.890814E-3</c:v>
                </c:pt>
                <c:pt idx="37">
                  <c:v>1.8433340000000001E-3</c:v>
                </c:pt>
                <c:pt idx="38">
                  <c:v>1.8437919999999999E-3</c:v>
                </c:pt>
                <c:pt idx="39">
                  <c:v>1.9608579999999998E-3</c:v>
                </c:pt>
                <c:pt idx="40">
                  <c:v>1.9392599999999999E-3</c:v>
                </c:pt>
                <c:pt idx="41">
                  <c:v>1.9327490000000001E-3</c:v>
                </c:pt>
                <c:pt idx="42">
                  <c:v>1.903753E-3</c:v>
                </c:pt>
                <c:pt idx="43">
                  <c:v>1.895159E-3</c:v>
                </c:pt>
                <c:pt idx="44">
                  <c:v>1.898128E-3</c:v>
                </c:pt>
                <c:pt idx="45">
                  <c:v>1.8971369999999999E-3</c:v>
                </c:pt>
                <c:pt idx="46">
                  <c:v>1.8954659999999999E-3</c:v>
                </c:pt>
                <c:pt idx="47">
                  <c:v>1.9314060000000001E-3</c:v>
                </c:pt>
                <c:pt idx="48">
                  <c:v>2.0063770000000002E-3</c:v>
                </c:pt>
                <c:pt idx="49">
                  <c:v>2.0600689999999999E-3</c:v>
                </c:pt>
                <c:pt idx="50">
                  <c:v>2.0724060000000002E-3</c:v>
                </c:pt>
                <c:pt idx="51">
                  <c:v>2.0629020000000001E-3</c:v>
                </c:pt>
                <c:pt idx="52">
                  <c:v>2.0300959999999999E-3</c:v>
                </c:pt>
                <c:pt idx="53">
                  <c:v>2.051008E-3</c:v>
                </c:pt>
                <c:pt idx="54">
                  <c:v>2.0786789999999999E-3</c:v>
                </c:pt>
                <c:pt idx="55">
                  <c:v>1.9310620000000001E-3</c:v>
                </c:pt>
                <c:pt idx="56">
                  <c:v>2.002485E-3</c:v>
                </c:pt>
                <c:pt idx="57">
                  <c:v>1.9941070000000002E-3</c:v>
                </c:pt>
                <c:pt idx="58">
                  <c:v>1.9799930000000002E-3</c:v>
                </c:pt>
                <c:pt idx="59">
                  <c:v>1.9378450000000001E-3</c:v>
                </c:pt>
                <c:pt idx="60">
                  <c:v>1.9666050000000002E-3</c:v>
                </c:pt>
                <c:pt idx="61">
                  <c:v>1.9805510000000001E-3</c:v>
                </c:pt>
                <c:pt idx="62">
                  <c:v>1.9983710000000001E-3</c:v>
                </c:pt>
                <c:pt idx="63">
                  <c:v>1.941262E-3</c:v>
                </c:pt>
                <c:pt idx="64">
                  <c:v>1.993594E-3</c:v>
                </c:pt>
                <c:pt idx="65">
                  <c:v>1.9937380000000001E-3</c:v>
                </c:pt>
                <c:pt idx="66">
                  <c:v>1.9982049999999999E-3</c:v>
                </c:pt>
                <c:pt idx="67">
                  <c:v>1.9564360000000002E-3</c:v>
                </c:pt>
                <c:pt idx="68">
                  <c:v>2.0114019999999998E-3</c:v>
                </c:pt>
                <c:pt idx="69">
                  <c:v>2.0002959999999999E-3</c:v>
                </c:pt>
                <c:pt idx="70">
                  <c:v>1.947554E-3</c:v>
                </c:pt>
                <c:pt idx="71">
                  <c:v>2.0109519999999999E-3</c:v>
                </c:pt>
                <c:pt idx="72">
                  <c:v>2.0147049999999999E-3</c:v>
                </c:pt>
                <c:pt idx="73">
                  <c:v>2.0160930000000001E-3</c:v>
                </c:pt>
                <c:pt idx="74">
                  <c:v>2.0310459999999999E-3</c:v>
                </c:pt>
                <c:pt idx="75">
                  <c:v>2.0552119999999998E-3</c:v>
                </c:pt>
                <c:pt idx="76">
                  <c:v>2.0545720000000002E-3</c:v>
                </c:pt>
                <c:pt idx="77">
                  <c:v>2.0621150000000002E-3</c:v>
                </c:pt>
                <c:pt idx="78">
                  <c:v>2.0563999999999999E-3</c:v>
                </c:pt>
                <c:pt idx="79">
                  <c:v>2.0479370000000001E-3</c:v>
                </c:pt>
                <c:pt idx="80">
                  <c:v>2.0319729999999999E-3</c:v>
                </c:pt>
                <c:pt idx="81">
                  <c:v>2.016477E-3</c:v>
                </c:pt>
                <c:pt idx="82">
                  <c:v>2.0186990000000001E-3</c:v>
                </c:pt>
                <c:pt idx="83">
                  <c:v>2.0349650000000001E-3</c:v>
                </c:pt>
                <c:pt idx="84">
                  <c:v>2.0188770000000001E-3</c:v>
                </c:pt>
                <c:pt idx="85">
                  <c:v>2.0455730000000002E-3</c:v>
                </c:pt>
                <c:pt idx="86">
                  <c:v>2.0706240000000001E-3</c:v>
                </c:pt>
                <c:pt idx="87">
                  <c:v>2.0736600000000002E-3</c:v>
                </c:pt>
                <c:pt idx="88">
                  <c:v>2.1013859999999998E-3</c:v>
                </c:pt>
                <c:pt idx="89">
                  <c:v>2.087635E-3</c:v>
                </c:pt>
                <c:pt idx="90">
                  <c:v>2.0755750000000001E-3</c:v>
                </c:pt>
                <c:pt idx="91">
                  <c:v>2.4502809999999999E-3</c:v>
                </c:pt>
                <c:pt idx="92">
                  <c:v>2.8466580000000002E-3</c:v>
                </c:pt>
                <c:pt idx="93">
                  <c:v>3.1716079999999998E-3</c:v>
                </c:pt>
                <c:pt idx="94">
                  <c:v>3.6633849999999999E-3</c:v>
                </c:pt>
                <c:pt idx="95">
                  <c:v>3.5952079999999999E-3</c:v>
                </c:pt>
                <c:pt idx="96">
                  <c:v>3.4125140000000002E-3</c:v>
                </c:pt>
                <c:pt idx="97">
                  <c:v>3.3948289999999998E-3</c:v>
                </c:pt>
                <c:pt idx="98">
                  <c:v>3.0242509999999999E-3</c:v>
                </c:pt>
                <c:pt idx="99">
                  <c:v>2.8600510000000002E-3</c:v>
                </c:pt>
                <c:pt idx="100">
                  <c:v>3.010689E-3</c:v>
                </c:pt>
                <c:pt idx="101">
                  <c:v>2.795933E-3</c:v>
                </c:pt>
                <c:pt idx="102">
                  <c:v>2.8645010000000002E-3</c:v>
                </c:pt>
                <c:pt idx="103">
                  <c:v>2.8455619999999998E-3</c:v>
                </c:pt>
                <c:pt idx="104">
                  <c:v>2.8764260000000001E-3</c:v>
                </c:pt>
                <c:pt idx="105">
                  <c:v>2.781445E-3</c:v>
                </c:pt>
                <c:pt idx="106">
                  <c:v>2.8318319999999998E-3</c:v>
                </c:pt>
                <c:pt idx="107">
                  <c:v>2.782185E-3</c:v>
                </c:pt>
                <c:pt idx="108">
                  <c:v>2.9592400000000001E-3</c:v>
                </c:pt>
                <c:pt idx="109">
                  <c:v>2.887171E-3</c:v>
                </c:pt>
                <c:pt idx="110">
                  <c:v>2.903779E-3</c:v>
                </c:pt>
                <c:pt idx="111">
                  <c:v>2.7645740000000001E-3</c:v>
                </c:pt>
                <c:pt idx="112">
                  <c:v>2.8090799999999998E-3</c:v>
                </c:pt>
                <c:pt idx="113">
                  <c:v>2.7815190000000001E-3</c:v>
                </c:pt>
                <c:pt idx="114">
                  <c:v>2.5877489999999999E-3</c:v>
                </c:pt>
                <c:pt idx="115">
                  <c:v>2.4737689999999998E-3</c:v>
                </c:pt>
                <c:pt idx="116">
                  <c:v>2.546249E-3</c:v>
                </c:pt>
                <c:pt idx="117">
                  <c:v>2.5357980000000001E-3</c:v>
                </c:pt>
                <c:pt idx="118">
                  <c:v>2.5191189999999998E-3</c:v>
                </c:pt>
                <c:pt idx="119">
                  <c:v>2.468123E-3</c:v>
                </c:pt>
                <c:pt idx="120">
                  <c:v>2.5427779999999999E-3</c:v>
                </c:pt>
                <c:pt idx="121">
                  <c:v>2.5156950000000001E-3</c:v>
                </c:pt>
                <c:pt idx="122">
                  <c:v>2.5776290000000001E-3</c:v>
                </c:pt>
                <c:pt idx="123">
                  <c:v>2.6976980000000001E-3</c:v>
                </c:pt>
                <c:pt idx="124">
                  <c:v>2.703319E-3</c:v>
                </c:pt>
                <c:pt idx="125">
                  <c:v>2.670651E-3</c:v>
                </c:pt>
                <c:pt idx="126">
                  <c:v>2.5863499999999998E-3</c:v>
                </c:pt>
                <c:pt idx="127">
                  <c:v>2.5409690000000001E-3</c:v>
                </c:pt>
                <c:pt idx="128">
                  <c:v>2.575117E-3</c:v>
                </c:pt>
                <c:pt idx="129">
                  <c:v>2.5116779999999998E-3</c:v>
                </c:pt>
                <c:pt idx="130">
                  <c:v>2.5499519999999999E-3</c:v>
                </c:pt>
                <c:pt idx="131">
                  <c:v>2.8024199999999999E-3</c:v>
                </c:pt>
                <c:pt idx="132">
                  <c:v>2.6059939999999999E-3</c:v>
                </c:pt>
                <c:pt idx="133">
                  <c:v>2.7728010000000001E-3</c:v>
                </c:pt>
                <c:pt idx="134">
                  <c:v>3.071612E-3</c:v>
                </c:pt>
                <c:pt idx="135">
                  <c:v>3.3236419999999999E-3</c:v>
                </c:pt>
                <c:pt idx="136">
                  <c:v>3.1451920000000002E-3</c:v>
                </c:pt>
                <c:pt idx="137">
                  <c:v>2.931697E-3</c:v>
                </c:pt>
                <c:pt idx="138">
                  <c:v>2.9265160000000001E-3</c:v>
                </c:pt>
                <c:pt idx="139">
                  <c:v>3.175471E-3</c:v>
                </c:pt>
                <c:pt idx="140">
                  <c:v>3.0382579999999998E-3</c:v>
                </c:pt>
                <c:pt idx="141">
                  <c:v>3.1506160000000002E-3</c:v>
                </c:pt>
                <c:pt idx="142">
                  <c:v>2.9801770000000001E-3</c:v>
                </c:pt>
                <c:pt idx="143">
                  <c:v>2.9394109999999998E-3</c:v>
                </c:pt>
                <c:pt idx="144">
                  <c:v>3.038181E-3</c:v>
                </c:pt>
                <c:pt idx="145">
                  <c:v>2.992317E-3</c:v>
                </c:pt>
                <c:pt idx="146">
                  <c:v>3.1504699999999998E-3</c:v>
                </c:pt>
                <c:pt idx="147">
                  <c:v>3.1730629999999998E-3</c:v>
                </c:pt>
                <c:pt idx="148">
                  <c:v>3.2247629999999998E-3</c:v>
                </c:pt>
                <c:pt idx="149">
                  <c:v>3.171409E-3</c:v>
                </c:pt>
                <c:pt idx="150">
                  <c:v>3.2791399999999998E-3</c:v>
                </c:pt>
                <c:pt idx="151">
                  <c:v>3.5398539999999998E-3</c:v>
                </c:pt>
                <c:pt idx="152">
                  <c:v>3.5189069999999999E-3</c:v>
                </c:pt>
                <c:pt idx="153">
                  <c:v>3.4047959999999999E-3</c:v>
                </c:pt>
                <c:pt idx="154">
                  <c:v>3.2904340000000001E-3</c:v>
                </c:pt>
                <c:pt idx="155">
                  <c:v>2.9390559999999998E-3</c:v>
                </c:pt>
                <c:pt idx="156">
                  <c:v>3.1408489999999998E-3</c:v>
                </c:pt>
                <c:pt idx="157">
                  <c:v>3.0545329999999999E-3</c:v>
                </c:pt>
                <c:pt idx="158">
                  <c:v>3.199716E-3</c:v>
                </c:pt>
                <c:pt idx="159">
                  <c:v>3.1593189999999998E-3</c:v>
                </c:pt>
                <c:pt idx="160">
                  <c:v>2.9772610000000001E-3</c:v>
                </c:pt>
                <c:pt idx="161">
                  <c:v>3.195392E-3</c:v>
                </c:pt>
                <c:pt idx="162">
                  <c:v>3.1055689999999999E-3</c:v>
                </c:pt>
                <c:pt idx="163">
                  <c:v>3.0842030000000002E-3</c:v>
                </c:pt>
                <c:pt idx="164">
                  <c:v>3.0884160000000001E-3</c:v>
                </c:pt>
                <c:pt idx="165">
                  <c:v>3.297183E-3</c:v>
                </c:pt>
                <c:pt idx="166">
                  <c:v>3.2200380000000002E-3</c:v>
                </c:pt>
                <c:pt idx="167">
                  <c:v>3.2966969999999999E-3</c:v>
                </c:pt>
                <c:pt idx="168">
                  <c:v>3.2101690000000001E-3</c:v>
                </c:pt>
                <c:pt idx="169">
                  <c:v>3.1993400000000002E-3</c:v>
                </c:pt>
                <c:pt idx="170">
                  <c:v>3.1629330000000002E-3</c:v>
                </c:pt>
                <c:pt idx="171">
                  <c:v>3.1588010000000001E-3</c:v>
                </c:pt>
                <c:pt idx="172">
                  <c:v>3.2408049999999998E-3</c:v>
                </c:pt>
                <c:pt idx="173">
                  <c:v>3.3001710000000002E-3</c:v>
                </c:pt>
                <c:pt idx="174">
                  <c:v>3.3229240000000001E-3</c:v>
                </c:pt>
                <c:pt idx="175">
                  <c:v>3.387246E-3</c:v>
                </c:pt>
                <c:pt idx="176">
                  <c:v>3.5645249999999998E-3</c:v>
                </c:pt>
                <c:pt idx="177">
                  <c:v>3.4094099999999999E-3</c:v>
                </c:pt>
                <c:pt idx="178">
                  <c:v>3.341466E-3</c:v>
                </c:pt>
                <c:pt idx="179">
                  <c:v>3.5870590000000001E-3</c:v>
                </c:pt>
                <c:pt idx="180">
                  <c:v>3.4086989999999998E-3</c:v>
                </c:pt>
                <c:pt idx="181">
                  <c:v>3.2082360000000002E-3</c:v>
                </c:pt>
                <c:pt idx="182">
                  <c:v>3.218931E-3</c:v>
                </c:pt>
                <c:pt idx="183">
                  <c:v>3.391369E-3</c:v>
                </c:pt>
                <c:pt idx="184">
                  <c:v>3.4702240000000001E-3</c:v>
                </c:pt>
                <c:pt idx="185">
                  <c:v>3.28093E-3</c:v>
                </c:pt>
                <c:pt idx="186">
                  <c:v>3.9221830000000001E-3</c:v>
                </c:pt>
                <c:pt idx="187">
                  <c:v>3.6758509999999999E-3</c:v>
                </c:pt>
                <c:pt idx="188">
                  <c:v>3.6651119999999999E-3</c:v>
                </c:pt>
                <c:pt idx="189">
                  <c:v>3.779246E-3</c:v>
                </c:pt>
                <c:pt idx="190">
                  <c:v>3.6382989999999998E-3</c:v>
                </c:pt>
                <c:pt idx="191">
                  <c:v>3.3871919999999998E-3</c:v>
                </c:pt>
                <c:pt idx="192">
                  <c:v>3.2315769999999998E-3</c:v>
                </c:pt>
                <c:pt idx="193">
                  <c:v>3.3128860000000001E-3</c:v>
                </c:pt>
                <c:pt idx="194">
                  <c:v>3.2408269999999999E-3</c:v>
                </c:pt>
                <c:pt idx="195">
                  <c:v>2.9449379999999998E-3</c:v>
                </c:pt>
                <c:pt idx="196">
                  <c:v>3.1031079999999998E-3</c:v>
                </c:pt>
                <c:pt idx="197">
                  <c:v>2.797463E-3</c:v>
                </c:pt>
                <c:pt idx="198">
                  <c:v>2.9909310000000001E-3</c:v>
                </c:pt>
                <c:pt idx="199">
                  <c:v>3.1220449999999999E-3</c:v>
                </c:pt>
                <c:pt idx="200">
                  <c:v>3.0290199999999999E-3</c:v>
                </c:pt>
                <c:pt idx="201">
                  <c:v>3.1071100000000002E-3</c:v>
                </c:pt>
                <c:pt idx="202">
                  <c:v>3.0440620000000002E-3</c:v>
                </c:pt>
                <c:pt idx="203">
                  <c:v>2.9517990000000002E-3</c:v>
                </c:pt>
                <c:pt idx="204">
                  <c:v>2.8519349999999999E-3</c:v>
                </c:pt>
                <c:pt idx="205">
                  <c:v>2.8894540000000001E-3</c:v>
                </c:pt>
                <c:pt idx="206">
                  <c:v>2.88975E-3</c:v>
                </c:pt>
                <c:pt idx="207">
                  <c:v>2.8766460000000001E-3</c:v>
                </c:pt>
                <c:pt idx="208">
                  <c:v>2.7998820000000001E-3</c:v>
                </c:pt>
                <c:pt idx="209">
                  <c:v>2.8207639999999999E-3</c:v>
                </c:pt>
                <c:pt idx="210">
                  <c:v>2.7914010000000002E-3</c:v>
                </c:pt>
                <c:pt idx="211">
                  <c:v>2.7965860000000002E-3</c:v>
                </c:pt>
                <c:pt idx="212">
                  <c:v>2.8684140000000001E-3</c:v>
                </c:pt>
                <c:pt idx="213">
                  <c:v>2.8948910000000001E-3</c:v>
                </c:pt>
                <c:pt idx="214">
                  <c:v>2.9113889999999999E-3</c:v>
                </c:pt>
                <c:pt idx="215">
                  <c:v>2.9107680000000002E-3</c:v>
                </c:pt>
                <c:pt idx="216">
                  <c:v>2.9189730000000001E-3</c:v>
                </c:pt>
                <c:pt idx="217">
                  <c:v>3.0312059999999998E-3</c:v>
                </c:pt>
                <c:pt idx="218">
                  <c:v>2.9586690000000001E-3</c:v>
                </c:pt>
                <c:pt idx="219">
                  <c:v>2.9844120000000001E-3</c:v>
                </c:pt>
                <c:pt idx="220">
                  <c:v>2.9728129999999999E-3</c:v>
                </c:pt>
                <c:pt idx="221">
                  <c:v>2.9146520000000002E-3</c:v>
                </c:pt>
                <c:pt idx="222">
                  <c:v>2.8569630000000001E-3</c:v>
                </c:pt>
                <c:pt idx="223">
                  <c:v>2.8946879999999999E-3</c:v>
                </c:pt>
                <c:pt idx="224">
                  <c:v>2.8784660000000001E-3</c:v>
                </c:pt>
                <c:pt idx="225">
                  <c:v>2.8140610000000001E-3</c:v>
                </c:pt>
                <c:pt idx="226">
                  <c:v>2.7161109999999998E-3</c:v>
                </c:pt>
                <c:pt idx="227">
                  <c:v>2.6186759999999999E-3</c:v>
                </c:pt>
                <c:pt idx="228">
                  <c:v>2.6541289999999999E-3</c:v>
                </c:pt>
                <c:pt idx="229">
                  <c:v>2.6382889999999998E-3</c:v>
                </c:pt>
                <c:pt idx="230">
                  <c:v>2.7077450000000001E-3</c:v>
                </c:pt>
                <c:pt idx="231">
                  <c:v>2.8090530000000002E-3</c:v>
                </c:pt>
                <c:pt idx="232">
                  <c:v>2.75823E-3</c:v>
                </c:pt>
                <c:pt idx="233">
                  <c:v>2.6621190000000001E-3</c:v>
                </c:pt>
                <c:pt idx="234">
                  <c:v>2.680689E-3</c:v>
                </c:pt>
                <c:pt idx="235">
                  <c:v>2.6894290000000001E-3</c:v>
                </c:pt>
                <c:pt idx="236">
                  <c:v>2.6190269999999999E-3</c:v>
                </c:pt>
                <c:pt idx="237">
                  <c:v>2.6778430000000001E-3</c:v>
                </c:pt>
                <c:pt idx="238">
                  <c:v>2.6430939999999999E-3</c:v>
                </c:pt>
                <c:pt idx="239">
                  <c:v>2.6220800000000002E-3</c:v>
                </c:pt>
                <c:pt idx="240">
                  <c:v>2.5192499999999998E-3</c:v>
                </c:pt>
                <c:pt idx="241">
                  <c:v>2.4581799999999999E-3</c:v>
                </c:pt>
                <c:pt idx="242">
                  <c:v>2.4714279999999999E-3</c:v>
                </c:pt>
                <c:pt idx="243">
                  <c:v>2.4684519999999999E-3</c:v>
                </c:pt>
                <c:pt idx="244">
                  <c:v>2.4606060000000002E-3</c:v>
                </c:pt>
                <c:pt idx="245">
                  <c:v>2.5437290000000002E-3</c:v>
                </c:pt>
                <c:pt idx="246">
                  <c:v>2.580705E-3</c:v>
                </c:pt>
                <c:pt idx="247">
                  <c:v>2.5079E-3</c:v>
                </c:pt>
                <c:pt idx="248">
                  <c:v>2.480772E-3</c:v>
                </c:pt>
                <c:pt idx="249">
                  <c:v>2.5009630000000001E-3</c:v>
                </c:pt>
                <c:pt idx="250">
                  <c:v>2.4908199999999999E-3</c:v>
                </c:pt>
                <c:pt idx="251">
                  <c:v>2.4997819999999999E-3</c:v>
                </c:pt>
                <c:pt idx="252">
                  <c:v>2.4555520000000002E-3</c:v>
                </c:pt>
                <c:pt idx="253">
                  <c:v>2.4471359999999999E-3</c:v>
                </c:pt>
                <c:pt idx="254">
                  <c:v>2.3921429999999998E-3</c:v>
                </c:pt>
                <c:pt idx="255">
                  <c:v>2.4114570000000001E-3</c:v>
                </c:pt>
                <c:pt idx="256">
                  <c:v>2.4210199999999999E-3</c:v>
                </c:pt>
                <c:pt idx="257">
                  <c:v>2.4342830000000002E-3</c:v>
                </c:pt>
                <c:pt idx="258">
                  <c:v>2.4470780000000001E-3</c:v>
                </c:pt>
                <c:pt idx="259">
                  <c:v>2.4540920000000002E-3</c:v>
                </c:pt>
                <c:pt idx="260">
                  <c:v>2.5877840000000001E-3</c:v>
                </c:pt>
                <c:pt idx="261">
                  <c:v>2.702248E-3</c:v>
                </c:pt>
                <c:pt idx="262">
                  <c:v>2.6817859999999998E-3</c:v>
                </c:pt>
                <c:pt idx="263">
                  <c:v>2.6557019999999998E-3</c:v>
                </c:pt>
                <c:pt idx="264">
                  <c:v>2.579161E-3</c:v>
                </c:pt>
                <c:pt idx="265">
                  <c:v>2.5880159999999998E-3</c:v>
                </c:pt>
                <c:pt idx="266">
                  <c:v>2.467749E-3</c:v>
                </c:pt>
                <c:pt idx="267">
                  <c:v>2.220606E-3</c:v>
                </c:pt>
                <c:pt idx="268">
                  <c:v>2.1880010000000002E-3</c:v>
                </c:pt>
                <c:pt idx="269">
                  <c:v>2.1453050000000001E-3</c:v>
                </c:pt>
                <c:pt idx="270">
                  <c:v>2.2004799999999999E-3</c:v>
                </c:pt>
                <c:pt idx="271">
                  <c:v>2.2191250000000002E-3</c:v>
                </c:pt>
                <c:pt idx="272">
                  <c:v>2.24158E-3</c:v>
                </c:pt>
                <c:pt idx="273">
                  <c:v>2.3698819999999998E-3</c:v>
                </c:pt>
                <c:pt idx="274">
                  <c:v>2.3336210000000001E-3</c:v>
                </c:pt>
                <c:pt idx="275">
                  <c:v>2.3322289999999999E-3</c:v>
                </c:pt>
                <c:pt idx="276">
                  <c:v>2.329327E-3</c:v>
                </c:pt>
                <c:pt idx="277">
                  <c:v>2.3299779999999999E-3</c:v>
                </c:pt>
                <c:pt idx="278">
                  <c:v>2.3170880000000001E-3</c:v>
                </c:pt>
                <c:pt idx="279">
                  <c:v>2.2956069999999999E-3</c:v>
                </c:pt>
                <c:pt idx="280">
                  <c:v>2.3562980000000002E-3</c:v>
                </c:pt>
                <c:pt idx="281">
                  <c:v>2.3105970000000002E-3</c:v>
                </c:pt>
                <c:pt idx="282">
                  <c:v>2.3588400000000001E-3</c:v>
                </c:pt>
                <c:pt idx="283">
                  <c:v>2.3143669999999999E-3</c:v>
                </c:pt>
                <c:pt idx="284">
                  <c:v>2.30342E-3</c:v>
                </c:pt>
                <c:pt idx="285">
                  <c:v>2.3194869999999999E-3</c:v>
                </c:pt>
                <c:pt idx="286">
                  <c:v>2.4343500000000001E-3</c:v>
                </c:pt>
                <c:pt idx="287">
                  <c:v>2.530628E-3</c:v>
                </c:pt>
                <c:pt idx="288">
                  <c:v>2.4951169999999998E-3</c:v>
                </c:pt>
                <c:pt idx="289">
                  <c:v>2.5921329999999999E-3</c:v>
                </c:pt>
                <c:pt idx="290">
                  <c:v>2.7460570000000001E-3</c:v>
                </c:pt>
                <c:pt idx="291">
                  <c:v>2.7041320000000002E-3</c:v>
                </c:pt>
                <c:pt idx="292">
                  <c:v>2.7444700000000002E-3</c:v>
                </c:pt>
                <c:pt idx="293">
                  <c:v>2.7351820000000001E-3</c:v>
                </c:pt>
                <c:pt idx="294">
                  <c:v>2.6990180000000001E-3</c:v>
                </c:pt>
                <c:pt idx="295">
                  <c:v>2.5615970000000001E-3</c:v>
                </c:pt>
                <c:pt idx="296">
                  <c:v>2.502907E-3</c:v>
                </c:pt>
                <c:pt idx="297">
                  <c:v>2.5233019999999998E-3</c:v>
                </c:pt>
                <c:pt idx="298">
                  <c:v>2.695224E-3</c:v>
                </c:pt>
                <c:pt idx="299">
                  <c:v>2.6186999999999998E-3</c:v>
                </c:pt>
                <c:pt idx="300">
                  <c:v>2.646467E-3</c:v>
                </c:pt>
                <c:pt idx="301">
                  <c:v>2.6424970000000002E-3</c:v>
                </c:pt>
                <c:pt idx="302">
                  <c:v>2.6499739999999998E-3</c:v>
                </c:pt>
                <c:pt idx="303">
                  <c:v>2.6095760000000002E-3</c:v>
                </c:pt>
                <c:pt idx="304">
                  <c:v>2.60158E-3</c:v>
                </c:pt>
                <c:pt idx="305">
                  <c:v>2.6232439999999998E-3</c:v>
                </c:pt>
                <c:pt idx="306">
                  <c:v>2.6151360000000001E-3</c:v>
                </c:pt>
                <c:pt idx="307">
                  <c:v>2.6126330000000001E-3</c:v>
                </c:pt>
                <c:pt idx="308">
                  <c:v>2.5960060000000001E-3</c:v>
                </c:pt>
                <c:pt idx="309">
                  <c:v>2.5981559999999999E-3</c:v>
                </c:pt>
                <c:pt idx="310">
                  <c:v>2.6092160000000001E-3</c:v>
                </c:pt>
                <c:pt idx="311">
                  <c:v>2.7130019999999999E-3</c:v>
                </c:pt>
                <c:pt idx="312">
                  <c:v>2.6564449999999999E-3</c:v>
                </c:pt>
                <c:pt idx="313">
                  <c:v>2.7100230000000002E-3</c:v>
                </c:pt>
                <c:pt idx="314">
                  <c:v>2.7675590000000002E-3</c:v>
                </c:pt>
                <c:pt idx="315">
                  <c:v>2.7109030000000002E-3</c:v>
                </c:pt>
                <c:pt idx="316">
                  <c:v>2.71858E-3</c:v>
                </c:pt>
                <c:pt idx="317">
                  <c:v>2.694924E-3</c:v>
                </c:pt>
                <c:pt idx="318">
                  <c:v>2.6670969999999998E-3</c:v>
                </c:pt>
                <c:pt idx="319">
                  <c:v>2.6470420000000001E-3</c:v>
                </c:pt>
                <c:pt idx="320">
                  <c:v>2.65526E-3</c:v>
                </c:pt>
                <c:pt idx="321">
                  <c:v>2.6435590000000002E-3</c:v>
                </c:pt>
                <c:pt idx="322">
                  <c:v>2.553498E-3</c:v>
                </c:pt>
                <c:pt idx="323">
                  <c:v>2.5326120000000001E-3</c:v>
                </c:pt>
                <c:pt idx="324">
                  <c:v>2.5469139999999999E-3</c:v>
                </c:pt>
                <c:pt idx="325">
                  <c:v>2.4219469999999998E-3</c:v>
                </c:pt>
                <c:pt idx="326">
                  <c:v>2.3608190000000001E-3</c:v>
                </c:pt>
                <c:pt idx="327">
                  <c:v>2.4007709999999999E-3</c:v>
                </c:pt>
                <c:pt idx="328">
                  <c:v>2.260401E-3</c:v>
                </c:pt>
                <c:pt idx="329">
                  <c:v>2.260232E-3</c:v>
                </c:pt>
                <c:pt idx="330">
                  <c:v>2.2741219999999999E-3</c:v>
                </c:pt>
                <c:pt idx="331">
                  <c:v>2.3274939999999998E-3</c:v>
                </c:pt>
                <c:pt idx="332">
                  <c:v>2.3170230000000001E-3</c:v>
                </c:pt>
                <c:pt idx="333">
                  <c:v>2.3732750000000002E-3</c:v>
                </c:pt>
                <c:pt idx="334">
                  <c:v>2.3200310000000002E-3</c:v>
                </c:pt>
                <c:pt idx="335">
                  <c:v>2.2857590000000001E-3</c:v>
                </c:pt>
                <c:pt idx="336">
                  <c:v>2.2394229999999999E-3</c:v>
                </c:pt>
                <c:pt idx="337">
                  <c:v>2.215861E-3</c:v>
                </c:pt>
                <c:pt idx="338">
                  <c:v>2.197582E-3</c:v>
                </c:pt>
                <c:pt idx="339">
                  <c:v>2.2152769999999999E-3</c:v>
                </c:pt>
                <c:pt idx="340">
                  <c:v>2.2348619999999998E-3</c:v>
                </c:pt>
                <c:pt idx="341">
                  <c:v>2.2296590000000002E-3</c:v>
                </c:pt>
                <c:pt idx="342">
                  <c:v>2.2300800000000002E-3</c:v>
                </c:pt>
                <c:pt idx="343">
                  <c:v>2.2058199999999998E-3</c:v>
                </c:pt>
                <c:pt idx="344">
                  <c:v>2.2122439999999999E-3</c:v>
                </c:pt>
                <c:pt idx="345">
                  <c:v>2.1930679999999998E-3</c:v>
                </c:pt>
                <c:pt idx="346">
                  <c:v>2.1909569999999999E-3</c:v>
                </c:pt>
                <c:pt idx="347">
                  <c:v>2.1796860000000001E-3</c:v>
                </c:pt>
                <c:pt idx="348">
                  <c:v>2.173454E-3</c:v>
                </c:pt>
                <c:pt idx="349">
                  <c:v>2.1512549999999999E-3</c:v>
                </c:pt>
                <c:pt idx="350">
                  <c:v>2.116073E-3</c:v>
                </c:pt>
                <c:pt idx="351">
                  <c:v>2.0383329999999998E-3</c:v>
                </c:pt>
                <c:pt idx="352">
                  <c:v>2.1236100000000002E-3</c:v>
                </c:pt>
                <c:pt idx="353">
                  <c:v>2.13364E-3</c:v>
                </c:pt>
                <c:pt idx="354">
                  <c:v>2.077686E-3</c:v>
                </c:pt>
                <c:pt idx="355">
                  <c:v>2.078538E-3</c:v>
                </c:pt>
                <c:pt idx="356">
                  <c:v>2.1193509999999998E-3</c:v>
                </c:pt>
                <c:pt idx="357">
                  <c:v>2.0700279999999998E-3</c:v>
                </c:pt>
                <c:pt idx="358">
                  <c:v>2.0718659999999999E-3</c:v>
                </c:pt>
                <c:pt idx="359">
                  <c:v>2.082104E-3</c:v>
                </c:pt>
                <c:pt idx="360">
                  <c:v>2.0564369999999999E-3</c:v>
                </c:pt>
                <c:pt idx="361">
                  <c:v>2.0539740000000001E-3</c:v>
                </c:pt>
                <c:pt idx="362">
                  <c:v>2.0646129999999999E-3</c:v>
                </c:pt>
                <c:pt idx="363">
                  <c:v>2.06953E-3</c:v>
                </c:pt>
                <c:pt idx="364">
                  <c:v>2.0467710000000002E-3</c:v>
                </c:pt>
                <c:pt idx="365">
                  <c:v>2.0310599999999999E-3</c:v>
                </c:pt>
                <c:pt idx="366">
                  <c:v>2.0256530000000001E-3</c:v>
                </c:pt>
                <c:pt idx="367">
                  <c:v>2.0083929999999998E-3</c:v>
                </c:pt>
                <c:pt idx="368">
                  <c:v>2.0488749999999999E-3</c:v>
                </c:pt>
                <c:pt idx="369">
                  <c:v>2.1893360000000001E-3</c:v>
                </c:pt>
                <c:pt idx="370">
                  <c:v>2.0704059999999999E-3</c:v>
                </c:pt>
                <c:pt idx="371">
                  <c:v>2.1300120000000001E-3</c:v>
                </c:pt>
                <c:pt idx="372">
                  <c:v>2.2347809999999999E-3</c:v>
                </c:pt>
                <c:pt idx="373">
                  <c:v>2.1698239999999999E-3</c:v>
                </c:pt>
                <c:pt idx="374">
                  <c:v>2.2898990000000002E-3</c:v>
                </c:pt>
                <c:pt idx="375">
                  <c:v>2.2604180000000001E-3</c:v>
                </c:pt>
                <c:pt idx="376">
                  <c:v>2.2184069999999999E-3</c:v>
                </c:pt>
                <c:pt idx="377">
                  <c:v>2.2653220000000002E-3</c:v>
                </c:pt>
                <c:pt idx="378">
                  <c:v>2.15029E-3</c:v>
                </c:pt>
                <c:pt idx="379">
                  <c:v>2.3332169999999998E-3</c:v>
                </c:pt>
                <c:pt idx="380">
                  <c:v>2.3988989999999999E-3</c:v>
                </c:pt>
                <c:pt idx="381">
                  <c:v>2.3355950000000002E-3</c:v>
                </c:pt>
                <c:pt idx="382">
                  <c:v>2.4266579999999999E-3</c:v>
                </c:pt>
                <c:pt idx="383">
                  <c:v>2.4978969999999998E-3</c:v>
                </c:pt>
                <c:pt idx="384">
                  <c:v>2.4081340000000001E-3</c:v>
                </c:pt>
                <c:pt idx="385">
                  <c:v>2.39105E-3</c:v>
                </c:pt>
                <c:pt idx="386">
                  <c:v>2.373081E-3</c:v>
                </c:pt>
                <c:pt idx="387">
                  <c:v>2.367334E-3</c:v>
                </c:pt>
                <c:pt idx="388">
                  <c:v>2.2401410000000002E-3</c:v>
                </c:pt>
                <c:pt idx="389">
                  <c:v>2.272587E-3</c:v>
                </c:pt>
                <c:pt idx="390">
                  <c:v>2.2451089999999999E-3</c:v>
                </c:pt>
                <c:pt idx="391">
                  <c:v>2.306448E-3</c:v>
                </c:pt>
                <c:pt idx="392">
                  <c:v>2.3658049999999999E-3</c:v>
                </c:pt>
                <c:pt idx="393">
                  <c:v>2.4452269999999999E-3</c:v>
                </c:pt>
                <c:pt idx="394">
                  <c:v>2.3899530000000002E-3</c:v>
                </c:pt>
                <c:pt idx="395">
                  <c:v>2.4318170000000002E-3</c:v>
                </c:pt>
                <c:pt idx="396">
                  <c:v>2.3867770000000001E-3</c:v>
                </c:pt>
                <c:pt idx="397">
                  <c:v>2.4052460000000002E-3</c:v>
                </c:pt>
                <c:pt idx="398">
                  <c:v>2.4687960000000001E-3</c:v>
                </c:pt>
                <c:pt idx="399">
                  <c:v>2.4399249999999999E-3</c:v>
                </c:pt>
                <c:pt idx="400">
                  <c:v>2.4769850000000001E-3</c:v>
                </c:pt>
                <c:pt idx="401">
                  <c:v>2.5801209999999999E-3</c:v>
                </c:pt>
                <c:pt idx="402">
                  <c:v>2.6613779999999998E-3</c:v>
                </c:pt>
                <c:pt idx="403">
                  <c:v>2.7733570000000002E-3</c:v>
                </c:pt>
                <c:pt idx="404">
                  <c:v>3.1526229999999998E-3</c:v>
                </c:pt>
                <c:pt idx="405">
                  <c:v>3.220522E-3</c:v>
                </c:pt>
                <c:pt idx="406">
                  <c:v>3.015785E-3</c:v>
                </c:pt>
                <c:pt idx="407">
                  <c:v>3.0527010000000001E-3</c:v>
                </c:pt>
                <c:pt idx="408">
                  <c:v>3.05098E-3</c:v>
                </c:pt>
                <c:pt idx="409">
                  <c:v>3.0328E-3</c:v>
                </c:pt>
                <c:pt idx="410">
                  <c:v>3.1020219999999999E-3</c:v>
                </c:pt>
                <c:pt idx="411">
                  <c:v>2.9604599999999998E-3</c:v>
                </c:pt>
                <c:pt idx="412">
                  <c:v>2.8394800000000001E-3</c:v>
                </c:pt>
                <c:pt idx="413">
                  <c:v>2.721719E-3</c:v>
                </c:pt>
                <c:pt idx="414">
                  <c:v>2.8449180000000001E-3</c:v>
                </c:pt>
                <c:pt idx="415">
                  <c:v>2.6590170000000001E-3</c:v>
                </c:pt>
                <c:pt idx="416">
                  <c:v>2.6401010000000002E-3</c:v>
                </c:pt>
                <c:pt idx="417">
                  <c:v>2.6604760000000002E-3</c:v>
                </c:pt>
                <c:pt idx="418">
                  <c:v>2.6169489999999999E-3</c:v>
                </c:pt>
                <c:pt idx="419">
                  <c:v>2.683834E-3</c:v>
                </c:pt>
                <c:pt idx="420">
                  <c:v>2.598221E-3</c:v>
                </c:pt>
                <c:pt idx="421">
                  <c:v>2.4876920000000001E-3</c:v>
                </c:pt>
                <c:pt idx="422">
                  <c:v>2.3276799999999999E-3</c:v>
                </c:pt>
                <c:pt idx="423">
                  <c:v>2.3297399999999998E-3</c:v>
                </c:pt>
                <c:pt idx="424">
                  <c:v>2.3080969999999998E-3</c:v>
                </c:pt>
                <c:pt idx="425">
                  <c:v>2.24376E-3</c:v>
                </c:pt>
                <c:pt idx="426">
                  <c:v>2.2428180000000002E-3</c:v>
                </c:pt>
                <c:pt idx="427">
                  <c:v>2.3684219999999998E-3</c:v>
                </c:pt>
                <c:pt idx="428">
                  <c:v>2.4116599999999999E-3</c:v>
                </c:pt>
                <c:pt idx="429">
                  <c:v>2.46386E-3</c:v>
                </c:pt>
                <c:pt idx="430">
                  <c:v>2.47817E-3</c:v>
                </c:pt>
                <c:pt idx="431">
                  <c:v>2.4872010000000001E-3</c:v>
                </c:pt>
                <c:pt idx="432">
                  <c:v>2.426194E-3</c:v>
                </c:pt>
                <c:pt idx="433">
                  <c:v>2.1737670000000001E-3</c:v>
                </c:pt>
                <c:pt idx="434">
                  <c:v>2.1960769999999998E-3</c:v>
                </c:pt>
                <c:pt idx="435">
                  <c:v>2.203736E-3</c:v>
                </c:pt>
                <c:pt idx="436">
                  <c:v>2.1913760000000001E-3</c:v>
                </c:pt>
                <c:pt idx="437">
                  <c:v>1.4834679999999999E-3</c:v>
                </c:pt>
                <c:pt idx="438">
                  <c:v>1.7192780000000001E-3</c:v>
                </c:pt>
                <c:pt idx="439">
                  <c:v>1.6554650000000001E-3</c:v>
                </c:pt>
                <c:pt idx="440">
                  <c:v>1.6963029999999999E-3</c:v>
                </c:pt>
                <c:pt idx="441">
                  <c:v>1.593021E-3</c:v>
                </c:pt>
                <c:pt idx="442">
                  <c:v>1.6331270000000001E-3</c:v>
                </c:pt>
                <c:pt idx="443">
                  <c:v>1.6144169999999999E-3</c:v>
                </c:pt>
                <c:pt idx="444">
                  <c:v>1.7714849999999999E-3</c:v>
                </c:pt>
                <c:pt idx="445">
                  <c:v>1.775731E-3</c:v>
                </c:pt>
                <c:pt idx="446">
                  <c:v>1.7813900000000001E-3</c:v>
                </c:pt>
                <c:pt idx="447">
                  <c:v>1.732532E-3</c:v>
                </c:pt>
                <c:pt idx="448">
                  <c:v>1.8169740000000001E-3</c:v>
                </c:pt>
                <c:pt idx="449">
                  <c:v>1.8716970000000001E-3</c:v>
                </c:pt>
                <c:pt idx="450">
                  <c:v>1.83483E-3</c:v>
                </c:pt>
                <c:pt idx="451">
                  <c:v>1.858288E-3</c:v>
                </c:pt>
                <c:pt idx="452">
                  <c:v>1.7840029999999999E-3</c:v>
                </c:pt>
                <c:pt idx="453">
                  <c:v>1.7866119999999999E-3</c:v>
                </c:pt>
                <c:pt idx="454">
                  <c:v>1.720109E-3</c:v>
                </c:pt>
                <c:pt idx="455">
                  <c:v>1.8066709999999999E-3</c:v>
                </c:pt>
                <c:pt idx="456">
                  <c:v>1.808498E-3</c:v>
                </c:pt>
                <c:pt idx="457">
                  <c:v>1.8612749999999999E-3</c:v>
                </c:pt>
                <c:pt idx="458">
                  <c:v>1.8903539999999999E-3</c:v>
                </c:pt>
                <c:pt idx="459">
                  <c:v>1.8482679999999999E-3</c:v>
                </c:pt>
                <c:pt idx="460">
                  <c:v>1.872732E-3</c:v>
                </c:pt>
                <c:pt idx="461">
                  <c:v>1.8592389999999999E-3</c:v>
                </c:pt>
                <c:pt idx="462">
                  <c:v>1.9952780000000001E-3</c:v>
                </c:pt>
                <c:pt idx="463">
                  <c:v>2.000403E-3</c:v>
                </c:pt>
                <c:pt idx="464">
                  <c:v>2.0133970000000001E-3</c:v>
                </c:pt>
                <c:pt idx="465">
                  <c:v>2.023642E-3</c:v>
                </c:pt>
                <c:pt idx="466">
                  <c:v>1.9553230000000001E-3</c:v>
                </c:pt>
                <c:pt idx="467">
                  <c:v>1.9945470000000002E-3</c:v>
                </c:pt>
                <c:pt idx="468">
                  <c:v>1.9755810000000001E-3</c:v>
                </c:pt>
                <c:pt idx="469">
                  <c:v>1.9595480000000002E-3</c:v>
                </c:pt>
                <c:pt idx="470">
                  <c:v>1.9667650000000001E-3</c:v>
                </c:pt>
                <c:pt idx="471">
                  <c:v>1.945633E-3</c:v>
                </c:pt>
                <c:pt idx="472">
                  <c:v>2.0228469999999999E-3</c:v>
                </c:pt>
                <c:pt idx="473">
                  <c:v>1.9996020000000001E-3</c:v>
                </c:pt>
                <c:pt idx="474">
                  <c:v>2.0609059999999999E-3</c:v>
                </c:pt>
                <c:pt idx="475">
                  <c:v>2.0374519999999999E-3</c:v>
                </c:pt>
                <c:pt idx="476">
                  <c:v>1.9746E-3</c:v>
                </c:pt>
                <c:pt idx="477">
                  <c:v>1.9602560000000001E-3</c:v>
                </c:pt>
                <c:pt idx="478">
                  <c:v>2.0073999999999999E-3</c:v>
                </c:pt>
                <c:pt idx="479">
                  <c:v>2.0513789999999999E-3</c:v>
                </c:pt>
                <c:pt idx="480">
                  <c:v>2.0691239999999999E-3</c:v>
                </c:pt>
                <c:pt idx="481">
                  <c:v>2.1183729999999998E-3</c:v>
                </c:pt>
                <c:pt idx="482">
                  <c:v>2.322766E-3</c:v>
                </c:pt>
                <c:pt idx="483">
                  <c:v>2.3884850000000001E-3</c:v>
                </c:pt>
                <c:pt idx="484">
                  <c:v>2.3244429999999998E-3</c:v>
                </c:pt>
                <c:pt idx="485">
                  <c:v>2.5579600000000002E-3</c:v>
                </c:pt>
                <c:pt idx="486">
                  <c:v>2.4423119999999999E-3</c:v>
                </c:pt>
                <c:pt idx="487">
                  <c:v>2.489004E-3</c:v>
                </c:pt>
                <c:pt idx="488">
                  <c:v>2.5320690000000001E-3</c:v>
                </c:pt>
                <c:pt idx="489">
                  <c:v>2.5147020000000002E-3</c:v>
                </c:pt>
                <c:pt idx="490">
                  <c:v>2.485957E-3</c:v>
                </c:pt>
                <c:pt idx="491">
                  <c:v>2.4926800000000002E-3</c:v>
                </c:pt>
                <c:pt idx="492">
                  <c:v>2.5158649999999999E-3</c:v>
                </c:pt>
                <c:pt idx="493">
                  <c:v>2.6795759999999999E-3</c:v>
                </c:pt>
                <c:pt idx="494">
                  <c:v>2.610649E-3</c:v>
                </c:pt>
                <c:pt idx="495">
                  <c:v>2.5800340000000001E-3</c:v>
                </c:pt>
                <c:pt idx="496">
                  <c:v>2.4314929999999998E-3</c:v>
                </c:pt>
                <c:pt idx="497">
                  <c:v>2.4141750000000002E-3</c:v>
                </c:pt>
                <c:pt idx="498">
                  <c:v>2.464379E-3</c:v>
                </c:pt>
                <c:pt idx="499">
                  <c:v>2.5523329999999999E-3</c:v>
                </c:pt>
                <c:pt idx="500">
                  <c:v>2.6081949999999998E-3</c:v>
                </c:pt>
                <c:pt idx="501">
                  <c:v>2.472756E-3</c:v>
                </c:pt>
                <c:pt idx="502">
                  <c:v>2.5151219999999998E-3</c:v>
                </c:pt>
                <c:pt idx="503">
                  <c:v>2.5597850000000002E-3</c:v>
                </c:pt>
                <c:pt idx="504">
                  <c:v>2.5445939999999998E-3</c:v>
                </c:pt>
                <c:pt idx="505">
                  <c:v>2.5464379999999998E-3</c:v>
                </c:pt>
                <c:pt idx="506">
                  <c:v>2.492027E-3</c:v>
                </c:pt>
                <c:pt idx="507">
                  <c:v>2.4174890000000001E-3</c:v>
                </c:pt>
                <c:pt idx="508">
                  <c:v>2.521307E-3</c:v>
                </c:pt>
                <c:pt idx="509">
                  <c:v>2.5323839999999999E-3</c:v>
                </c:pt>
                <c:pt idx="510">
                  <c:v>2.4258090000000001E-3</c:v>
                </c:pt>
                <c:pt idx="511">
                  <c:v>2.501259E-3</c:v>
                </c:pt>
                <c:pt idx="512">
                  <c:v>2.5077649999999999E-3</c:v>
                </c:pt>
                <c:pt idx="513">
                  <c:v>2.5511190000000001E-3</c:v>
                </c:pt>
                <c:pt idx="514">
                  <c:v>2.5653469999999999E-3</c:v>
                </c:pt>
                <c:pt idx="515">
                  <c:v>2.5013840000000002E-3</c:v>
                </c:pt>
                <c:pt idx="516">
                  <c:v>2.6049390000000001E-3</c:v>
                </c:pt>
                <c:pt idx="517">
                  <c:v>2.5548580000000001E-3</c:v>
                </c:pt>
                <c:pt idx="518">
                  <c:v>2.7022700000000001E-3</c:v>
                </c:pt>
                <c:pt idx="519">
                  <c:v>2.5256979999999998E-3</c:v>
                </c:pt>
                <c:pt idx="520">
                  <c:v>2.5928930000000002E-3</c:v>
                </c:pt>
                <c:pt idx="521">
                  <c:v>2.6080959999999999E-3</c:v>
                </c:pt>
                <c:pt idx="522">
                  <c:v>2.585623E-3</c:v>
                </c:pt>
                <c:pt idx="523">
                  <c:v>2.5843730000000001E-3</c:v>
                </c:pt>
                <c:pt idx="524">
                  <c:v>2.5980600000000001E-3</c:v>
                </c:pt>
                <c:pt idx="525">
                  <c:v>2.5789480000000002E-3</c:v>
                </c:pt>
                <c:pt idx="526">
                  <c:v>2.557012E-3</c:v>
                </c:pt>
                <c:pt idx="527">
                  <c:v>2.579249E-3</c:v>
                </c:pt>
                <c:pt idx="528">
                  <c:v>2.4474010000000001E-3</c:v>
                </c:pt>
                <c:pt idx="529">
                  <c:v>2.5061419999999998E-3</c:v>
                </c:pt>
                <c:pt idx="530">
                  <c:v>2.5288160000000001E-3</c:v>
                </c:pt>
                <c:pt idx="531">
                  <c:v>2.4940159999999999E-3</c:v>
                </c:pt>
                <c:pt idx="532">
                  <c:v>2.4715190000000001E-3</c:v>
                </c:pt>
                <c:pt idx="533">
                  <c:v>2.4823150000000001E-3</c:v>
                </c:pt>
                <c:pt idx="534">
                  <c:v>2.4754600000000001E-3</c:v>
                </c:pt>
                <c:pt idx="535">
                  <c:v>2.4596969999999998E-3</c:v>
                </c:pt>
                <c:pt idx="536">
                  <c:v>2.4443949999999998E-3</c:v>
                </c:pt>
                <c:pt idx="537">
                  <c:v>2.4506150000000002E-3</c:v>
                </c:pt>
                <c:pt idx="538">
                  <c:v>2.4436729999999999E-3</c:v>
                </c:pt>
                <c:pt idx="539">
                  <c:v>2.4779020000000001E-3</c:v>
                </c:pt>
                <c:pt idx="540">
                  <c:v>2.47488E-3</c:v>
                </c:pt>
                <c:pt idx="541">
                  <c:v>2.4204579999999999E-3</c:v>
                </c:pt>
                <c:pt idx="542">
                  <c:v>2.4096270000000001E-3</c:v>
                </c:pt>
                <c:pt idx="543">
                  <c:v>2.3578589999999999E-3</c:v>
                </c:pt>
                <c:pt idx="544">
                  <c:v>2.298343E-3</c:v>
                </c:pt>
                <c:pt idx="545">
                  <c:v>2.3155329999999998E-3</c:v>
                </c:pt>
                <c:pt idx="546">
                  <c:v>2.3096570000000001E-3</c:v>
                </c:pt>
                <c:pt idx="547">
                  <c:v>2.3159740000000002E-3</c:v>
                </c:pt>
                <c:pt idx="548">
                  <c:v>2.358261E-3</c:v>
                </c:pt>
                <c:pt idx="549">
                  <c:v>2.327179E-3</c:v>
                </c:pt>
                <c:pt idx="550">
                  <c:v>2.305199E-3</c:v>
                </c:pt>
                <c:pt idx="551">
                  <c:v>2.3106049999999999E-3</c:v>
                </c:pt>
                <c:pt idx="552">
                  <c:v>2.3056470000000001E-3</c:v>
                </c:pt>
                <c:pt idx="553">
                  <c:v>2.6008649999999999E-3</c:v>
                </c:pt>
                <c:pt idx="554">
                  <c:v>3.0522240000000001E-3</c:v>
                </c:pt>
                <c:pt idx="555">
                  <c:v>4.7440599999999996E-3</c:v>
                </c:pt>
                <c:pt idx="556">
                  <c:v>4.3745959999999997E-3</c:v>
                </c:pt>
                <c:pt idx="557">
                  <c:v>3.5442870000000001E-3</c:v>
                </c:pt>
                <c:pt idx="558">
                  <c:v>3.8047770000000001E-3</c:v>
                </c:pt>
                <c:pt idx="559">
                  <c:v>3.6393110000000001E-3</c:v>
                </c:pt>
                <c:pt idx="560">
                  <c:v>3.1610290000000001E-3</c:v>
                </c:pt>
                <c:pt idx="561">
                  <c:v>3.2916320000000001E-3</c:v>
                </c:pt>
                <c:pt idx="562">
                  <c:v>3.089114E-3</c:v>
                </c:pt>
                <c:pt idx="563">
                  <c:v>2.9934750000000002E-3</c:v>
                </c:pt>
                <c:pt idx="564">
                  <c:v>3.0674650000000001E-3</c:v>
                </c:pt>
                <c:pt idx="565">
                  <c:v>3.4972139999999998E-3</c:v>
                </c:pt>
                <c:pt idx="566">
                  <c:v>3.3876940000000001E-3</c:v>
                </c:pt>
                <c:pt idx="567">
                  <c:v>3.233985E-3</c:v>
                </c:pt>
                <c:pt idx="568">
                  <c:v>3.3047889999999998E-3</c:v>
                </c:pt>
                <c:pt idx="569">
                  <c:v>3.282826E-3</c:v>
                </c:pt>
                <c:pt idx="570">
                  <c:v>3.2962379999999999E-3</c:v>
                </c:pt>
                <c:pt idx="571">
                  <c:v>3.2238520000000001E-3</c:v>
                </c:pt>
                <c:pt idx="572">
                  <c:v>3.2609449999999999E-3</c:v>
                </c:pt>
                <c:pt idx="573">
                  <c:v>3.2344980000000001E-3</c:v>
                </c:pt>
                <c:pt idx="574">
                  <c:v>3.1242430000000001E-3</c:v>
                </c:pt>
                <c:pt idx="575">
                  <c:v>3.1901830000000001E-3</c:v>
                </c:pt>
                <c:pt idx="576">
                  <c:v>3.165246E-3</c:v>
                </c:pt>
                <c:pt idx="577">
                  <c:v>3.236619E-3</c:v>
                </c:pt>
                <c:pt idx="578">
                  <c:v>3.203694E-3</c:v>
                </c:pt>
                <c:pt idx="579">
                  <c:v>3.7069009999999999E-3</c:v>
                </c:pt>
                <c:pt idx="580">
                  <c:v>3.3385350000000001E-3</c:v>
                </c:pt>
                <c:pt idx="581">
                  <c:v>3.383427E-3</c:v>
                </c:pt>
                <c:pt idx="582">
                  <c:v>3.5397279999999998E-3</c:v>
                </c:pt>
                <c:pt idx="583">
                  <c:v>3.5065880000000002E-3</c:v>
                </c:pt>
                <c:pt idx="584">
                  <c:v>3.5575070000000001E-3</c:v>
                </c:pt>
                <c:pt idx="585">
                  <c:v>3.4804599999999999E-3</c:v>
                </c:pt>
                <c:pt idx="586">
                  <c:v>3.5008410000000002E-3</c:v>
                </c:pt>
                <c:pt idx="587">
                  <c:v>3.4591790000000002E-3</c:v>
                </c:pt>
                <c:pt idx="588">
                  <c:v>3.4914120000000002E-3</c:v>
                </c:pt>
                <c:pt idx="589">
                  <c:v>3.3929160000000002E-3</c:v>
                </c:pt>
                <c:pt idx="590">
                  <c:v>3.468203E-3</c:v>
                </c:pt>
                <c:pt idx="591">
                  <c:v>3.4755839999999999E-3</c:v>
                </c:pt>
                <c:pt idx="592">
                  <c:v>3.5656419999999999E-3</c:v>
                </c:pt>
                <c:pt idx="593">
                  <c:v>3.5358619999999999E-3</c:v>
                </c:pt>
                <c:pt idx="594">
                  <c:v>3.5283480000000002E-3</c:v>
                </c:pt>
                <c:pt idx="595">
                  <c:v>3.604679E-3</c:v>
                </c:pt>
                <c:pt idx="596">
                  <c:v>3.5033070000000002E-3</c:v>
                </c:pt>
                <c:pt idx="597">
                  <c:v>3.4207619999999999E-3</c:v>
                </c:pt>
                <c:pt idx="598">
                  <c:v>3.4467809999999999E-3</c:v>
                </c:pt>
                <c:pt idx="599">
                  <c:v>3.384307E-3</c:v>
                </c:pt>
                <c:pt idx="600">
                  <c:v>3.443644E-3</c:v>
                </c:pt>
                <c:pt idx="601">
                  <c:v>3.4119369999999999E-3</c:v>
                </c:pt>
                <c:pt idx="602">
                  <c:v>3.4030800000000002E-3</c:v>
                </c:pt>
                <c:pt idx="603">
                  <c:v>3.2889780000000001E-3</c:v>
                </c:pt>
                <c:pt idx="604">
                  <c:v>3.288437E-3</c:v>
                </c:pt>
                <c:pt idx="605">
                  <c:v>3.190146E-3</c:v>
                </c:pt>
                <c:pt idx="606">
                  <c:v>3.2683510000000001E-3</c:v>
                </c:pt>
                <c:pt idx="607">
                  <c:v>3.281164E-3</c:v>
                </c:pt>
                <c:pt idx="608">
                  <c:v>3.2955889999999998E-3</c:v>
                </c:pt>
                <c:pt idx="609">
                  <c:v>3.2156350000000001E-3</c:v>
                </c:pt>
                <c:pt idx="610">
                  <c:v>3.2334019999999998E-3</c:v>
                </c:pt>
                <c:pt idx="611">
                  <c:v>3.0914169999999999E-3</c:v>
                </c:pt>
                <c:pt idx="612">
                  <c:v>2.7876939999999998E-3</c:v>
                </c:pt>
                <c:pt idx="613">
                  <c:v>2.8970160000000001E-3</c:v>
                </c:pt>
                <c:pt idx="614">
                  <c:v>2.742094E-3</c:v>
                </c:pt>
                <c:pt idx="615">
                  <c:v>2.7723639999999998E-3</c:v>
                </c:pt>
                <c:pt idx="616">
                  <c:v>2.8264729999999999E-3</c:v>
                </c:pt>
                <c:pt idx="617">
                  <c:v>2.769596E-3</c:v>
                </c:pt>
                <c:pt idx="618">
                  <c:v>2.7788209999999999E-3</c:v>
                </c:pt>
                <c:pt idx="619">
                  <c:v>2.8127310000000002E-3</c:v>
                </c:pt>
                <c:pt idx="620">
                  <c:v>2.786621E-3</c:v>
                </c:pt>
                <c:pt idx="621">
                  <c:v>2.820805E-3</c:v>
                </c:pt>
                <c:pt idx="622">
                  <c:v>2.778062E-3</c:v>
                </c:pt>
                <c:pt idx="623">
                  <c:v>2.794983E-3</c:v>
                </c:pt>
                <c:pt idx="624">
                  <c:v>2.838068E-3</c:v>
                </c:pt>
                <c:pt idx="625">
                  <c:v>2.820393E-3</c:v>
                </c:pt>
                <c:pt idx="626">
                  <c:v>2.8164930000000002E-3</c:v>
                </c:pt>
                <c:pt idx="627">
                  <c:v>2.7806670000000001E-3</c:v>
                </c:pt>
                <c:pt idx="628">
                  <c:v>2.7865820000000001E-3</c:v>
                </c:pt>
                <c:pt idx="629">
                  <c:v>2.7716049999999999E-3</c:v>
                </c:pt>
                <c:pt idx="630">
                  <c:v>2.6209750000000002E-3</c:v>
                </c:pt>
                <c:pt idx="631">
                  <c:v>2.6461760000000001E-3</c:v>
                </c:pt>
                <c:pt idx="632">
                  <c:v>2.5417159999999999E-3</c:v>
                </c:pt>
                <c:pt idx="633">
                  <c:v>2.6345269999999998E-3</c:v>
                </c:pt>
                <c:pt idx="634">
                  <c:v>2.699482E-3</c:v>
                </c:pt>
                <c:pt idx="635">
                  <c:v>2.7014360000000002E-3</c:v>
                </c:pt>
                <c:pt idx="636">
                  <c:v>2.7040200000000001E-3</c:v>
                </c:pt>
                <c:pt idx="637">
                  <c:v>2.652682E-3</c:v>
                </c:pt>
                <c:pt idx="638">
                  <c:v>2.6710129999999999E-3</c:v>
                </c:pt>
                <c:pt idx="639">
                  <c:v>2.6300550000000001E-3</c:v>
                </c:pt>
                <c:pt idx="640">
                  <c:v>2.6300939999999999E-3</c:v>
                </c:pt>
                <c:pt idx="641">
                  <c:v>2.583625E-3</c:v>
                </c:pt>
                <c:pt idx="642">
                  <c:v>2.5883350000000002E-3</c:v>
                </c:pt>
                <c:pt idx="643">
                  <c:v>2.6364840000000001E-3</c:v>
                </c:pt>
                <c:pt idx="644">
                  <c:v>2.6155620000000001E-3</c:v>
                </c:pt>
                <c:pt idx="645">
                  <c:v>2.606527E-3</c:v>
                </c:pt>
                <c:pt idx="646">
                  <c:v>2.585136E-3</c:v>
                </c:pt>
                <c:pt idx="647">
                  <c:v>2.5935580000000001E-3</c:v>
                </c:pt>
                <c:pt idx="648">
                  <c:v>2.66176E-3</c:v>
                </c:pt>
                <c:pt idx="649">
                  <c:v>2.6559190000000001E-3</c:v>
                </c:pt>
                <c:pt idx="650">
                  <c:v>2.6683129999999998E-3</c:v>
                </c:pt>
                <c:pt idx="651">
                  <c:v>2.6798690000000001E-3</c:v>
                </c:pt>
                <c:pt idx="652">
                  <c:v>2.6374020000000001E-3</c:v>
                </c:pt>
                <c:pt idx="653">
                  <c:v>2.6489550000000001E-3</c:v>
                </c:pt>
                <c:pt idx="654">
                  <c:v>2.590363E-3</c:v>
                </c:pt>
                <c:pt idx="655">
                  <c:v>2.6057010000000002E-3</c:v>
                </c:pt>
                <c:pt idx="656">
                  <c:v>2.5947129999999998E-3</c:v>
                </c:pt>
                <c:pt idx="657">
                  <c:v>2.5995660000000002E-3</c:v>
                </c:pt>
                <c:pt idx="658">
                  <c:v>2.60246E-3</c:v>
                </c:pt>
                <c:pt idx="659">
                  <c:v>2.6001240000000001E-3</c:v>
                </c:pt>
                <c:pt idx="660">
                  <c:v>2.6221970000000002E-3</c:v>
                </c:pt>
                <c:pt idx="661">
                  <c:v>2.655021E-3</c:v>
                </c:pt>
                <c:pt idx="662">
                  <c:v>2.647005E-3</c:v>
                </c:pt>
                <c:pt idx="663">
                  <c:v>2.637384E-3</c:v>
                </c:pt>
                <c:pt idx="664">
                  <c:v>2.6532970000000002E-3</c:v>
                </c:pt>
                <c:pt idx="665">
                  <c:v>2.6728860000000002E-3</c:v>
                </c:pt>
                <c:pt idx="666">
                  <c:v>2.6762740000000002E-3</c:v>
                </c:pt>
                <c:pt idx="667">
                  <c:v>2.59056E-3</c:v>
                </c:pt>
                <c:pt idx="668">
                  <c:v>2.5858190000000001E-3</c:v>
                </c:pt>
                <c:pt idx="669">
                  <c:v>2.5899709999999999E-3</c:v>
                </c:pt>
                <c:pt idx="670">
                  <c:v>2.5628999999999999E-3</c:v>
                </c:pt>
                <c:pt idx="671">
                  <c:v>2.5748450000000001E-3</c:v>
                </c:pt>
                <c:pt idx="672">
                  <c:v>2.5248520000000002E-3</c:v>
                </c:pt>
                <c:pt idx="673">
                  <c:v>2.5196260000000001E-3</c:v>
                </c:pt>
                <c:pt idx="674">
                  <c:v>2.5206930000000001E-3</c:v>
                </c:pt>
                <c:pt idx="675">
                  <c:v>2.6552160000000002E-3</c:v>
                </c:pt>
                <c:pt idx="676">
                  <c:v>2.757415E-3</c:v>
                </c:pt>
                <c:pt idx="677">
                  <c:v>2.6721990000000001E-3</c:v>
                </c:pt>
                <c:pt idx="678">
                  <c:v>2.681396E-3</c:v>
                </c:pt>
                <c:pt idx="679">
                  <c:v>2.6733170000000001E-3</c:v>
                </c:pt>
                <c:pt idx="680">
                  <c:v>2.764884E-3</c:v>
                </c:pt>
                <c:pt idx="681">
                  <c:v>2.770092E-3</c:v>
                </c:pt>
                <c:pt idx="682">
                  <c:v>2.78663E-3</c:v>
                </c:pt>
                <c:pt idx="683">
                  <c:v>2.8381309999999998E-3</c:v>
                </c:pt>
                <c:pt idx="684">
                  <c:v>2.753265E-3</c:v>
                </c:pt>
                <c:pt idx="685">
                  <c:v>2.7804029999999999E-3</c:v>
                </c:pt>
                <c:pt idx="686">
                  <c:v>2.8955809999999999E-3</c:v>
                </c:pt>
                <c:pt idx="687">
                  <c:v>2.944599E-3</c:v>
                </c:pt>
                <c:pt idx="688">
                  <c:v>2.9199640000000002E-3</c:v>
                </c:pt>
                <c:pt idx="689">
                  <c:v>2.9045920000000001E-3</c:v>
                </c:pt>
                <c:pt idx="690">
                  <c:v>2.9895550000000001E-3</c:v>
                </c:pt>
                <c:pt idx="691">
                  <c:v>3.5101109999999998E-3</c:v>
                </c:pt>
                <c:pt idx="692">
                  <c:v>3.3468859999999999E-3</c:v>
                </c:pt>
                <c:pt idx="693">
                  <c:v>3.5901589999999999E-3</c:v>
                </c:pt>
                <c:pt idx="694">
                  <c:v>4.15381E-3</c:v>
                </c:pt>
                <c:pt idx="695">
                  <c:v>3.7258410000000001E-3</c:v>
                </c:pt>
                <c:pt idx="696">
                  <c:v>3.2487319999999998E-3</c:v>
                </c:pt>
                <c:pt idx="697">
                  <c:v>3.281445E-3</c:v>
                </c:pt>
                <c:pt idx="698">
                  <c:v>3.4142040000000001E-3</c:v>
                </c:pt>
                <c:pt idx="699">
                  <c:v>3.4495340000000002E-3</c:v>
                </c:pt>
                <c:pt idx="700">
                  <c:v>3.5606990000000001E-3</c:v>
                </c:pt>
                <c:pt idx="701">
                  <c:v>3.358532E-3</c:v>
                </c:pt>
                <c:pt idx="702">
                  <c:v>3.3799640000000001E-3</c:v>
                </c:pt>
                <c:pt idx="703">
                  <c:v>3.4206369999999998E-3</c:v>
                </c:pt>
                <c:pt idx="704">
                  <c:v>3.3088229999999998E-3</c:v>
                </c:pt>
                <c:pt idx="705">
                  <c:v>3.394701E-3</c:v>
                </c:pt>
                <c:pt idx="706">
                  <c:v>3.3874679999999998E-3</c:v>
                </c:pt>
                <c:pt idx="707">
                  <c:v>3.338012E-3</c:v>
                </c:pt>
                <c:pt idx="708">
                  <c:v>3.1841759999999999E-3</c:v>
                </c:pt>
                <c:pt idx="709">
                  <c:v>3.154872E-3</c:v>
                </c:pt>
                <c:pt idx="710">
                  <c:v>3.1161119999999999E-3</c:v>
                </c:pt>
                <c:pt idx="711">
                  <c:v>3.079334E-3</c:v>
                </c:pt>
                <c:pt idx="712">
                  <c:v>3.1677179999999999E-3</c:v>
                </c:pt>
                <c:pt idx="713">
                  <c:v>3.2634299999999999E-3</c:v>
                </c:pt>
                <c:pt idx="714">
                  <c:v>3.2248379999999998E-3</c:v>
                </c:pt>
                <c:pt idx="715">
                  <c:v>3.2158099999999999E-3</c:v>
                </c:pt>
                <c:pt idx="716">
                  <c:v>3.423607E-3</c:v>
                </c:pt>
                <c:pt idx="717">
                  <c:v>3.7263639999999998E-3</c:v>
                </c:pt>
                <c:pt idx="718">
                  <c:v>3.8439809999999998E-3</c:v>
                </c:pt>
                <c:pt idx="719">
                  <c:v>3.9248390000000003E-3</c:v>
                </c:pt>
                <c:pt idx="720">
                  <c:v>4.6159950000000003E-3</c:v>
                </c:pt>
                <c:pt idx="721">
                  <c:v>4.8018549999999998E-3</c:v>
                </c:pt>
                <c:pt idx="722">
                  <c:v>4.533535E-3</c:v>
                </c:pt>
                <c:pt idx="723">
                  <c:v>3.8264900000000001E-3</c:v>
                </c:pt>
                <c:pt idx="724">
                  <c:v>4.5870770000000002E-3</c:v>
                </c:pt>
                <c:pt idx="725">
                  <c:v>4.5892099999999998E-3</c:v>
                </c:pt>
                <c:pt idx="726">
                  <c:v>4.5160460000000001E-3</c:v>
                </c:pt>
                <c:pt idx="727">
                  <c:v>4.5521820000000001E-3</c:v>
                </c:pt>
                <c:pt idx="728">
                  <c:v>4.6037939999999996E-3</c:v>
                </c:pt>
                <c:pt idx="729">
                  <c:v>4.4934950000000001E-3</c:v>
                </c:pt>
                <c:pt idx="730">
                  <c:v>4.6563910000000002E-3</c:v>
                </c:pt>
                <c:pt idx="731">
                  <c:v>4.706605E-3</c:v>
                </c:pt>
                <c:pt idx="732">
                  <c:v>5.5382720000000003E-3</c:v>
                </c:pt>
                <c:pt idx="733">
                  <c:v>1.0603075E-2</c:v>
                </c:pt>
                <c:pt idx="734">
                  <c:v>1.0086682E-2</c:v>
                </c:pt>
                <c:pt idx="735">
                  <c:v>9.5917510000000008E-3</c:v>
                </c:pt>
                <c:pt idx="736">
                  <c:v>9.8411720000000005E-3</c:v>
                </c:pt>
                <c:pt idx="737">
                  <c:v>1.0463465E-2</c:v>
                </c:pt>
                <c:pt idx="738">
                  <c:v>9.7763290000000003E-3</c:v>
                </c:pt>
                <c:pt idx="739">
                  <c:v>9.8881969999999996E-3</c:v>
                </c:pt>
                <c:pt idx="740">
                  <c:v>1.021948E-2</c:v>
                </c:pt>
                <c:pt idx="741">
                  <c:v>9.8810879999999997E-3</c:v>
                </c:pt>
                <c:pt idx="742">
                  <c:v>8.8562190000000002E-3</c:v>
                </c:pt>
                <c:pt idx="743">
                  <c:v>8.0671370000000003E-3</c:v>
                </c:pt>
                <c:pt idx="744">
                  <c:v>8.6503410000000006E-3</c:v>
                </c:pt>
                <c:pt idx="745">
                  <c:v>9.4672339999999997E-3</c:v>
                </c:pt>
                <c:pt idx="746">
                  <c:v>9.3264139999999999E-3</c:v>
                </c:pt>
                <c:pt idx="747">
                  <c:v>9.2649619999999999E-3</c:v>
                </c:pt>
                <c:pt idx="748">
                  <c:v>9.0276030000000004E-3</c:v>
                </c:pt>
                <c:pt idx="749">
                  <c:v>9.1616249999999996E-3</c:v>
                </c:pt>
                <c:pt idx="750">
                  <c:v>9.0530309999999996E-3</c:v>
                </c:pt>
                <c:pt idx="751">
                  <c:v>9.0462300000000006E-3</c:v>
                </c:pt>
                <c:pt idx="752">
                  <c:v>8.1603179999999997E-3</c:v>
                </c:pt>
                <c:pt idx="753">
                  <c:v>8.5168429999999996E-3</c:v>
                </c:pt>
                <c:pt idx="754">
                  <c:v>8.5747180000000003E-3</c:v>
                </c:pt>
                <c:pt idx="755">
                  <c:v>8.7290319999999994E-3</c:v>
                </c:pt>
                <c:pt idx="756">
                  <c:v>8.3735900000000002E-3</c:v>
                </c:pt>
                <c:pt idx="757">
                  <c:v>8.2769320000000007E-3</c:v>
                </c:pt>
                <c:pt idx="758">
                  <c:v>7.4373390000000003E-3</c:v>
                </c:pt>
                <c:pt idx="759">
                  <c:v>3.2642559000000002E-2</c:v>
                </c:pt>
                <c:pt idx="760">
                  <c:v>4.7350481E-2</c:v>
                </c:pt>
                <c:pt idx="761">
                  <c:v>2.8517120999999999E-2</c:v>
                </c:pt>
                <c:pt idx="762">
                  <c:v>3.7988792E-2</c:v>
                </c:pt>
                <c:pt idx="763">
                  <c:v>3.4586239999999997E-2</c:v>
                </c:pt>
                <c:pt idx="764">
                  <c:v>3.1623261999999999E-2</c:v>
                </c:pt>
                <c:pt idx="765">
                  <c:v>3.7379014000000002E-2</c:v>
                </c:pt>
                <c:pt idx="766">
                  <c:v>5.4284972000000001E-2</c:v>
                </c:pt>
                <c:pt idx="767">
                  <c:v>4.7062140000000002E-2</c:v>
                </c:pt>
                <c:pt idx="768">
                  <c:v>5.7875694999999998E-2</c:v>
                </c:pt>
                <c:pt idx="769">
                  <c:v>7.9084664999999998E-2</c:v>
                </c:pt>
                <c:pt idx="770">
                  <c:v>7.9227056000000004E-2</c:v>
                </c:pt>
                <c:pt idx="771">
                  <c:v>6.997689E-2</c:v>
                </c:pt>
                <c:pt idx="772">
                  <c:v>7.2987057999999994E-2</c:v>
                </c:pt>
                <c:pt idx="773">
                  <c:v>6.9754701000000002E-2</c:v>
                </c:pt>
                <c:pt idx="774">
                  <c:v>6.9474658999999994E-2</c:v>
                </c:pt>
                <c:pt idx="775">
                  <c:v>6.6873674999999994E-2</c:v>
                </c:pt>
                <c:pt idx="776">
                  <c:v>6.2034345999999997E-2</c:v>
                </c:pt>
                <c:pt idx="777">
                  <c:v>5.6911821000000001E-2</c:v>
                </c:pt>
                <c:pt idx="778">
                  <c:v>5.4079792000000002E-2</c:v>
                </c:pt>
                <c:pt idx="779">
                  <c:v>4.9137409E-2</c:v>
                </c:pt>
                <c:pt idx="780">
                  <c:v>6.0186168999999998E-2</c:v>
                </c:pt>
                <c:pt idx="781">
                  <c:v>5.5498777999999999E-2</c:v>
                </c:pt>
                <c:pt idx="782">
                  <c:v>5.5134666999999998E-2</c:v>
                </c:pt>
                <c:pt idx="783">
                  <c:v>5.6612480999999999E-2</c:v>
                </c:pt>
                <c:pt idx="784">
                  <c:v>5.3531953E-2</c:v>
                </c:pt>
                <c:pt idx="785">
                  <c:v>4.7499553999999999E-2</c:v>
                </c:pt>
                <c:pt idx="786">
                  <c:v>5.7061547999999997E-2</c:v>
                </c:pt>
                <c:pt idx="787">
                  <c:v>5.0216801999999998E-2</c:v>
                </c:pt>
                <c:pt idx="788">
                  <c:v>5.0543940000000002E-2</c:v>
                </c:pt>
                <c:pt idx="789">
                  <c:v>5.0866474000000002E-2</c:v>
                </c:pt>
                <c:pt idx="790">
                  <c:v>4.8235673E-2</c:v>
                </c:pt>
                <c:pt idx="791">
                  <c:v>5.1020625999999999E-2</c:v>
                </c:pt>
                <c:pt idx="792">
                  <c:v>5.0567540000000001E-2</c:v>
                </c:pt>
                <c:pt idx="793">
                  <c:v>5.0752632999999998E-2</c:v>
                </c:pt>
                <c:pt idx="794">
                  <c:v>5.0143007000000003E-2</c:v>
                </c:pt>
                <c:pt idx="795">
                  <c:v>4.9922267999999999E-2</c:v>
                </c:pt>
                <c:pt idx="796">
                  <c:v>5.0882384000000003E-2</c:v>
                </c:pt>
                <c:pt idx="797">
                  <c:v>5.1841258000000001E-2</c:v>
                </c:pt>
                <c:pt idx="798">
                  <c:v>6.1684273999999997E-2</c:v>
                </c:pt>
                <c:pt idx="799">
                  <c:v>5.7867250000000002E-2</c:v>
                </c:pt>
                <c:pt idx="800">
                  <c:v>5.6197472999999998E-2</c:v>
                </c:pt>
                <c:pt idx="801">
                  <c:v>5.5949634999999998E-2</c:v>
                </c:pt>
                <c:pt idx="802">
                  <c:v>5.5110588000000002E-2</c:v>
                </c:pt>
                <c:pt idx="803">
                  <c:v>6.1927731E-2</c:v>
                </c:pt>
                <c:pt idx="804">
                  <c:v>5.8827997999999999E-2</c:v>
                </c:pt>
                <c:pt idx="805">
                  <c:v>5.6882032999999999E-2</c:v>
                </c:pt>
                <c:pt idx="806">
                  <c:v>5.8674319000000003E-2</c:v>
                </c:pt>
                <c:pt idx="807">
                  <c:v>5.8368718999999999E-2</c:v>
                </c:pt>
                <c:pt idx="808">
                  <c:v>5.7643589000000002E-2</c:v>
                </c:pt>
                <c:pt idx="809">
                  <c:v>5.8439473999999998E-2</c:v>
                </c:pt>
                <c:pt idx="810">
                  <c:v>5.9155351000000002E-2</c:v>
                </c:pt>
                <c:pt idx="811">
                  <c:v>5.7382177999999999E-2</c:v>
                </c:pt>
                <c:pt idx="812">
                  <c:v>5.5586301999999997E-2</c:v>
                </c:pt>
                <c:pt idx="813">
                  <c:v>5.3766365000000003E-2</c:v>
                </c:pt>
                <c:pt idx="814">
                  <c:v>5.1798524999999998E-2</c:v>
                </c:pt>
                <c:pt idx="815">
                  <c:v>5.1008122000000003E-2</c:v>
                </c:pt>
                <c:pt idx="816">
                  <c:v>5.3833612000000003E-2</c:v>
                </c:pt>
                <c:pt idx="817">
                  <c:v>5.4787302000000003E-2</c:v>
                </c:pt>
                <c:pt idx="818">
                  <c:v>5.4403741999999998E-2</c:v>
                </c:pt>
                <c:pt idx="819">
                  <c:v>5.4897617000000003E-2</c:v>
                </c:pt>
                <c:pt idx="820">
                  <c:v>5.4648888999999999E-2</c:v>
                </c:pt>
                <c:pt idx="821">
                  <c:v>5.4381687999999997E-2</c:v>
                </c:pt>
                <c:pt idx="822">
                  <c:v>6.1592861999999998E-2</c:v>
                </c:pt>
                <c:pt idx="823">
                  <c:v>5.7867008999999997E-2</c:v>
                </c:pt>
                <c:pt idx="824">
                  <c:v>5.6190733E-2</c:v>
                </c:pt>
                <c:pt idx="825">
                  <c:v>5.7897560000000001E-2</c:v>
                </c:pt>
                <c:pt idx="826">
                  <c:v>5.9815444000000002E-2</c:v>
                </c:pt>
                <c:pt idx="827">
                  <c:v>6.4632556999999993E-2</c:v>
                </c:pt>
                <c:pt idx="828">
                  <c:v>5.8961027999999999E-2</c:v>
                </c:pt>
                <c:pt idx="829">
                  <c:v>6.1679755000000003E-2</c:v>
                </c:pt>
                <c:pt idx="830">
                  <c:v>6.1538922000000003E-2</c:v>
                </c:pt>
                <c:pt idx="831">
                  <c:v>6.3882888999999998E-2</c:v>
                </c:pt>
                <c:pt idx="832">
                  <c:v>7.4646301999999998E-2</c:v>
                </c:pt>
                <c:pt idx="833">
                  <c:v>7.1024370000000003E-2</c:v>
                </c:pt>
                <c:pt idx="834">
                  <c:v>9.3778526000000001E-2</c:v>
                </c:pt>
                <c:pt idx="835">
                  <c:v>0.120172233</c:v>
                </c:pt>
                <c:pt idx="836">
                  <c:v>0.17986179299999999</c:v>
                </c:pt>
                <c:pt idx="837">
                  <c:v>0.37416021300000002</c:v>
                </c:pt>
                <c:pt idx="838">
                  <c:v>0.28510938699999999</c:v>
                </c:pt>
                <c:pt idx="839">
                  <c:v>0.320030223</c:v>
                </c:pt>
                <c:pt idx="840">
                  <c:v>0.40941034300000001</c:v>
                </c:pt>
                <c:pt idx="841">
                  <c:v>0.32569524599999999</c:v>
                </c:pt>
                <c:pt idx="842">
                  <c:v>0.30841410600000002</c:v>
                </c:pt>
                <c:pt idx="843">
                  <c:v>0.26378538899999998</c:v>
                </c:pt>
                <c:pt idx="844">
                  <c:v>0.24925992999999999</c:v>
                </c:pt>
                <c:pt idx="845">
                  <c:v>0.27048919199999999</c:v>
                </c:pt>
                <c:pt idx="846">
                  <c:v>0.25254130499999999</c:v>
                </c:pt>
                <c:pt idx="847">
                  <c:v>0.27183198400000003</c:v>
                </c:pt>
                <c:pt idx="848">
                  <c:v>0.27173048799999999</c:v>
                </c:pt>
                <c:pt idx="849">
                  <c:v>0.32265643300000002</c:v>
                </c:pt>
                <c:pt idx="850">
                  <c:v>0.306254419</c:v>
                </c:pt>
                <c:pt idx="851">
                  <c:v>0.33877680599999999</c:v>
                </c:pt>
                <c:pt idx="852">
                  <c:v>0.39340340899999998</c:v>
                </c:pt>
                <c:pt idx="853">
                  <c:v>0.37868784599999999</c:v>
                </c:pt>
                <c:pt idx="854">
                  <c:v>0.44141195</c:v>
                </c:pt>
                <c:pt idx="855">
                  <c:v>0.543915076</c:v>
                </c:pt>
                <c:pt idx="856">
                  <c:v>0.65533317700000004</c:v>
                </c:pt>
                <c:pt idx="857">
                  <c:v>0.58112775900000002</c:v>
                </c:pt>
                <c:pt idx="858">
                  <c:v>0.681841637</c:v>
                </c:pt>
                <c:pt idx="859">
                  <c:v>0.63361514500000005</c:v>
                </c:pt>
                <c:pt idx="860">
                  <c:v>0.57313597000000005</c:v>
                </c:pt>
                <c:pt idx="861">
                  <c:v>0.45112890300000003</c:v>
                </c:pt>
                <c:pt idx="862">
                  <c:v>0.496730844</c:v>
                </c:pt>
                <c:pt idx="863">
                  <c:v>0.41519173500000001</c:v>
                </c:pt>
                <c:pt idx="864">
                  <c:v>0.48893626699999998</c:v>
                </c:pt>
                <c:pt idx="865">
                  <c:v>0.564850776</c:v>
                </c:pt>
                <c:pt idx="866">
                  <c:v>0.50679237200000005</c:v>
                </c:pt>
                <c:pt idx="867">
                  <c:v>0.51531546500000003</c:v>
                </c:pt>
                <c:pt idx="868">
                  <c:v>0.48514739899999998</c:v>
                </c:pt>
                <c:pt idx="869">
                  <c:v>0.47897603100000002</c:v>
                </c:pt>
                <c:pt idx="870">
                  <c:v>0.33874012599999997</c:v>
                </c:pt>
                <c:pt idx="871">
                  <c:v>0.39779965499999997</c:v>
                </c:pt>
                <c:pt idx="872">
                  <c:v>0.35233063999999997</c:v>
                </c:pt>
                <c:pt idx="873">
                  <c:v>0.343086742</c:v>
                </c:pt>
                <c:pt idx="874">
                  <c:v>0.30923327900000003</c:v>
                </c:pt>
                <c:pt idx="875">
                  <c:v>0.36306876300000002</c:v>
                </c:pt>
                <c:pt idx="876">
                  <c:v>0.34489572699999999</c:v>
                </c:pt>
                <c:pt idx="877">
                  <c:v>0.35415540699999998</c:v>
                </c:pt>
                <c:pt idx="878">
                  <c:v>0.33381232100000002</c:v>
                </c:pt>
                <c:pt idx="879">
                  <c:v>0.31145516899999998</c:v>
                </c:pt>
                <c:pt idx="880">
                  <c:v>0.30270443699999999</c:v>
                </c:pt>
                <c:pt idx="881">
                  <c:v>0.30142871700000001</c:v>
                </c:pt>
                <c:pt idx="882">
                  <c:v>0.326530712</c:v>
                </c:pt>
                <c:pt idx="883">
                  <c:v>0.37323680999999997</c:v>
                </c:pt>
                <c:pt idx="884">
                  <c:v>0.427387884</c:v>
                </c:pt>
                <c:pt idx="885">
                  <c:v>0.39800727000000002</c:v>
                </c:pt>
                <c:pt idx="886">
                  <c:v>0.37771270099999998</c:v>
                </c:pt>
                <c:pt idx="887">
                  <c:v>0.37290611400000001</c:v>
                </c:pt>
                <c:pt idx="888">
                  <c:v>0.37249930799999997</c:v>
                </c:pt>
                <c:pt idx="889">
                  <c:v>0.33307679699999998</c:v>
                </c:pt>
                <c:pt idx="890">
                  <c:v>0.32744203700000002</c:v>
                </c:pt>
                <c:pt idx="891">
                  <c:v>0.34450230100000001</c:v>
                </c:pt>
                <c:pt idx="892">
                  <c:v>0.32943008499999998</c:v>
                </c:pt>
                <c:pt idx="893">
                  <c:v>0.31705929999999999</c:v>
                </c:pt>
                <c:pt idx="894">
                  <c:v>0.31307115000000002</c:v>
                </c:pt>
                <c:pt idx="895">
                  <c:v>0.32504044100000001</c:v>
                </c:pt>
                <c:pt idx="896">
                  <c:v>0.32800349000000001</c:v>
                </c:pt>
                <c:pt idx="897">
                  <c:v>0.32160076300000001</c:v>
                </c:pt>
                <c:pt idx="898">
                  <c:v>0.30726067000000001</c:v>
                </c:pt>
                <c:pt idx="899">
                  <c:v>0.30764846400000001</c:v>
                </c:pt>
                <c:pt idx="900">
                  <c:v>0.29323744200000001</c:v>
                </c:pt>
                <c:pt idx="901">
                  <c:v>0.28783491500000002</c:v>
                </c:pt>
                <c:pt idx="902">
                  <c:v>0.28254658399999999</c:v>
                </c:pt>
                <c:pt idx="903">
                  <c:v>0.17715883499999999</c:v>
                </c:pt>
                <c:pt idx="904">
                  <c:v>0.18945700800000001</c:v>
                </c:pt>
                <c:pt idx="905">
                  <c:v>0.23676340200000001</c:v>
                </c:pt>
                <c:pt idx="906">
                  <c:v>0.26401284400000002</c:v>
                </c:pt>
                <c:pt idx="907">
                  <c:v>0.24341268399999999</c:v>
                </c:pt>
                <c:pt idx="908">
                  <c:v>0.24178915500000001</c:v>
                </c:pt>
                <c:pt idx="909">
                  <c:v>0.26187811900000002</c:v>
                </c:pt>
                <c:pt idx="910">
                  <c:v>0.257566982</c:v>
                </c:pt>
                <c:pt idx="911">
                  <c:v>0.26348244300000001</c:v>
                </c:pt>
                <c:pt idx="912">
                  <c:v>0.25363032699999999</c:v>
                </c:pt>
                <c:pt idx="913">
                  <c:v>0.245758224</c:v>
                </c:pt>
                <c:pt idx="914">
                  <c:v>0.245550248</c:v>
                </c:pt>
                <c:pt idx="915">
                  <c:v>0.247191149</c:v>
                </c:pt>
                <c:pt idx="916">
                  <c:v>0.24679579099999999</c:v>
                </c:pt>
                <c:pt idx="917">
                  <c:v>0.23281753599999999</c:v>
                </c:pt>
                <c:pt idx="918">
                  <c:v>0.23396011999999999</c:v>
                </c:pt>
                <c:pt idx="919">
                  <c:v>0.22501510399999999</c:v>
                </c:pt>
                <c:pt idx="920">
                  <c:v>0.20608454300000001</c:v>
                </c:pt>
                <c:pt idx="921">
                  <c:v>0.21897407799999999</c:v>
                </c:pt>
                <c:pt idx="922">
                  <c:v>0.21176782099999999</c:v>
                </c:pt>
                <c:pt idx="923">
                  <c:v>0.21400978700000001</c:v>
                </c:pt>
                <c:pt idx="924">
                  <c:v>0.20776381599999999</c:v>
                </c:pt>
                <c:pt idx="925">
                  <c:v>0.197754877</c:v>
                </c:pt>
                <c:pt idx="926">
                  <c:v>0.197139179</c:v>
                </c:pt>
                <c:pt idx="927">
                  <c:v>0.18276182799999999</c:v>
                </c:pt>
                <c:pt idx="928">
                  <c:v>0.17483357099999999</c:v>
                </c:pt>
                <c:pt idx="929">
                  <c:v>0.183675222</c:v>
                </c:pt>
                <c:pt idx="930">
                  <c:v>0.18428957100000001</c:v>
                </c:pt>
                <c:pt idx="931">
                  <c:v>0.17288768099999999</c:v>
                </c:pt>
                <c:pt idx="932">
                  <c:v>0.172966487</c:v>
                </c:pt>
                <c:pt idx="933">
                  <c:v>0.19158794200000001</c:v>
                </c:pt>
                <c:pt idx="934">
                  <c:v>0.19164698899999999</c:v>
                </c:pt>
                <c:pt idx="935">
                  <c:v>0.19361276199999999</c:v>
                </c:pt>
                <c:pt idx="936">
                  <c:v>0.19824645900000001</c:v>
                </c:pt>
                <c:pt idx="937">
                  <c:v>0.20232633</c:v>
                </c:pt>
                <c:pt idx="938">
                  <c:v>0.20603021399999999</c:v>
                </c:pt>
                <c:pt idx="939">
                  <c:v>0.204539367</c:v>
                </c:pt>
                <c:pt idx="940">
                  <c:v>0.20842543999999999</c:v>
                </c:pt>
                <c:pt idx="941">
                  <c:v>0.20861219</c:v>
                </c:pt>
                <c:pt idx="942">
                  <c:v>0.206229723</c:v>
                </c:pt>
                <c:pt idx="943">
                  <c:v>0.21308691699999999</c:v>
                </c:pt>
                <c:pt idx="944">
                  <c:v>0.206802445</c:v>
                </c:pt>
                <c:pt idx="945">
                  <c:v>0.203867135</c:v>
                </c:pt>
                <c:pt idx="946">
                  <c:v>0.196504346</c:v>
                </c:pt>
                <c:pt idx="947">
                  <c:v>0.20164969999999999</c:v>
                </c:pt>
                <c:pt idx="948">
                  <c:v>0.20060637200000001</c:v>
                </c:pt>
                <c:pt idx="949">
                  <c:v>0.205148462</c:v>
                </c:pt>
                <c:pt idx="950">
                  <c:v>0.25683661400000002</c:v>
                </c:pt>
                <c:pt idx="951">
                  <c:v>0.23887734899999999</c:v>
                </c:pt>
                <c:pt idx="952">
                  <c:v>0.25565796899999998</c:v>
                </c:pt>
                <c:pt idx="953">
                  <c:v>0.25744876</c:v>
                </c:pt>
                <c:pt idx="954">
                  <c:v>0.26592812100000002</c:v>
                </c:pt>
                <c:pt idx="955">
                  <c:v>0.26525161200000003</c:v>
                </c:pt>
                <c:pt idx="956">
                  <c:v>0.286497473</c:v>
                </c:pt>
                <c:pt idx="957">
                  <c:v>0.29245442599999999</c:v>
                </c:pt>
                <c:pt idx="958">
                  <c:v>0.33820097700000001</c:v>
                </c:pt>
                <c:pt idx="959">
                  <c:v>0.32063558800000003</c:v>
                </c:pt>
                <c:pt idx="960">
                  <c:v>0.29785162799999998</c:v>
                </c:pt>
                <c:pt idx="961">
                  <c:v>0.30497710900000002</c:v>
                </c:pt>
                <c:pt idx="962">
                  <c:v>0.31390926200000002</c:v>
                </c:pt>
                <c:pt idx="963">
                  <c:v>0.32716013900000002</c:v>
                </c:pt>
                <c:pt idx="964">
                  <c:v>0.31685077699999997</c:v>
                </c:pt>
                <c:pt idx="965">
                  <c:v>0.314126562</c:v>
                </c:pt>
                <c:pt idx="966">
                  <c:v>0.31805181399999999</c:v>
                </c:pt>
                <c:pt idx="967">
                  <c:v>0.28950162499999998</c:v>
                </c:pt>
                <c:pt idx="968">
                  <c:v>0.29307335800000001</c:v>
                </c:pt>
                <c:pt idx="969">
                  <c:v>0.27303239699999998</c:v>
                </c:pt>
                <c:pt idx="970">
                  <c:v>0.29372078400000001</c:v>
                </c:pt>
                <c:pt idx="971">
                  <c:v>0.28592356800000002</c:v>
                </c:pt>
                <c:pt idx="972">
                  <c:v>0.28176532399999998</c:v>
                </c:pt>
                <c:pt idx="973">
                  <c:v>0.27241704300000003</c:v>
                </c:pt>
                <c:pt idx="974">
                  <c:v>0.279037912</c:v>
                </c:pt>
                <c:pt idx="975">
                  <c:v>0.29343507600000002</c:v>
                </c:pt>
                <c:pt idx="976">
                  <c:v>0.296201306</c:v>
                </c:pt>
                <c:pt idx="977">
                  <c:v>0.29603431899999999</c:v>
                </c:pt>
                <c:pt idx="978">
                  <c:v>0.30015824299999999</c:v>
                </c:pt>
                <c:pt idx="979">
                  <c:v>0.31288903299999998</c:v>
                </c:pt>
                <c:pt idx="980">
                  <c:v>0.309712773</c:v>
                </c:pt>
                <c:pt idx="981">
                  <c:v>0.25533674299999998</c:v>
                </c:pt>
                <c:pt idx="982">
                  <c:v>0.25656933100000001</c:v>
                </c:pt>
                <c:pt idx="983">
                  <c:v>0.25280762299999998</c:v>
                </c:pt>
                <c:pt idx="984">
                  <c:v>0.240179326</c:v>
                </c:pt>
                <c:pt idx="985">
                  <c:v>0.24120081400000001</c:v>
                </c:pt>
                <c:pt idx="986">
                  <c:v>0.25140875099999999</c:v>
                </c:pt>
                <c:pt idx="987">
                  <c:v>0.237080977</c:v>
                </c:pt>
                <c:pt idx="988">
                  <c:v>0.241071959</c:v>
                </c:pt>
                <c:pt idx="989">
                  <c:v>0.247330191</c:v>
                </c:pt>
                <c:pt idx="990">
                  <c:v>0.24258085200000001</c:v>
                </c:pt>
                <c:pt idx="991">
                  <c:v>0.24093794499999999</c:v>
                </c:pt>
                <c:pt idx="992">
                  <c:v>0.24189486499999999</c:v>
                </c:pt>
                <c:pt idx="993">
                  <c:v>0.234501026</c:v>
                </c:pt>
                <c:pt idx="994">
                  <c:v>0.20768232</c:v>
                </c:pt>
                <c:pt idx="995">
                  <c:v>0.199616127</c:v>
                </c:pt>
                <c:pt idx="996">
                  <c:v>0.224661112</c:v>
                </c:pt>
                <c:pt idx="997">
                  <c:v>0.22553715299999999</c:v>
                </c:pt>
                <c:pt idx="998">
                  <c:v>0.209120627</c:v>
                </c:pt>
                <c:pt idx="999">
                  <c:v>0.21036760199999999</c:v>
                </c:pt>
                <c:pt idx="1000">
                  <c:v>0.20572148600000001</c:v>
                </c:pt>
                <c:pt idx="1001">
                  <c:v>0.200310715</c:v>
                </c:pt>
                <c:pt idx="1002">
                  <c:v>0.196651522</c:v>
                </c:pt>
                <c:pt idx="1003">
                  <c:v>0.19959896599999999</c:v>
                </c:pt>
                <c:pt idx="1004">
                  <c:v>0.204667024</c:v>
                </c:pt>
                <c:pt idx="1005">
                  <c:v>0.22270530399999999</c:v>
                </c:pt>
                <c:pt idx="1006">
                  <c:v>0.219271788</c:v>
                </c:pt>
                <c:pt idx="1007">
                  <c:v>0.22217620599999999</c:v>
                </c:pt>
                <c:pt idx="1008">
                  <c:v>0.243219299</c:v>
                </c:pt>
                <c:pt idx="1009">
                  <c:v>0.25169413499999999</c:v>
                </c:pt>
                <c:pt idx="1010">
                  <c:v>0.25255072000000001</c:v>
                </c:pt>
                <c:pt idx="1011">
                  <c:v>0.24343904399999999</c:v>
                </c:pt>
                <c:pt idx="1012">
                  <c:v>0.242967933</c:v>
                </c:pt>
                <c:pt idx="1013">
                  <c:v>0.247163561</c:v>
                </c:pt>
                <c:pt idx="1014">
                  <c:v>0.229298522</c:v>
                </c:pt>
                <c:pt idx="1015">
                  <c:v>0.23196129800000001</c:v>
                </c:pt>
                <c:pt idx="1016">
                  <c:v>0.22635153</c:v>
                </c:pt>
                <c:pt idx="1017">
                  <c:v>0.23276291199999999</c:v>
                </c:pt>
                <c:pt idx="1018">
                  <c:v>0.23298157799999999</c:v>
                </c:pt>
                <c:pt idx="1019">
                  <c:v>0.23503816399999999</c:v>
                </c:pt>
                <c:pt idx="1020">
                  <c:v>0.23855822500000001</c:v>
                </c:pt>
                <c:pt idx="1021">
                  <c:v>0.237936342</c:v>
                </c:pt>
                <c:pt idx="1022">
                  <c:v>0.24612224999999999</c:v>
                </c:pt>
                <c:pt idx="1023">
                  <c:v>0.246548509</c:v>
                </c:pt>
                <c:pt idx="1024">
                  <c:v>0.25451750899999998</c:v>
                </c:pt>
                <c:pt idx="1025">
                  <c:v>0.24352663699999999</c:v>
                </c:pt>
                <c:pt idx="1026">
                  <c:v>0.24642647600000001</c:v>
                </c:pt>
                <c:pt idx="1027">
                  <c:v>0.25150006200000002</c:v>
                </c:pt>
                <c:pt idx="1028">
                  <c:v>0.278296551</c:v>
                </c:pt>
                <c:pt idx="1029">
                  <c:v>0.26501127600000002</c:v>
                </c:pt>
                <c:pt idx="1030">
                  <c:v>0.25678125899999998</c:v>
                </c:pt>
                <c:pt idx="1031">
                  <c:v>0.23916652599999999</c:v>
                </c:pt>
                <c:pt idx="1032">
                  <c:v>0.299578968</c:v>
                </c:pt>
                <c:pt idx="1033">
                  <c:v>0.28881407399999998</c:v>
                </c:pt>
                <c:pt idx="1034">
                  <c:v>0.26829808100000002</c:v>
                </c:pt>
                <c:pt idx="1035">
                  <c:v>0.27976729500000003</c:v>
                </c:pt>
                <c:pt idx="1036">
                  <c:v>0.27208199500000002</c:v>
                </c:pt>
                <c:pt idx="1037">
                  <c:v>0.27388000400000001</c:v>
                </c:pt>
                <c:pt idx="1038">
                  <c:v>0.26968828299999997</c:v>
                </c:pt>
                <c:pt idx="1039">
                  <c:v>0.26360925299999999</c:v>
                </c:pt>
                <c:pt idx="1040">
                  <c:v>0.26180727599999998</c:v>
                </c:pt>
                <c:pt idx="1041">
                  <c:v>0.26251288900000003</c:v>
                </c:pt>
                <c:pt idx="1042">
                  <c:v>0.26659086399999998</c:v>
                </c:pt>
                <c:pt idx="1043">
                  <c:v>0.28227162300000003</c:v>
                </c:pt>
                <c:pt idx="1044">
                  <c:v>0.27416171700000003</c:v>
                </c:pt>
                <c:pt idx="1045">
                  <c:v>0.25573425</c:v>
                </c:pt>
                <c:pt idx="1046">
                  <c:v>0.26140026300000002</c:v>
                </c:pt>
                <c:pt idx="1047">
                  <c:v>0.25935007999999998</c:v>
                </c:pt>
                <c:pt idx="1048">
                  <c:v>0.26243591399999999</c:v>
                </c:pt>
                <c:pt idx="1049">
                  <c:v>0.264467958</c:v>
                </c:pt>
                <c:pt idx="1050">
                  <c:v>0.25799649200000002</c:v>
                </c:pt>
                <c:pt idx="1051">
                  <c:v>0.23878116499999999</c:v>
                </c:pt>
                <c:pt idx="1052">
                  <c:v>0.23887292099999999</c:v>
                </c:pt>
                <c:pt idx="1053">
                  <c:v>0.22168020799999999</c:v>
                </c:pt>
                <c:pt idx="1054">
                  <c:v>0.23425958199999999</c:v>
                </c:pt>
                <c:pt idx="1055">
                  <c:v>0.23466103599999999</c:v>
                </c:pt>
                <c:pt idx="1056">
                  <c:v>0.22866885100000001</c:v>
                </c:pt>
                <c:pt idx="1057">
                  <c:v>0.220222955</c:v>
                </c:pt>
                <c:pt idx="1058">
                  <c:v>0.22655597599999999</c:v>
                </c:pt>
                <c:pt idx="1059">
                  <c:v>0.21828038399999999</c:v>
                </c:pt>
                <c:pt idx="1060">
                  <c:v>0.22160764699999999</c:v>
                </c:pt>
                <c:pt idx="1061">
                  <c:v>0.20242257</c:v>
                </c:pt>
                <c:pt idx="1062">
                  <c:v>0.204382482</c:v>
                </c:pt>
                <c:pt idx="1063">
                  <c:v>0.207533883</c:v>
                </c:pt>
                <c:pt idx="1064">
                  <c:v>0.21524073199999999</c:v>
                </c:pt>
                <c:pt idx="1065">
                  <c:v>0.21498255299999999</c:v>
                </c:pt>
                <c:pt idx="1066">
                  <c:v>0.20948652000000001</c:v>
                </c:pt>
                <c:pt idx="1067">
                  <c:v>0.209731994</c:v>
                </c:pt>
                <c:pt idx="1068">
                  <c:v>0.20126151</c:v>
                </c:pt>
                <c:pt idx="1069">
                  <c:v>0.17898655499999999</c:v>
                </c:pt>
                <c:pt idx="1070">
                  <c:v>0.17136528300000001</c:v>
                </c:pt>
                <c:pt idx="1071">
                  <c:v>0.17828060900000001</c:v>
                </c:pt>
                <c:pt idx="1072">
                  <c:v>0.17716106500000001</c:v>
                </c:pt>
                <c:pt idx="1073">
                  <c:v>0.179138661</c:v>
                </c:pt>
                <c:pt idx="1074">
                  <c:v>0.17070174499999999</c:v>
                </c:pt>
                <c:pt idx="1075">
                  <c:v>0.16533052200000001</c:v>
                </c:pt>
                <c:pt idx="1076">
                  <c:v>0.168917181</c:v>
                </c:pt>
                <c:pt idx="1077">
                  <c:v>0.169910635</c:v>
                </c:pt>
                <c:pt idx="1078">
                  <c:v>0.15771518100000001</c:v>
                </c:pt>
                <c:pt idx="1079">
                  <c:v>0.191220695</c:v>
                </c:pt>
                <c:pt idx="1080">
                  <c:v>0.18163042300000001</c:v>
                </c:pt>
                <c:pt idx="1081">
                  <c:v>0.17418598699999999</c:v>
                </c:pt>
                <c:pt idx="1082">
                  <c:v>0.16965180699999999</c:v>
                </c:pt>
                <c:pt idx="1083">
                  <c:v>0.17248764699999999</c:v>
                </c:pt>
                <c:pt idx="1084">
                  <c:v>0.17000008799999999</c:v>
                </c:pt>
                <c:pt idx="1085">
                  <c:v>0.168547646</c:v>
                </c:pt>
                <c:pt idx="1086">
                  <c:v>0.17217126399999999</c:v>
                </c:pt>
                <c:pt idx="1087">
                  <c:v>0.17395416899999999</c:v>
                </c:pt>
                <c:pt idx="1088">
                  <c:v>0.18404937599999999</c:v>
                </c:pt>
                <c:pt idx="1089">
                  <c:v>0.18804399799999999</c:v>
                </c:pt>
                <c:pt idx="1090">
                  <c:v>0.19236701</c:v>
                </c:pt>
                <c:pt idx="1091">
                  <c:v>0.19071342599999999</c:v>
                </c:pt>
                <c:pt idx="1092">
                  <c:v>0.18827550200000001</c:v>
                </c:pt>
                <c:pt idx="1093">
                  <c:v>0.174852481</c:v>
                </c:pt>
                <c:pt idx="1094">
                  <c:v>0.16821257000000001</c:v>
                </c:pt>
                <c:pt idx="1095">
                  <c:v>0.17157856599999999</c:v>
                </c:pt>
                <c:pt idx="1096">
                  <c:v>0.170532247</c:v>
                </c:pt>
                <c:pt idx="1097">
                  <c:v>0.17362043699999999</c:v>
                </c:pt>
                <c:pt idx="1098">
                  <c:v>0.17456485399999999</c:v>
                </c:pt>
                <c:pt idx="1099">
                  <c:v>0.17044142200000001</c:v>
                </c:pt>
                <c:pt idx="1100">
                  <c:v>0.168585704</c:v>
                </c:pt>
                <c:pt idx="1101">
                  <c:v>0.159999734</c:v>
                </c:pt>
                <c:pt idx="1102">
                  <c:v>0.16048674399999999</c:v>
                </c:pt>
                <c:pt idx="1103">
                  <c:v>0.15526373299999999</c:v>
                </c:pt>
                <c:pt idx="1104">
                  <c:v>0.15134375899999999</c:v>
                </c:pt>
                <c:pt idx="1105">
                  <c:v>0.15053591099999999</c:v>
                </c:pt>
                <c:pt idx="1106">
                  <c:v>0.14330686000000001</c:v>
                </c:pt>
                <c:pt idx="1107">
                  <c:v>0.153652229</c:v>
                </c:pt>
                <c:pt idx="1108">
                  <c:v>0.16149661100000001</c:v>
                </c:pt>
                <c:pt idx="1109">
                  <c:v>0.172678464</c:v>
                </c:pt>
                <c:pt idx="1110">
                  <c:v>0.18360346</c:v>
                </c:pt>
                <c:pt idx="1111">
                  <c:v>0.18500803800000001</c:v>
                </c:pt>
                <c:pt idx="1112">
                  <c:v>0.177647682</c:v>
                </c:pt>
                <c:pt idx="1113">
                  <c:v>0.17145866700000001</c:v>
                </c:pt>
                <c:pt idx="1114">
                  <c:v>0.16536933600000001</c:v>
                </c:pt>
                <c:pt idx="1115">
                  <c:v>0.16245389800000001</c:v>
                </c:pt>
                <c:pt idx="1116">
                  <c:v>0.15518206000000001</c:v>
                </c:pt>
                <c:pt idx="1117">
                  <c:v>0.14210213599999999</c:v>
                </c:pt>
                <c:pt idx="1118">
                  <c:v>0.13341061100000001</c:v>
                </c:pt>
                <c:pt idx="1119">
                  <c:v>0.14166504699999999</c:v>
                </c:pt>
                <c:pt idx="1120">
                  <c:v>0.13786184300000001</c:v>
                </c:pt>
                <c:pt idx="1121">
                  <c:v>0.14377678699999999</c:v>
                </c:pt>
                <c:pt idx="1122">
                  <c:v>0.14397732699999999</c:v>
                </c:pt>
                <c:pt idx="1123">
                  <c:v>0.14193984900000001</c:v>
                </c:pt>
                <c:pt idx="1124">
                  <c:v>0.142017428</c:v>
                </c:pt>
                <c:pt idx="1125">
                  <c:v>0.14353211399999999</c:v>
                </c:pt>
                <c:pt idx="1126">
                  <c:v>0.13972439</c:v>
                </c:pt>
                <c:pt idx="1127">
                  <c:v>0.142174726</c:v>
                </c:pt>
                <c:pt idx="1128">
                  <c:v>0.14284475099999999</c:v>
                </c:pt>
                <c:pt idx="1129">
                  <c:v>0.137585395</c:v>
                </c:pt>
                <c:pt idx="1130">
                  <c:v>0.137858695</c:v>
                </c:pt>
                <c:pt idx="1131">
                  <c:v>0.14812713999999999</c:v>
                </c:pt>
                <c:pt idx="1132">
                  <c:v>0.147366038</c:v>
                </c:pt>
                <c:pt idx="1133">
                  <c:v>0.15398746299999999</c:v>
                </c:pt>
                <c:pt idx="1134">
                  <c:v>0.16576967300000001</c:v>
                </c:pt>
                <c:pt idx="1135">
                  <c:v>0.15866249199999999</c:v>
                </c:pt>
                <c:pt idx="1136">
                  <c:v>0.159403355</c:v>
                </c:pt>
                <c:pt idx="1137">
                  <c:v>0.15206770999999999</c:v>
                </c:pt>
                <c:pt idx="1138">
                  <c:v>0.145017224</c:v>
                </c:pt>
                <c:pt idx="1139">
                  <c:v>0.14447742699999999</c:v>
                </c:pt>
                <c:pt idx="1140">
                  <c:v>0.14897609000000001</c:v>
                </c:pt>
                <c:pt idx="1141">
                  <c:v>0.146074598</c:v>
                </c:pt>
                <c:pt idx="1142">
                  <c:v>0.151772344</c:v>
                </c:pt>
                <c:pt idx="1143">
                  <c:v>0.14919008</c:v>
                </c:pt>
                <c:pt idx="1144">
                  <c:v>0.13900001000000001</c:v>
                </c:pt>
                <c:pt idx="1145">
                  <c:v>0.13893287700000001</c:v>
                </c:pt>
                <c:pt idx="1146">
                  <c:v>0.141454679</c:v>
                </c:pt>
                <c:pt idx="1147">
                  <c:v>0.13725932599999999</c:v>
                </c:pt>
                <c:pt idx="1148">
                  <c:v>0.128526055</c:v>
                </c:pt>
                <c:pt idx="1149">
                  <c:v>0.13173797500000001</c:v>
                </c:pt>
                <c:pt idx="1150">
                  <c:v>0.12818797200000001</c:v>
                </c:pt>
                <c:pt idx="1151">
                  <c:v>0.12397572799999999</c:v>
                </c:pt>
                <c:pt idx="1152">
                  <c:v>0.12791488200000001</c:v>
                </c:pt>
                <c:pt idx="1153">
                  <c:v>0.127704768</c:v>
                </c:pt>
                <c:pt idx="1154">
                  <c:v>0.123668534</c:v>
                </c:pt>
                <c:pt idx="1155">
                  <c:v>0.13325019799999999</c:v>
                </c:pt>
                <c:pt idx="1156">
                  <c:v>0.134277966</c:v>
                </c:pt>
                <c:pt idx="1157">
                  <c:v>0.13319504800000001</c:v>
                </c:pt>
                <c:pt idx="1158">
                  <c:v>0.129811813</c:v>
                </c:pt>
                <c:pt idx="1159">
                  <c:v>0.122639473</c:v>
                </c:pt>
                <c:pt idx="1160">
                  <c:v>0.12540831199999999</c:v>
                </c:pt>
                <c:pt idx="1161">
                  <c:v>0.120914751</c:v>
                </c:pt>
                <c:pt idx="1162">
                  <c:v>0.117217609</c:v>
                </c:pt>
                <c:pt idx="1163">
                  <c:v>0.11695214499999999</c:v>
                </c:pt>
                <c:pt idx="1164">
                  <c:v>0.121487427</c:v>
                </c:pt>
                <c:pt idx="1165">
                  <c:v>0.11692340399999999</c:v>
                </c:pt>
                <c:pt idx="1166">
                  <c:v>0.115565104</c:v>
                </c:pt>
                <c:pt idx="1167">
                  <c:v>0.115080802</c:v>
                </c:pt>
                <c:pt idx="1168">
                  <c:v>0.111775713</c:v>
                </c:pt>
                <c:pt idx="1169">
                  <c:v>0.11384699500000001</c:v>
                </c:pt>
                <c:pt idx="1170">
                  <c:v>0.112750372</c:v>
                </c:pt>
                <c:pt idx="1171">
                  <c:v>0.116923667</c:v>
                </c:pt>
                <c:pt idx="1172">
                  <c:v>0.11649403999999999</c:v>
                </c:pt>
                <c:pt idx="1173">
                  <c:v>0.119394394</c:v>
                </c:pt>
                <c:pt idx="1174">
                  <c:v>0.123464222</c:v>
                </c:pt>
                <c:pt idx="1175">
                  <c:v>0.11916398</c:v>
                </c:pt>
                <c:pt idx="1176">
                  <c:v>0.11924589300000001</c:v>
                </c:pt>
                <c:pt idx="1177">
                  <c:v>0.12237677199999999</c:v>
                </c:pt>
                <c:pt idx="1178">
                  <c:v>0.12956102999999999</c:v>
                </c:pt>
                <c:pt idx="1179">
                  <c:v>0.13622645799999999</c:v>
                </c:pt>
                <c:pt idx="1180">
                  <c:v>0.13091255399999999</c:v>
                </c:pt>
                <c:pt idx="1181">
                  <c:v>0.13595475600000001</c:v>
                </c:pt>
                <c:pt idx="1182">
                  <c:v>0.144318533</c:v>
                </c:pt>
                <c:pt idx="1183">
                  <c:v>0.142549012</c:v>
                </c:pt>
                <c:pt idx="1184">
                  <c:v>0.14439280299999999</c:v>
                </c:pt>
                <c:pt idx="1185">
                  <c:v>0.14336106100000001</c:v>
                </c:pt>
                <c:pt idx="1186">
                  <c:v>0.13782255500000001</c:v>
                </c:pt>
                <c:pt idx="1187">
                  <c:v>0.141224508</c:v>
                </c:pt>
                <c:pt idx="1188">
                  <c:v>0.13895211099999999</c:v>
                </c:pt>
                <c:pt idx="1189">
                  <c:v>0.146112979</c:v>
                </c:pt>
                <c:pt idx="1190">
                  <c:v>0.148490713</c:v>
                </c:pt>
                <c:pt idx="1191">
                  <c:v>0.17216541599999999</c:v>
                </c:pt>
                <c:pt idx="1192">
                  <c:v>0.14341479700000001</c:v>
                </c:pt>
                <c:pt idx="1193">
                  <c:v>0.14610788</c:v>
                </c:pt>
                <c:pt idx="1194">
                  <c:v>0.14253028700000001</c:v>
                </c:pt>
                <c:pt idx="1195">
                  <c:v>0.14445730600000001</c:v>
                </c:pt>
                <c:pt idx="1196">
                  <c:v>0.15022872500000001</c:v>
                </c:pt>
                <c:pt idx="1197">
                  <c:v>0.13431865800000001</c:v>
                </c:pt>
                <c:pt idx="1198">
                  <c:v>0.13843530600000001</c:v>
                </c:pt>
                <c:pt idx="1199">
                  <c:v>0.14029659</c:v>
                </c:pt>
                <c:pt idx="1200">
                  <c:v>0.144111716</c:v>
                </c:pt>
                <c:pt idx="1201">
                  <c:v>0.14622336</c:v>
                </c:pt>
                <c:pt idx="1202">
                  <c:v>0.14402161399999999</c:v>
                </c:pt>
                <c:pt idx="1203">
                  <c:v>0.13938336800000001</c:v>
                </c:pt>
                <c:pt idx="1204">
                  <c:v>0.14022121600000001</c:v>
                </c:pt>
                <c:pt idx="1205">
                  <c:v>0.14269431099999999</c:v>
                </c:pt>
                <c:pt idx="1206">
                  <c:v>0.14083822300000001</c:v>
                </c:pt>
                <c:pt idx="1207">
                  <c:v>0.13643626</c:v>
                </c:pt>
                <c:pt idx="1208">
                  <c:v>0.13653874999999999</c:v>
                </c:pt>
                <c:pt idx="1209">
                  <c:v>0.13423339300000001</c:v>
                </c:pt>
                <c:pt idx="1210">
                  <c:v>0.131901291</c:v>
                </c:pt>
                <c:pt idx="1211">
                  <c:v>0.15745608899999999</c:v>
                </c:pt>
                <c:pt idx="1212">
                  <c:v>0.13803212100000001</c:v>
                </c:pt>
                <c:pt idx="1213">
                  <c:v>0.14024621300000001</c:v>
                </c:pt>
                <c:pt idx="1214">
                  <c:v>0.137214428</c:v>
                </c:pt>
                <c:pt idx="1215">
                  <c:v>0.13508014300000001</c:v>
                </c:pt>
                <c:pt idx="1216">
                  <c:v>0.127754852</c:v>
                </c:pt>
                <c:pt idx="1217">
                  <c:v>0.13303440499999999</c:v>
                </c:pt>
                <c:pt idx="1218">
                  <c:v>0.13114682899999999</c:v>
                </c:pt>
                <c:pt idx="1219">
                  <c:v>0.12986094000000001</c:v>
                </c:pt>
                <c:pt idx="1220">
                  <c:v>0.13599452400000001</c:v>
                </c:pt>
                <c:pt idx="1221">
                  <c:v>0.12855704700000001</c:v>
                </c:pt>
                <c:pt idx="1222">
                  <c:v>0.12809013699999999</c:v>
                </c:pt>
                <c:pt idx="1223">
                  <c:v>0.127792779</c:v>
                </c:pt>
                <c:pt idx="1224">
                  <c:v>0.124223954</c:v>
                </c:pt>
                <c:pt idx="1225">
                  <c:v>0.10507675599999999</c:v>
                </c:pt>
                <c:pt idx="1226">
                  <c:v>0.108231888</c:v>
                </c:pt>
                <c:pt idx="1227">
                  <c:v>8.4254267999999993E-2</c:v>
                </c:pt>
                <c:pt idx="1228">
                  <c:v>8.303075E-2</c:v>
                </c:pt>
                <c:pt idx="1229">
                  <c:v>8.8462263999999999E-2</c:v>
                </c:pt>
                <c:pt idx="1230">
                  <c:v>9.0026207999999996E-2</c:v>
                </c:pt>
                <c:pt idx="1231">
                  <c:v>9.3172770000000002E-2</c:v>
                </c:pt>
                <c:pt idx="1232">
                  <c:v>8.7995948000000004E-2</c:v>
                </c:pt>
                <c:pt idx="1233">
                  <c:v>9.0419133999999998E-2</c:v>
                </c:pt>
                <c:pt idx="1234">
                  <c:v>8.3987406000000001E-2</c:v>
                </c:pt>
                <c:pt idx="1235">
                  <c:v>8.7074052999999998E-2</c:v>
                </c:pt>
                <c:pt idx="1236">
                  <c:v>8.4519413000000002E-2</c:v>
                </c:pt>
                <c:pt idx="1237">
                  <c:v>8.4534386000000003E-2</c:v>
                </c:pt>
                <c:pt idx="1238">
                  <c:v>8.6337079999999997E-2</c:v>
                </c:pt>
                <c:pt idx="1239">
                  <c:v>8.3877610000000005E-2</c:v>
                </c:pt>
                <c:pt idx="1240">
                  <c:v>8.3745480999999997E-2</c:v>
                </c:pt>
                <c:pt idx="1241">
                  <c:v>8.3674559999999995E-2</c:v>
                </c:pt>
                <c:pt idx="1242">
                  <c:v>7.8815890999999999E-2</c:v>
                </c:pt>
                <c:pt idx="1243">
                  <c:v>8.1448196E-2</c:v>
                </c:pt>
                <c:pt idx="1244">
                  <c:v>8.2190773999999994E-2</c:v>
                </c:pt>
                <c:pt idx="1245">
                  <c:v>8.3535799999999993E-2</c:v>
                </c:pt>
                <c:pt idx="1246">
                  <c:v>8.7926278999999996E-2</c:v>
                </c:pt>
                <c:pt idx="1247">
                  <c:v>8.6049039999999993E-2</c:v>
                </c:pt>
                <c:pt idx="1248">
                  <c:v>8.1461263000000006E-2</c:v>
                </c:pt>
                <c:pt idx="1249">
                  <c:v>8.2805825999999999E-2</c:v>
                </c:pt>
                <c:pt idx="1250">
                  <c:v>8.0353664000000005E-2</c:v>
                </c:pt>
                <c:pt idx="1251">
                  <c:v>8.1774758000000003E-2</c:v>
                </c:pt>
                <c:pt idx="1252">
                  <c:v>8.1971640999999998E-2</c:v>
                </c:pt>
                <c:pt idx="1253">
                  <c:v>8.3094452999999999E-2</c:v>
                </c:pt>
                <c:pt idx="1254">
                  <c:v>8.0825242000000005E-2</c:v>
                </c:pt>
                <c:pt idx="1255">
                  <c:v>8.0038155E-2</c:v>
                </c:pt>
                <c:pt idx="1256">
                  <c:v>8.0235139999999996E-2</c:v>
                </c:pt>
                <c:pt idx="1257">
                  <c:v>7.5630370000000002E-2</c:v>
                </c:pt>
                <c:pt idx="1258">
                  <c:v>6.9770524E-2</c:v>
                </c:pt>
                <c:pt idx="1259">
                  <c:v>6.4154604000000004E-2</c:v>
                </c:pt>
                <c:pt idx="1260">
                  <c:v>5.4117152000000002E-2</c:v>
                </c:pt>
                <c:pt idx="1261">
                  <c:v>5.5624791999999999E-2</c:v>
                </c:pt>
                <c:pt idx="1262">
                  <c:v>6.3482268999999994E-2</c:v>
                </c:pt>
                <c:pt idx="1263">
                  <c:v>5.5164179000000001E-2</c:v>
                </c:pt>
                <c:pt idx="1264">
                  <c:v>5.7134696999999998E-2</c:v>
                </c:pt>
                <c:pt idx="1265">
                  <c:v>5.3117592999999998E-2</c:v>
                </c:pt>
                <c:pt idx="1266">
                  <c:v>6.0556009000000001E-2</c:v>
                </c:pt>
                <c:pt idx="1267">
                  <c:v>6.0251827000000001E-2</c:v>
                </c:pt>
                <c:pt idx="1268">
                  <c:v>6.5695755999999994E-2</c:v>
                </c:pt>
                <c:pt idx="1269">
                  <c:v>6.1781447000000003E-2</c:v>
                </c:pt>
                <c:pt idx="1270">
                  <c:v>6.4144274000000001E-2</c:v>
                </c:pt>
                <c:pt idx="1271">
                  <c:v>6.7254214000000007E-2</c:v>
                </c:pt>
                <c:pt idx="1272">
                  <c:v>6.8569460999999998E-2</c:v>
                </c:pt>
                <c:pt idx="1273">
                  <c:v>7.3763459000000003E-2</c:v>
                </c:pt>
                <c:pt idx="1274">
                  <c:v>7.2521690999999999E-2</c:v>
                </c:pt>
                <c:pt idx="1275">
                  <c:v>6.6003486E-2</c:v>
                </c:pt>
                <c:pt idx="1276">
                  <c:v>6.9603240999999996E-2</c:v>
                </c:pt>
                <c:pt idx="1277">
                  <c:v>6.5533650999999998E-2</c:v>
                </c:pt>
                <c:pt idx="1278">
                  <c:v>6.6470922000000002E-2</c:v>
                </c:pt>
                <c:pt idx="1279">
                  <c:v>6.6819530000000002E-2</c:v>
                </c:pt>
                <c:pt idx="1280">
                  <c:v>6.7340839999999999E-2</c:v>
                </c:pt>
                <c:pt idx="1281">
                  <c:v>6.9629973999999997E-2</c:v>
                </c:pt>
                <c:pt idx="1282">
                  <c:v>6.7156621999999999E-2</c:v>
                </c:pt>
                <c:pt idx="1283">
                  <c:v>6.8690370000000001E-2</c:v>
                </c:pt>
                <c:pt idx="1284">
                  <c:v>7.0737531000000006E-2</c:v>
                </c:pt>
                <c:pt idx="1285">
                  <c:v>6.9488380000000002E-2</c:v>
                </c:pt>
                <c:pt idx="1286">
                  <c:v>6.9517967E-2</c:v>
                </c:pt>
                <c:pt idx="1287">
                  <c:v>6.7351807E-2</c:v>
                </c:pt>
                <c:pt idx="1288">
                  <c:v>6.1828480999999998E-2</c:v>
                </c:pt>
                <c:pt idx="1289">
                  <c:v>6.0100068999999999E-2</c:v>
                </c:pt>
                <c:pt idx="1290">
                  <c:v>6.2012071000000002E-2</c:v>
                </c:pt>
                <c:pt idx="1291">
                  <c:v>6.2493093E-2</c:v>
                </c:pt>
                <c:pt idx="1292">
                  <c:v>6.3034791000000007E-2</c:v>
                </c:pt>
                <c:pt idx="1293">
                  <c:v>6.4280408999999997E-2</c:v>
                </c:pt>
                <c:pt idx="1294">
                  <c:v>6.3315648000000002E-2</c:v>
                </c:pt>
                <c:pt idx="1295">
                  <c:v>6.7574468999999998E-2</c:v>
                </c:pt>
                <c:pt idx="1296">
                  <c:v>6.8990556999999994E-2</c:v>
                </c:pt>
                <c:pt idx="1297">
                  <c:v>7.0409956999999995E-2</c:v>
                </c:pt>
                <c:pt idx="1298">
                  <c:v>6.9974258999999997E-2</c:v>
                </c:pt>
                <c:pt idx="1299">
                  <c:v>6.7691124000000005E-2</c:v>
                </c:pt>
                <c:pt idx="1300">
                  <c:v>6.8326334000000002E-2</c:v>
                </c:pt>
                <c:pt idx="1301">
                  <c:v>6.7963024999999996E-2</c:v>
                </c:pt>
                <c:pt idx="1302">
                  <c:v>6.2159478999999997E-2</c:v>
                </c:pt>
                <c:pt idx="1303">
                  <c:v>6.2623684999999998E-2</c:v>
                </c:pt>
                <c:pt idx="1304">
                  <c:v>6.6957942000000006E-2</c:v>
                </c:pt>
                <c:pt idx="1305">
                  <c:v>6.9145334000000003E-2</c:v>
                </c:pt>
                <c:pt idx="1306">
                  <c:v>6.9284443000000001E-2</c:v>
                </c:pt>
                <c:pt idx="1307">
                  <c:v>6.9672161999999996E-2</c:v>
                </c:pt>
                <c:pt idx="1308">
                  <c:v>6.8336744000000005E-2</c:v>
                </c:pt>
                <c:pt idx="1309">
                  <c:v>6.8705868000000003E-2</c:v>
                </c:pt>
                <c:pt idx="1310">
                  <c:v>6.6897114999999993E-2</c:v>
                </c:pt>
                <c:pt idx="1311">
                  <c:v>6.6350351000000002E-2</c:v>
                </c:pt>
                <c:pt idx="1312">
                  <c:v>6.7583354999999998E-2</c:v>
                </c:pt>
                <c:pt idx="1313">
                  <c:v>6.9691641999999998E-2</c:v>
                </c:pt>
                <c:pt idx="1314">
                  <c:v>6.8820434999999999E-2</c:v>
                </c:pt>
                <c:pt idx="1315">
                  <c:v>6.8980422E-2</c:v>
                </c:pt>
                <c:pt idx="1316">
                  <c:v>7.0211753000000002E-2</c:v>
                </c:pt>
                <c:pt idx="1317">
                  <c:v>6.9443163000000002E-2</c:v>
                </c:pt>
                <c:pt idx="1318">
                  <c:v>7.1351485000000006E-2</c:v>
                </c:pt>
                <c:pt idx="1319">
                  <c:v>7.0983896000000005E-2</c:v>
                </c:pt>
                <c:pt idx="1320">
                  <c:v>7.2533718999999997E-2</c:v>
                </c:pt>
                <c:pt idx="1321">
                  <c:v>7.3157679000000003E-2</c:v>
                </c:pt>
                <c:pt idx="1322">
                  <c:v>8.1907736999999994E-2</c:v>
                </c:pt>
                <c:pt idx="1323">
                  <c:v>7.6938940999999997E-2</c:v>
                </c:pt>
                <c:pt idx="1324">
                  <c:v>8.7190551000000005E-2</c:v>
                </c:pt>
                <c:pt idx="1325">
                  <c:v>8.0599067999999996E-2</c:v>
                </c:pt>
                <c:pt idx="1326">
                  <c:v>7.5108230999999998E-2</c:v>
                </c:pt>
                <c:pt idx="1327">
                  <c:v>6.8219386000000007E-2</c:v>
                </c:pt>
                <c:pt idx="1328">
                  <c:v>6.9656718000000006E-2</c:v>
                </c:pt>
                <c:pt idx="1329">
                  <c:v>6.9615412000000002E-2</c:v>
                </c:pt>
                <c:pt idx="1330">
                  <c:v>6.8487384999999998E-2</c:v>
                </c:pt>
                <c:pt idx="1331">
                  <c:v>6.8939875999999997E-2</c:v>
                </c:pt>
                <c:pt idx="1332">
                  <c:v>6.8012136000000001E-2</c:v>
                </c:pt>
                <c:pt idx="1333">
                  <c:v>6.9250419999999993E-2</c:v>
                </c:pt>
                <c:pt idx="1334">
                  <c:v>6.3659209999999994E-2</c:v>
                </c:pt>
                <c:pt idx="1335">
                  <c:v>6.3781217000000001E-2</c:v>
                </c:pt>
                <c:pt idx="1336">
                  <c:v>6.2280706999999998E-2</c:v>
                </c:pt>
                <c:pt idx="1337">
                  <c:v>6.4048662000000006E-2</c:v>
                </c:pt>
                <c:pt idx="1338">
                  <c:v>6.1661835999999998E-2</c:v>
                </c:pt>
                <c:pt idx="1339">
                  <c:v>6.1313826000000002E-2</c:v>
                </c:pt>
                <c:pt idx="1340">
                  <c:v>6.2525365999999999E-2</c:v>
                </c:pt>
                <c:pt idx="1341">
                  <c:v>6.1603677000000003E-2</c:v>
                </c:pt>
                <c:pt idx="1342">
                  <c:v>6.2729621999999999E-2</c:v>
                </c:pt>
                <c:pt idx="1343">
                  <c:v>6.3260977999999995E-2</c:v>
                </c:pt>
                <c:pt idx="1344">
                  <c:v>6.2845478999999996E-2</c:v>
                </c:pt>
                <c:pt idx="1345">
                  <c:v>5.9094417000000003E-2</c:v>
                </c:pt>
                <c:pt idx="1346">
                  <c:v>6.1178416999999999E-2</c:v>
                </c:pt>
                <c:pt idx="1347">
                  <c:v>6.1039794000000001E-2</c:v>
                </c:pt>
                <c:pt idx="1348">
                  <c:v>6.3950150999999997E-2</c:v>
                </c:pt>
                <c:pt idx="1349">
                  <c:v>6.4825942999999997E-2</c:v>
                </c:pt>
                <c:pt idx="1350">
                  <c:v>6.3582901999999997E-2</c:v>
                </c:pt>
                <c:pt idx="1351">
                  <c:v>6.3764771999999997E-2</c:v>
                </c:pt>
                <c:pt idx="1352">
                  <c:v>5.9671037000000003E-2</c:v>
                </c:pt>
                <c:pt idx="1353">
                  <c:v>6.1257564E-2</c:v>
                </c:pt>
                <c:pt idx="1354">
                  <c:v>5.8748595000000001E-2</c:v>
                </c:pt>
                <c:pt idx="1355">
                  <c:v>6.0417318999999997E-2</c:v>
                </c:pt>
                <c:pt idx="1356">
                  <c:v>6.2295992000000001E-2</c:v>
                </c:pt>
                <c:pt idx="1357">
                  <c:v>5.7600801E-2</c:v>
                </c:pt>
                <c:pt idx="1358">
                  <c:v>5.8716688000000003E-2</c:v>
                </c:pt>
                <c:pt idx="1359">
                  <c:v>5.8514626E-2</c:v>
                </c:pt>
                <c:pt idx="1360">
                  <c:v>5.7494114999999998E-2</c:v>
                </c:pt>
                <c:pt idx="1361">
                  <c:v>5.9796874999999999E-2</c:v>
                </c:pt>
                <c:pt idx="1362">
                  <c:v>6.3377324999999998E-2</c:v>
                </c:pt>
                <c:pt idx="1363">
                  <c:v>6.3375709000000002E-2</c:v>
                </c:pt>
                <c:pt idx="1364">
                  <c:v>6.1357988000000002E-2</c:v>
                </c:pt>
                <c:pt idx="1365">
                  <c:v>6.1126675999999998E-2</c:v>
                </c:pt>
                <c:pt idx="1366">
                  <c:v>6.0660065999999999E-2</c:v>
                </c:pt>
                <c:pt idx="1367">
                  <c:v>6.0824324999999999E-2</c:v>
                </c:pt>
                <c:pt idx="1368">
                  <c:v>6.0749245E-2</c:v>
                </c:pt>
                <c:pt idx="1369">
                  <c:v>6.1720407999999997E-2</c:v>
                </c:pt>
                <c:pt idx="1370">
                  <c:v>6.0680222999999998E-2</c:v>
                </c:pt>
                <c:pt idx="1371">
                  <c:v>5.9330879000000003E-2</c:v>
                </c:pt>
                <c:pt idx="1372">
                  <c:v>6.0355303999999999E-2</c:v>
                </c:pt>
                <c:pt idx="1373">
                  <c:v>6.6144526999999995E-2</c:v>
                </c:pt>
                <c:pt idx="1374">
                  <c:v>6.4637868000000001E-2</c:v>
                </c:pt>
                <c:pt idx="1375">
                  <c:v>6.3500328999999994E-2</c:v>
                </c:pt>
                <c:pt idx="1376">
                  <c:v>6.1869835999999998E-2</c:v>
                </c:pt>
                <c:pt idx="1377">
                  <c:v>6.1662867000000003E-2</c:v>
                </c:pt>
                <c:pt idx="1378">
                  <c:v>6.2138165000000002E-2</c:v>
                </c:pt>
                <c:pt idx="1379">
                  <c:v>5.9535307000000003E-2</c:v>
                </c:pt>
                <c:pt idx="1380">
                  <c:v>6.0282874E-2</c:v>
                </c:pt>
                <c:pt idx="1381">
                  <c:v>5.9937901000000002E-2</c:v>
                </c:pt>
                <c:pt idx="1382">
                  <c:v>5.9689805999999998E-2</c:v>
                </c:pt>
                <c:pt idx="1383">
                  <c:v>5.8687964000000002E-2</c:v>
                </c:pt>
                <c:pt idx="1384">
                  <c:v>5.8606416000000001E-2</c:v>
                </c:pt>
                <c:pt idx="1385">
                  <c:v>5.8895426000000001E-2</c:v>
                </c:pt>
                <c:pt idx="1386">
                  <c:v>6.0081335999999999E-2</c:v>
                </c:pt>
                <c:pt idx="1387">
                  <c:v>5.9919113000000003E-2</c:v>
                </c:pt>
                <c:pt idx="1388">
                  <c:v>5.8719893000000002E-2</c:v>
                </c:pt>
                <c:pt idx="1389">
                  <c:v>5.9527419999999998E-2</c:v>
                </c:pt>
                <c:pt idx="1390">
                  <c:v>5.9403210999999997E-2</c:v>
                </c:pt>
                <c:pt idx="1391">
                  <c:v>5.9750636000000003E-2</c:v>
                </c:pt>
                <c:pt idx="1392">
                  <c:v>6.0366366999999997E-2</c:v>
                </c:pt>
                <c:pt idx="1393">
                  <c:v>5.9466211999999997E-2</c:v>
                </c:pt>
                <c:pt idx="1394">
                  <c:v>6.2738217999999998E-2</c:v>
                </c:pt>
                <c:pt idx="1395">
                  <c:v>7.2728899E-2</c:v>
                </c:pt>
                <c:pt idx="1396">
                  <c:v>7.7210174000000006E-2</c:v>
                </c:pt>
                <c:pt idx="1397">
                  <c:v>8.4122229000000007E-2</c:v>
                </c:pt>
                <c:pt idx="1398">
                  <c:v>0.119956154</c:v>
                </c:pt>
                <c:pt idx="1399">
                  <c:v>0.117565181</c:v>
                </c:pt>
                <c:pt idx="1400">
                  <c:v>0.126768295</c:v>
                </c:pt>
                <c:pt idx="1401">
                  <c:v>0.14249810700000001</c:v>
                </c:pt>
                <c:pt idx="1402">
                  <c:v>0.12788354199999999</c:v>
                </c:pt>
                <c:pt idx="1403">
                  <c:v>0.12248613799999999</c:v>
                </c:pt>
                <c:pt idx="1404">
                  <c:v>0.12599758799999999</c:v>
                </c:pt>
                <c:pt idx="1405">
                  <c:v>0.124334477</c:v>
                </c:pt>
                <c:pt idx="1406">
                  <c:v>0.114646601</c:v>
                </c:pt>
                <c:pt idx="1407">
                  <c:v>0.11107272</c:v>
                </c:pt>
                <c:pt idx="1408">
                  <c:v>8.8718890999999994E-2</c:v>
                </c:pt>
                <c:pt idx="1409">
                  <c:v>7.4808774999999994E-2</c:v>
                </c:pt>
                <c:pt idx="1410">
                  <c:v>9.0869838999999994E-2</c:v>
                </c:pt>
                <c:pt idx="1411">
                  <c:v>8.6372089999999999E-2</c:v>
                </c:pt>
                <c:pt idx="1412">
                  <c:v>8.8830879000000001E-2</c:v>
                </c:pt>
                <c:pt idx="1413">
                  <c:v>8.5792900000000005E-2</c:v>
                </c:pt>
                <c:pt idx="1414">
                  <c:v>8.6698285E-2</c:v>
                </c:pt>
                <c:pt idx="1415">
                  <c:v>8.7441948000000005E-2</c:v>
                </c:pt>
                <c:pt idx="1416">
                  <c:v>8.6159978999999998E-2</c:v>
                </c:pt>
                <c:pt idx="1417">
                  <c:v>8.4961073999999998E-2</c:v>
                </c:pt>
                <c:pt idx="1418">
                  <c:v>8.4986047999999995E-2</c:v>
                </c:pt>
                <c:pt idx="1419">
                  <c:v>8.4955170999999996E-2</c:v>
                </c:pt>
                <c:pt idx="1420">
                  <c:v>7.7732453000000007E-2</c:v>
                </c:pt>
                <c:pt idx="1421">
                  <c:v>7.5124334000000001E-2</c:v>
                </c:pt>
                <c:pt idx="1422">
                  <c:v>7.8689954000000006E-2</c:v>
                </c:pt>
                <c:pt idx="1423">
                  <c:v>8.2337821000000005E-2</c:v>
                </c:pt>
                <c:pt idx="1424">
                  <c:v>8.1834591999999998E-2</c:v>
                </c:pt>
                <c:pt idx="1425">
                  <c:v>8.9851265E-2</c:v>
                </c:pt>
                <c:pt idx="1426">
                  <c:v>8.9502400999999995E-2</c:v>
                </c:pt>
                <c:pt idx="1427">
                  <c:v>9.9258955999999995E-2</c:v>
                </c:pt>
                <c:pt idx="1428">
                  <c:v>9.5452167000000004E-2</c:v>
                </c:pt>
                <c:pt idx="1429">
                  <c:v>0.10248189100000001</c:v>
                </c:pt>
                <c:pt idx="1430">
                  <c:v>0.107643566</c:v>
                </c:pt>
                <c:pt idx="1431">
                  <c:v>0.102084781</c:v>
                </c:pt>
                <c:pt idx="1432">
                  <c:v>0.102646035</c:v>
                </c:pt>
                <c:pt idx="1433">
                  <c:v>0.10023651</c:v>
                </c:pt>
                <c:pt idx="1434">
                  <c:v>0.104638706</c:v>
                </c:pt>
                <c:pt idx="1435">
                  <c:v>0.10182292499999999</c:v>
                </c:pt>
                <c:pt idx="1436">
                  <c:v>0.100453907</c:v>
                </c:pt>
                <c:pt idx="1437">
                  <c:v>9.5999217999999997E-2</c:v>
                </c:pt>
                <c:pt idx="1438">
                  <c:v>9.8625110000000002E-2</c:v>
                </c:pt>
                <c:pt idx="1439">
                  <c:v>9.6954246999999993E-2</c:v>
                </c:pt>
                <c:pt idx="1440">
                  <c:v>9.6491006000000004E-2</c:v>
                </c:pt>
                <c:pt idx="1441">
                  <c:v>9.3035254999999997E-2</c:v>
                </c:pt>
                <c:pt idx="1442">
                  <c:v>9.0431742999999995E-2</c:v>
                </c:pt>
                <c:pt idx="1443">
                  <c:v>9.1049267000000003E-2</c:v>
                </c:pt>
                <c:pt idx="1444">
                  <c:v>8.8543321999999994E-2</c:v>
                </c:pt>
                <c:pt idx="1445">
                  <c:v>8.4532313999999997E-2</c:v>
                </c:pt>
                <c:pt idx="1446">
                  <c:v>7.6026896999999996E-2</c:v>
                </c:pt>
                <c:pt idx="1447">
                  <c:v>7.9424939E-2</c:v>
                </c:pt>
                <c:pt idx="1448">
                  <c:v>7.8951930000000003E-2</c:v>
                </c:pt>
                <c:pt idx="1449">
                  <c:v>7.1486870999999994E-2</c:v>
                </c:pt>
                <c:pt idx="1450">
                  <c:v>7.5024133000000007E-2</c:v>
                </c:pt>
                <c:pt idx="1451">
                  <c:v>7.3717710000000006E-2</c:v>
                </c:pt>
                <c:pt idx="1452">
                  <c:v>7.7077349000000003E-2</c:v>
                </c:pt>
                <c:pt idx="1453">
                  <c:v>7.7364394000000003E-2</c:v>
                </c:pt>
                <c:pt idx="1454">
                  <c:v>7.7703651999999998E-2</c:v>
                </c:pt>
                <c:pt idx="1455">
                  <c:v>7.6037498999999995E-2</c:v>
                </c:pt>
                <c:pt idx="1456">
                  <c:v>7.5730599999999995E-2</c:v>
                </c:pt>
                <c:pt idx="1457">
                  <c:v>7.3679505000000006E-2</c:v>
                </c:pt>
                <c:pt idx="1458">
                  <c:v>7.0387974000000006E-2</c:v>
                </c:pt>
                <c:pt idx="1459">
                  <c:v>7.1100644000000005E-2</c:v>
                </c:pt>
                <c:pt idx="1460">
                  <c:v>6.8405913999999998E-2</c:v>
                </c:pt>
                <c:pt idx="1461">
                  <c:v>7.0338308000000002E-2</c:v>
                </c:pt>
                <c:pt idx="1462">
                  <c:v>7.0266036000000004E-2</c:v>
                </c:pt>
                <c:pt idx="1463">
                  <c:v>7.1425885999999994E-2</c:v>
                </c:pt>
                <c:pt idx="1464">
                  <c:v>7.0544131999999996E-2</c:v>
                </c:pt>
                <c:pt idx="1465">
                  <c:v>7.3255892000000003E-2</c:v>
                </c:pt>
                <c:pt idx="1466">
                  <c:v>7.1536741000000001E-2</c:v>
                </c:pt>
                <c:pt idx="1467">
                  <c:v>7.2600033999999994E-2</c:v>
                </c:pt>
                <c:pt idx="1468">
                  <c:v>7.2326390000000004E-2</c:v>
                </c:pt>
                <c:pt idx="1469">
                  <c:v>7.3353571000000006E-2</c:v>
                </c:pt>
                <c:pt idx="1470">
                  <c:v>7.5940014E-2</c:v>
                </c:pt>
                <c:pt idx="1471">
                  <c:v>7.7641761000000004E-2</c:v>
                </c:pt>
                <c:pt idx="1472">
                  <c:v>7.8301782E-2</c:v>
                </c:pt>
                <c:pt idx="1473">
                  <c:v>8.0309539999999999E-2</c:v>
                </c:pt>
                <c:pt idx="1474">
                  <c:v>8.4315741999999999E-2</c:v>
                </c:pt>
                <c:pt idx="1475">
                  <c:v>8.7553681999999994E-2</c:v>
                </c:pt>
                <c:pt idx="1476">
                  <c:v>8.6135719999999999E-2</c:v>
                </c:pt>
                <c:pt idx="1477">
                  <c:v>8.3685446999999996E-2</c:v>
                </c:pt>
                <c:pt idx="1478">
                  <c:v>8.3080869000000002E-2</c:v>
                </c:pt>
                <c:pt idx="1479">
                  <c:v>8.0369209999999996E-2</c:v>
                </c:pt>
                <c:pt idx="1480">
                  <c:v>8.1723466999999994E-2</c:v>
                </c:pt>
                <c:pt idx="1481">
                  <c:v>8.6466055E-2</c:v>
                </c:pt>
                <c:pt idx="1482">
                  <c:v>8.4708903000000002E-2</c:v>
                </c:pt>
                <c:pt idx="1483">
                  <c:v>8.8499558000000006E-2</c:v>
                </c:pt>
                <c:pt idx="1484">
                  <c:v>8.8908195999999995E-2</c:v>
                </c:pt>
                <c:pt idx="1485">
                  <c:v>8.4059553999999995E-2</c:v>
                </c:pt>
                <c:pt idx="1486">
                  <c:v>8.7043636999999993E-2</c:v>
                </c:pt>
                <c:pt idx="1487">
                  <c:v>8.6663694999999999E-2</c:v>
                </c:pt>
                <c:pt idx="1488">
                  <c:v>8.7377816999999997E-2</c:v>
                </c:pt>
                <c:pt idx="1489">
                  <c:v>8.8025398000000005E-2</c:v>
                </c:pt>
                <c:pt idx="1490">
                  <c:v>9.0379286000000003E-2</c:v>
                </c:pt>
                <c:pt idx="1491">
                  <c:v>8.8277733999999997E-2</c:v>
                </c:pt>
                <c:pt idx="1492">
                  <c:v>9.6450249000000002E-2</c:v>
                </c:pt>
                <c:pt idx="1493">
                  <c:v>9.4373882000000006E-2</c:v>
                </c:pt>
                <c:pt idx="1494">
                  <c:v>9.1485237999999997E-2</c:v>
                </c:pt>
                <c:pt idx="1495">
                  <c:v>9.3202168000000002E-2</c:v>
                </c:pt>
                <c:pt idx="1496">
                  <c:v>9.5749431999999995E-2</c:v>
                </c:pt>
                <c:pt idx="1497">
                  <c:v>9.2267927E-2</c:v>
                </c:pt>
                <c:pt idx="1498">
                  <c:v>8.9695159999999996E-2</c:v>
                </c:pt>
                <c:pt idx="1499">
                  <c:v>9.2797282999999994E-2</c:v>
                </c:pt>
                <c:pt idx="1500">
                  <c:v>9.0412747000000002E-2</c:v>
                </c:pt>
                <c:pt idx="1501">
                  <c:v>8.1610087999999997E-2</c:v>
                </c:pt>
                <c:pt idx="1502">
                  <c:v>8.1296480000000004E-2</c:v>
                </c:pt>
                <c:pt idx="1503">
                  <c:v>8.2495649000000004E-2</c:v>
                </c:pt>
                <c:pt idx="1504">
                  <c:v>8.2156617000000001E-2</c:v>
                </c:pt>
                <c:pt idx="1505">
                  <c:v>8.2437550999999998E-2</c:v>
                </c:pt>
                <c:pt idx="1506">
                  <c:v>8.3789960999999996E-2</c:v>
                </c:pt>
                <c:pt idx="1507">
                  <c:v>8.9223204E-2</c:v>
                </c:pt>
                <c:pt idx="1508">
                  <c:v>8.5291706999999994E-2</c:v>
                </c:pt>
                <c:pt idx="1509">
                  <c:v>8.7802155000000007E-2</c:v>
                </c:pt>
                <c:pt idx="1510">
                  <c:v>8.8926041999999997E-2</c:v>
                </c:pt>
                <c:pt idx="1511">
                  <c:v>8.6924224999999994E-2</c:v>
                </c:pt>
                <c:pt idx="1512">
                  <c:v>8.8163121999999997E-2</c:v>
                </c:pt>
                <c:pt idx="1513">
                  <c:v>8.5425697999999994E-2</c:v>
                </c:pt>
                <c:pt idx="1514">
                  <c:v>8.5464516000000004E-2</c:v>
                </c:pt>
                <c:pt idx="1515">
                  <c:v>8.4374412999999995E-2</c:v>
                </c:pt>
                <c:pt idx="1516">
                  <c:v>8.1024453999999996E-2</c:v>
                </c:pt>
                <c:pt idx="1517">
                  <c:v>8.0886972000000001E-2</c:v>
                </c:pt>
                <c:pt idx="1518">
                  <c:v>8.2299319999999995E-2</c:v>
                </c:pt>
                <c:pt idx="1519">
                  <c:v>8.1467026999999997E-2</c:v>
                </c:pt>
                <c:pt idx="1520">
                  <c:v>8.0951039000000002E-2</c:v>
                </c:pt>
                <c:pt idx="1521">
                  <c:v>8.2126606000000005E-2</c:v>
                </c:pt>
                <c:pt idx="1522">
                  <c:v>8.0563545E-2</c:v>
                </c:pt>
                <c:pt idx="1523">
                  <c:v>7.7032916000000007E-2</c:v>
                </c:pt>
                <c:pt idx="1524">
                  <c:v>7.4843151999999996E-2</c:v>
                </c:pt>
                <c:pt idx="1525">
                  <c:v>7.4964064999999996E-2</c:v>
                </c:pt>
                <c:pt idx="1526">
                  <c:v>7.5006390000000006E-2</c:v>
                </c:pt>
                <c:pt idx="1527">
                  <c:v>7.4202086E-2</c:v>
                </c:pt>
                <c:pt idx="1528">
                  <c:v>7.1316973000000006E-2</c:v>
                </c:pt>
                <c:pt idx="1529">
                  <c:v>6.6159286999999997E-2</c:v>
                </c:pt>
                <c:pt idx="1530">
                  <c:v>6.6105290999999997E-2</c:v>
                </c:pt>
                <c:pt idx="1531">
                  <c:v>6.6470474000000002E-2</c:v>
                </c:pt>
                <c:pt idx="1532">
                  <c:v>7.1011406999999999E-2</c:v>
                </c:pt>
                <c:pt idx="1533">
                  <c:v>7.3099629999999999E-2</c:v>
                </c:pt>
                <c:pt idx="1534">
                  <c:v>7.5018153000000004E-2</c:v>
                </c:pt>
                <c:pt idx="1535">
                  <c:v>7.0145007999999995E-2</c:v>
                </c:pt>
                <c:pt idx="1536">
                  <c:v>7.3333442999999998E-2</c:v>
                </c:pt>
                <c:pt idx="1537">
                  <c:v>7.6734607999999996E-2</c:v>
                </c:pt>
                <c:pt idx="1538">
                  <c:v>7.3425681000000007E-2</c:v>
                </c:pt>
                <c:pt idx="1539">
                  <c:v>7.5276358000000002E-2</c:v>
                </c:pt>
                <c:pt idx="1540">
                  <c:v>7.2128958000000007E-2</c:v>
                </c:pt>
                <c:pt idx="1541">
                  <c:v>7.7333133999999998E-2</c:v>
                </c:pt>
                <c:pt idx="1542">
                  <c:v>7.4535537999999998E-2</c:v>
                </c:pt>
                <c:pt idx="1543">
                  <c:v>7.7960170999999995E-2</c:v>
                </c:pt>
                <c:pt idx="1544">
                  <c:v>7.5243557000000003E-2</c:v>
                </c:pt>
                <c:pt idx="1545">
                  <c:v>7.4670143999999994E-2</c:v>
                </c:pt>
                <c:pt idx="1546">
                  <c:v>7.4611674000000003E-2</c:v>
                </c:pt>
                <c:pt idx="1547">
                  <c:v>7.3234777000000001E-2</c:v>
                </c:pt>
                <c:pt idx="1548">
                  <c:v>7.4140259999999999E-2</c:v>
                </c:pt>
                <c:pt idx="1549">
                  <c:v>7.5837308000000006E-2</c:v>
                </c:pt>
                <c:pt idx="1550">
                  <c:v>7.4472161999999995E-2</c:v>
                </c:pt>
                <c:pt idx="1551">
                  <c:v>7.7229560000000003E-2</c:v>
                </c:pt>
                <c:pt idx="1552">
                  <c:v>8.1863521999999994E-2</c:v>
                </c:pt>
                <c:pt idx="1553">
                  <c:v>7.9327568000000001E-2</c:v>
                </c:pt>
                <c:pt idx="1554">
                  <c:v>9.6152062999999996E-2</c:v>
                </c:pt>
                <c:pt idx="1555">
                  <c:v>9.518219E-2</c:v>
                </c:pt>
                <c:pt idx="1556">
                  <c:v>9.3057980999999998E-2</c:v>
                </c:pt>
                <c:pt idx="1557">
                  <c:v>8.5513189000000003E-2</c:v>
                </c:pt>
                <c:pt idx="1558">
                  <c:v>8.2541713000000003E-2</c:v>
                </c:pt>
                <c:pt idx="1559">
                  <c:v>8.1466750000000004E-2</c:v>
                </c:pt>
                <c:pt idx="1560">
                  <c:v>8.3368946999999999E-2</c:v>
                </c:pt>
                <c:pt idx="1561">
                  <c:v>8.4850613000000005E-2</c:v>
                </c:pt>
                <c:pt idx="1562">
                  <c:v>8.4253961000000002E-2</c:v>
                </c:pt>
                <c:pt idx="1563">
                  <c:v>8.3523448E-2</c:v>
                </c:pt>
                <c:pt idx="1564">
                  <c:v>8.7591604000000003E-2</c:v>
                </c:pt>
                <c:pt idx="1565">
                  <c:v>8.8738552999999998E-2</c:v>
                </c:pt>
                <c:pt idx="1566">
                  <c:v>8.9023897000000005E-2</c:v>
                </c:pt>
                <c:pt idx="1567">
                  <c:v>9.0387206999999997E-2</c:v>
                </c:pt>
                <c:pt idx="1568">
                  <c:v>9.1610242999999994E-2</c:v>
                </c:pt>
                <c:pt idx="1569">
                  <c:v>9.3982392999999997E-2</c:v>
                </c:pt>
                <c:pt idx="1570">
                  <c:v>8.7666974999999994E-2</c:v>
                </c:pt>
                <c:pt idx="1571">
                  <c:v>8.3986452000000003E-2</c:v>
                </c:pt>
                <c:pt idx="1572">
                  <c:v>7.8495570000000001E-2</c:v>
                </c:pt>
                <c:pt idx="1573">
                  <c:v>8.0553109999999997E-2</c:v>
                </c:pt>
                <c:pt idx="1574">
                  <c:v>7.8964381E-2</c:v>
                </c:pt>
                <c:pt idx="1575">
                  <c:v>7.8878899000000002E-2</c:v>
                </c:pt>
                <c:pt idx="1576">
                  <c:v>7.9980621000000002E-2</c:v>
                </c:pt>
                <c:pt idx="1577">
                  <c:v>7.8634911000000002E-2</c:v>
                </c:pt>
                <c:pt idx="1578">
                  <c:v>8.0257914999999999E-2</c:v>
                </c:pt>
                <c:pt idx="1579">
                  <c:v>8.0432040999999996E-2</c:v>
                </c:pt>
                <c:pt idx="1580">
                  <c:v>8.1573480000000004E-2</c:v>
                </c:pt>
                <c:pt idx="1581">
                  <c:v>7.9950675999999998E-2</c:v>
                </c:pt>
                <c:pt idx="1582">
                  <c:v>7.8945882999999994E-2</c:v>
                </c:pt>
                <c:pt idx="1583">
                  <c:v>7.8825369000000006E-2</c:v>
                </c:pt>
                <c:pt idx="1584">
                  <c:v>7.9702287999999996E-2</c:v>
                </c:pt>
                <c:pt idx="1585">
                  <c:v>7.8456554999999997E-2</c:v>
                </c:pt>
                <c:pt idx="1586">
                  <c:v>8.0367358999999999E-2</c:v>
                </c:pt>
                <c:pt idx="1587">
                  <c:v>7.6913224000000002E-2</c:v>
                </c:pt>
                <c:pt idx="1588">
                  <c:v>7.7032982E-2</c:v>
                </c:pt>
                <c:pt idx="1589">
                  <c:v>7.2559376999999994E-2</c:v>
                </c:pt>
                <c:pt idx="1590">
                  <c:v>7.3173004E-2</c:v>
                </c:pt>
                <c:pt idx="1591">
                  <c:v>7.3393467000000004E-2</c:v>
                </c:pt>
                <c:pt idx="1592">
                  <c:v>7.2170935000000005E-2</c:v>
                </c:pt>
                <c:pt idx="1593">
                  <c:v>7.2729852999999997E-2</c:v>
                </c:pt>
                <c:pt idx="1594">
                  <c:v>7.1898838000000007E-2</c:v>
                </c:pt>
                <c:pt idx="1595">
                  <c:v>7.2095806999999998E-2</c:v>
                </c:pt>
                <c:pt idx="1596">
                  <c:v>7.2184090000000006E-2</c:v>
                </c:pt>
                <c:pt idx="1597">
                  <c:v>7.2755892000000003E-2</c:v>
                </c:pt>
                <c:pt idx="1598">
                  <c:v>7.4904705000000002E-2</c:v>
                </c:pt>
                <c:pt idx="1599">
                  <c:v>7.3624104999999995E-2</c:v>
                </c:pt>
                <c:pt idx="1600">
                  <c:v>7.3600426999999996E-2</c:v>
                </c:pt>
                <c:pt idx="1601">
                  <c:v>7.3722235999999997E-2</c:v>
                </c:pt>
                <c:pt idx="1602">
                  <c:v>7.2257023000000004E-2</c:v>
                </c:pt>
                <c:pt idx="1603">
                  <c:v>7.3093330999999997E-2</c:v>
                </c:pt>
                <c:pt idx="1604">
                  <c:v>7.2955584000000004E-2</c:v>
                </c:pt>
                <c:pt idx="1605">
                  <c:v>7.0845511999999999E-2</c:v>
                </c:pt>
                <c:pt idx="1606">
                  <c:v>7.0926225999999995E-2</c:v>
                </c:pt>
                <c:pt idx="1607">
                  <c:v>7.1094814000000006E-2</c:v>
                </c:pt>
                <c:pt idx="1608">
                  <c:v>7.2773013999999997E-2</c:v>
                </c:pt>
                <c:pt idx="1609">
                  <c:v>7.3680772000000005E-2</c:v>
                </c:pt>
                <c:pt idx="1610">
                  <c:v>7.3264210999999996E-2</c:v>
                </c:pt>
                <c:pt idx="1611">
                  <c:v>7.2392360000000003E-2</c:v>
                </c:pt>
                <c:pt idx="1612">
                  <c:v>7.1762144E-2</c:v>
                </c:pt>
                <c:pt idx="1613">
                  <c:v>7.1562782000000005E-2</c:v>
                </c:pt>
                <c:pt idx="1614">
                  <c:v>7.2622122999999997E-2</c:v>
                </c:pt>
                <c:pt idx="1615">
                  <c:v>7.2514217000000006E-2</c:v>
                </c:pt>
                <c:pt idx="1616">
                  <c:v>7.2632769E-2</c:v>
                </c:pt>
                <c:pt idx="1617">
                  <c:v>6.6806276999999997E-2</c:v>
                </c:pt>
                <c:pt idx="1618">
                  <c:v>7.0410526000000001E-2</c:v>
                </c:pt>
                <c:pt idx="1619">
                  <c:v>6.7414882999999995E-2</c:v>
                </c:pt>
                <c:pt idx="1620">
                  <c:v>6.8003546999999998E-2</c:v>
                </c:pt>
                <c:pt idx="1621">
                  <c:v>6.9585593000000001E-2</c:v>
                </c:pt>
                <c:pt idx="1622">
                  <c:v>6.2033638000000002E-2</c:v>
                </c:pt>
                <c:pt idx="1623">
                  <c:v>6.1684030000000001E-2</c:v>
                </c:pt>
                <c:pt idx="1624">
                  <c:v>6.1568537999999999E-2</c:v>
                </c:pt>
                <c:pt idx="1625">
                  <c:v>6.1775981000000001E-2</c:v>
                </c:pt>
                <c:pt idx="1626">
                  <c:v>6.0479317999999997E-2</c:v>
                </c:pt>
                <c:pt idx="1627">
                  <c:v>6.1616061E-2</c:v>
                </c:pt>
                <c:pt idx="1628">
                  <c:v>6.2193178000000002E-2</c:v>
                </c:pt>
                <c:pt idx="1629">
                  <c:v>6.2263684999999999E-2</c:v>
                </c:pt>
                <c:pt idx="1630">
                  <c:v>6.2345024999999998E-2</c:v>
                </c:pt>
                <c:pt idx="1631">
                  <c:v>6.2377877999999998E-2</c:v>
                </c:pt>
                <c:pt idx="1632">
                  <c:v>6.2945770999999998E-2</c:v>
                </c:pt>
                <c:pt idx="1633">
                  <c:v>6.5827281000000001E-2</c:v>
                </c:pt>
                <c:pt idx="1634">
                  <c:v>6.5676284000000001E-2</c:v>
                </c:pt>
                <c:pt idx="1635">
                  <c:v>6.8263222999999998E-2</c:v>
                </c:pt>
                <c:pt idx="1636">
                  <c:v>6.6709755999999995E-2</c:v>
                </c:pt>
                <c:pt idx="1637">
                  <c:v>6.6688105999999997E-2</c:v>
                </c:pt>
                <c:pt idx="1638">
                  <c:v>6.4769879000000002E-2</c:v>
                </c:pt>
                <c:pt idx="1639">
                  <c:v>6.5546062000000002E-2</c:v>
                </c:pt>
                <c:pt idx="1640">
                  <c:v>6.2561958000000001E-2</c:v>
                </c:pt>
                <c:pt idx="1641">
                  <c:v>6.3458386000000006E-2</c:v>
                </c:pt>
                <c:pt idx="1642">
                  <c:v>6.6437523999999998E-2</c:v>
                </c:pt>
                <c:pt idx="1643">
                  <c:v>6.8428324999999998E-2</c:v>
                </c:pt>
                <c:pt idx="1644">
                  <c:v>6.7905990999999999E-2</c:v>
                </c:pt>
                <c:pt idx="1645">
                  <c:v>6.8315292999999999E-2</c:v>
                </c:pt>
                <c:pt idx="1646">
                  <c:v>6.8975708999999996E-2</c:v>
                </c:pt>
                <c:pt idx="1647">
                  <c:v>6.6992327000000004E-2</c:v>
                </c:pt>
                <c:pt idx="1648">
                  <c:v>6.5176342999999998E-2</c:v>
                </c:pt>
                <c:pt idx="1649">
                  <c:v>6.5393324000000003E-2</c:v>
                </c:pt>
                <c:pt idx="1650">
                  <c:v>6.5784598999999999E-2</c:v>
                </c:pt>
                <c:pt idx="1651">
                  <c:v>6.5340310999999998E-2</c:v>
                </c:pt>
                <c:pt idx="1652">
                  <c:v>6.5199545999999997E-2</c:v>
                </c:pt>
                <c:pt idx="1653">
                  <c:v>6.5327522999999998E-2</c:v>
                </c:pt>
                <c:pt idx="1654">
                  <c:v>6.5069729000000007E-2</c:v>
                </c:pt>
                <c:pt idx="1655">
                  <c:v>7.0533332000000004E-2</c:v>
                </c:pt>
                <c:pt idx="1656">
                  <c:v>6.8471118999999997E-2</c:v>
                </c:pt>
                <c:pt idx="1657">
                  <c:v>7.2033186999999999E-2</c:v>
                </c:pt>
                <c:pt idx="1658">
                  <c:v>6.9661820999999999E-2</c:v>
                </c:pt>
                <c:pt idx="1659">
                  <c:v>6.9974251000000001E-2</c:v>
                </c:pt>
                <c:pt idx="1660">
                  <c:v>6.8609528000000003E-2</c:v>
                </c:pt>
                <c:pt idx="1661">
                  <c:v>7.0176170999999996E-2</c:v>
                </c:pt>
                <c:pt idx="1662">
                  <c:v>7.0596466999999996E-2</c:v>
                </c:pt>
                <c:pt idx="1663">
                  <c:v>7.3368395000000003E-2</c:v>
                </c:pt>
                <c:pt idx="1664">
                  <c:v>7.0417953000000005E-2</c:v>
                </c:pt>
                <c:pt idx="1665">
                  <c:v>7.1893298999999994E-2</c:v>
                </c:pt>
                <c:pt idx="1666">
                  <c:v>7.4431114000000007E-2</c:v>
                </c:pt>
                <c:pt idx="1667">
                  <c:v>8.1719190999999997E-2</c:v>
                </c:pt>
                <c:pt idx="1668">
                  <c:v>7.7941542000000003E-2</c:v>
                </c:pt>
                <c:pt idx="1669">
                  <c:v>7.7523695000000004E-2</c:v>
                </c:pt>
                <c:pt idx="1670">
                  <c:v>7.728343E-2</c:v>
                </c:pt>
                <c:pt idx="1671">
                  <c:v>8.0199099999999995E-2</c:v>
                </c:pt>
                <c:pt idx="1672">
                  <c:v>7.8034671E-2</c:v>
                </c:pt>
                <c:pt idx="1673">
                  <c:v>7.7872500999999997E-2</c:v>
                </c:pt>
                <c:pt idx="1674">
                  <c:v>7.7873418E-2</c:v>
                </c:pt>
                <c:pt idx="1675">
                  <c:v>7.4166609999999994E-2</c:v>
                </c:pt>
                <c:pt idx="1676">
                  <c:v>7.3642051E-2</c:v>
                </c:pt>
                <c:pt idx="1677">
                  <c:v>7.3471151999999998E-2</c:v>
                </c:pt>
                <c:pt idx="1678">
                  <c:v>7.5603009999999998E-2</c:v>
                </c:pt>
                <c:pt idx="1679">
                  <c:v>7.4148699999999998E-2</c:v>
                </c:pt>
                <c:pt idx="1680">
                  <c:v>7.3374459000000003E-2</c:v>
                </c:pt>
                <c:pt idx="1681">
                  <c:v>7.5010141000000002E-2</c:v>
                </c:pt>
                <c:pt idx="1682">
                  <c:v>7.5384917999999995E-2</c:v>
                </c:pt>
                <c:pt idx="1683">
                  <c:v>7.5759146999999999E-2</c:v>
                </c:pt>
                <c:pt idx="1684">
                  <c:v>7.5713726999999995E-2</c:v>
                </c:pt>
                <c:pt idx="1685">
                  <c:v>7.6696353999999994E-2</c:v>
                </c:pt>
                <c:pt idx="1686">
                  <c:v>7.4777750000000004E-2</c:v>
                </c:pt>
                <c:pt idx="1687">
                  <c:v>7.4764346999999995E-2</c:v>
                </c:pt>
                <c:pt idx="1688">
                  <c:v>7.0818136000000004E-2</c:v>
                </c:pt>
                <c:pt idx="1689">
                  <c:v>6.7312454999999993E-2</c:v>
                </c:pt>
                <c:pt idx="1690">
                  <c:v>6.1057306999999998E-2</c:v>
                </c:pt>
                <c:pt idx="1691">
                  <c:v>6.3189008000000005E-2</c:v>
                </c:pt>
                <c:pt idx="1692">
                  <c:v>6.3733897999999997E-2</c:v>
                </c:pt>
                <c:pt idx="1693">
                  <c:v>6.3743730999999998E-2</c:v>
                </c:pt>
                <c:pt idx="1694">
                  <c:v>6.2501157000000002E-2</c:v>
                </c:pt>
                <c:pt idx="1695">
                  <c:v>6.2578799000000004E-2</c:v>
                </c:pt>
                <c:pt idx="1696">
                  <c:v>6.3823481000000001E-2</c:v>
                </c:pt>
                <c:pt idx="1697">
                  <c:v>6.2984345999999997E-2</c:v>
                </c:pt>
                <c:pt idx="1698">
                  <c:v>6.3088419000000007E-2</c:v>
                </c:pt>
                <c:pt idx="1699">
                  <c:v>6.2842809999999999E-2</c:v>
                </c:pt>
                <c:pt idx="1700">
                  <c:v>6.3123668999999993E-2</c:v>
                </c:pt>
                <c:pt idx="1701">
                  <c:v>6.3449104000000006E-2</c:v>
                </c:pt>
                <c:pt idx="1702">
                  <c:v>6.6324281999999998E-2</c:v>
                </c:pt>
                <c:pt idx="1703">
                  <c:v>6.5845864000000004E-2</c:v>
                </c:pt>
                <c:pt idx="1704">
                  <c:v>6.3770023999999995E-2</c:v>
                </c:pt>
                <c:pt idx="1705">
                  <c:v>6.3875717999999998E-2</c:v>
                </c:pt>
                <c:pt idx="1706">
                  <c:v>6.3442527999999998E-2</c:v>
                </c:pt>
                <c:pt idx="1707">
                  <c:v>6.3151805000000005E-2</c:v>
                </c:pt>
                <c:pt idx="1708">
                  <c:v>6.3226559000000002E-2</c:v>
                </c:pt>
                <c:pt idx="1709">
                  <c:v>6.3982045000000001E-2</c:v>
                </c:pt>
                <c:pt idx="1710">
                  <c:v>6.3595250000000006E-2</c:v>
                </c:pt>
                <c:pt idx="1711">
                  <c:v>6.3548673999999999E-2</c:v>
                </c:pt>
                <c:pt idx="1712">
                  <c:v>6.366542E-2</c:v>
                </c:pt>
                <c:pt idx="1713">
                  <c:v>6.3373958999999994E-2</c:v>
                </c:pt>
                <c:pt idx="1714">
                  <c:v>6.1319661999999997E-2</c:v>
                </c:pt>
                <c:pt idx="1715">
                  <c:v>6.0382311000000001E-2</c:v>
                </c:pt>
                <c:pt idx="1716">
                  <c:v>6.0979606999999998E-2</c:v>
                </c:pt>
                <c:pt idx="1717">
                  <c:v>6.1260007999999998E-2</c:v>
                </c:pt>
                <c:pt idx="1718">
                  <c:v>6.2048911999999998E-2</c:v>
                </c:pt>
                <c:pt idx="1719">
                  <c:v>6.2505557000000003E-2</c:v>
                </c:pt>
                <c:pt idx="1720">
                  <c:v>6.2116466000000002E-2</c:v>
                </c:pt>
                <c:pt idx="1721">
                  <c:v>6.1520163000000003E-2</c:v>
                </c:pt>
                <c:pt idx="1722">
                  <c:v>6.1998198999999997E-2</c:v>
                </c:pt>
                <c:pt idx="1723">
                  <c:v>6.2698245999999999E-2</c:v>
                </c:pt>
                <c:pt idx="1724">
                  <c:v>6.2587649999999995E-2</c:v>
                </c:pt>
                <c:pt idx="1725">
                  <c:v>6.1305109000000003E-2</c:v>
                </c:pt>
                <c:pt idx="1726">
                  <c:v>6.1534129999999999E-2</c:v>
                </c:pt>
                <c:pt idx="1727">
                  <c:v>6.1518461000000003E-2</c:v>
                </c:pt>
                <c:pt idx="1728">
                  <c:v>6.0646553999999998E-2</c:v>
                </c:pt>
                <c:pt idx="1729">
                  <c:v>6.0932346999999998E-2</c:v>
                </c:pt>
                <c:pt idx="1730">
                  <c:v>6.0572187999999999E-2</c:v>
                </c:pt>
                <c:pt idx="1731">
                  <c:v>6.0510705999999997E-2</c:v>
                </c:pt>
                <c:pt idx="1732">
                  <c:v>6.1458302999999999E-2</c:v>
                </c:pt>
                <c:pt idx="1733">
                  <c:v>6.2170766000000002E-2</c:v>
                </c:pt>
                <c:pt idx="1734">
                  <c:v>6.2098573999999997E-2</c:v>
                </c:pt>
                <c:pt idx="1735">
                  <c:v>6.3217956000000006E-2</c:v>
                </c:pt>
                <c:pt idx="1736">
                  <c:v>6.2109142999999999E-2</c:v>
                </c:pt>
                <c:pt idx="1737">
                  <c:v>6.1407471999999998E-2</c:v>
                </c:pt>
                <c:pt idx="1738">
                  <c:v>6.1496176E-2</c:v>
                </c:pt>
                <c:pt idx="1739">
                  <c:v>6.0922724999999997E-2</c:v>
                </c:pt>
                <c:pt idx="1740">
                  <c:v>6.1455137999999999E-2</c:v>
                </c:pt>
                <c:pt idx="1741">
                  <c:v>6.1459086000000003E-2</c:v>
                </c:pt>
                <c:pt idx="1742">
                  <c:v>6.0996385E-2</c:v>
                </c:pt>
                <c:pt idx="1743">
                  <c:v>5.8724439000000003E-2</c:v>
                </c:pt>
                <c:pt idx="1744">
                  <c:v>5.9027506E-2</c:v>
                </c:pt>
                <c:pt idx="1745">
                  <c:v>5.8443910000000002E-2</c:v>
                </c:pt>
                <c:pt idx="1746">
                  <c:v>5.7836153000000001E-2</c:v>
                </c:pt>
                <c:pt idx="1747">
                  <c:v>5.8348736999999998E-2</c:v>
                </c:pt>
                <c:pt idx="1748">
                  <c:v>5.9843753999999999E-2</c:v>
                </c:pt>
                <c:pt idx="1749">
                  <c:v>5.9298779000000003E-2</c:v>
                </c:pt>
                <c:pt idx="1750">
                  <c:v>6.0113121999999998E-2</c:v>
                </c:pt>
                <c:pt idx="1751">
                  <c:v>5.9124372000000001E-2</c:v>
                </c:pt>
                <c:pt idx="1752">
                  <c:v>5.8678343000000001E-2</c:v>
                </c:pt>
                <c:pt idx="1753">
                  <c:v>5.8914130000000002E-2</c:v>
                </c:pt>
                <c:pt idx="1754">
                  <c:v>5.9969395000000002E-2</c:v>
                </c:pt>
                <c:pt idx="1755">
                  <c:v>6.1176818000000001E-2</c:v>
                </c:pt>
                <c:pt idx="1756">
                  <c:v>6.1704358000000001E-2</c:v>
                </c:pt>
                <c:pt idx="1757">
                  <c:v>6.6985498000000004E-2</c:v>
                </c:pt>
                <c:pt idx="1758">
                  <c:v>6.6517968999999996E-2</c:v>
                </c:pt>
                <c:pt idx="1759">
                  <c:v>6.8287472000000002E-2</c:v>
                </c:pt>
                <c:pt idx="1760">
                  <c:v>7.1811376999999996E-2</c:v>
                </c:pt>
                <c:pt idx="1761">
                  <c:v>6.7804035999999998E-2</c:v>
                </c:pt>
                <c:pt idx="1762">
                  <c:v>6.9012620999999996E-2</c:v>
                </c:pt>
                <c:pt idx="1763">
                  <c:v>6.9353020000000001E-2</c:v>
                </c:pt>
                <c:pt idx="1764">
                  <c:v>6.9670553999999996E-2</c:v>
                </c:pt>
                <c:pt idx="1765">
                  <c:v>6.8276470000000006E-2</c:v>
                </c:pt>
                <c:pt idx="1766">
                  <c:v>6.8816118999999995E-2</c:v>
                </c:pt>
                <c:pt idx="1767">
                  <c:v>6.7881965000000002E-2</c:v>
                </c:pt>
                <c:pt idx="1768">
                  <c:v>6.8138420000000005E-2</c:v>
                </c:pt>
                <c:pt idx="1769">
                  <c:v>6.9071139000000004E-2</c:v>
                </c:pt>
                <c:pt idx="1770">
                  <c:v>7.1240686999999997E-2</c:v>
                </c:pt>
                <c:pt idx="1771">
                  <c:v>7.6385639000000005E-2</c:v>
                </c:pt>
                <c:pt idx="1772">
                  <c:v>7.3444693000000005E-2</c:v>
                </c:pt>
                <c:pt idx="1773">
                  <c:v>7.5554379000000005E-2</c:v>
                </c:pt>
                <c:pt idx="1774">
                  <c:v>7.3405116000000006E-2</c:v>
                </c:pt>
                <c:pt idx="1775">
                  <c:v>7.5325723999999997E-2</c:v>
                </c:pt>
                <c:pt idx="1776">
                  <c:v>7.8378524000000005E-2</c:v>
                </c:pt>
                <c:pt idx="1777">
                  <c:v>7.8023014000000002E-2</c:v>
                </c:pt>
                <c:pt idx="1778">
                  <c:v>7.4864595000000006E-2</c:v>
                </c:pt>
                <c:pt idx="1779">
                  <c:v>7.2484076999999994E-2</c:v>
                </c:pt>
                <c:pt idx="1780">
                  <c:v>7.6333390000000001E-2</c:v>
                </c:pt>
                <c:pt idx="1781">
                  <c:v>7.8639897E-2</c:v>
                </c:pt>
                <c:pt idx="1782">
                  <c:v>8.6023200999999994E-2</c:v>
                </c:pt>
                <c:pt idx="1783">
                  <c:v>8.0189859000000002E-2</c:v>
                </c:pt>
                <c:pt idx="1784">
                  <c:v>8.0441368999999999E-2</c:v>
                </c:pt>
                <c:pt idx="1785">
                  <c:v>7.7650696000000005E-2</c:v>
                </c:pt>
                <c:pt idx="1786">
                  <c:v>7.2258594999999995E-2</c:v>
                </c:pt>
                <c:pt idx="1787">
                  <c:v>7.5781696999999995E-2</c:v>
                </c:pt>
                <c:pt idx="1788">
                  <c:v>7.6165281000000001E-2</c:v>
                </c:pt>
                <c:pt idx="1789">
                  <c:v>7.8183529000000002E-2</c:v>
                </c:pt>
                <c:pt idx="1790">
                  <c:v>7.8876304999999994E-2</c:v>
                </c:pt>
                <c:pt idx="1791">
                  <c:v>7.8565302000000004E-2</c:v>
                </c:pt>
                <c:pt idx="1792">
                  <c:v>7.8767901000000001E-2</c:v>
                </c:pt>
                <c:pt idx="1793">
                  <c:v>8.0698779999999998E-2</c:v>
                </c:pt>
                <c:pt idx="1794">
                  <c:v>8.0421845000000006E-2</c:v>
                </c:pt>
                <c:pt idx="1795">
                  <c:v>8.3337321000000006E-2</c:v>
                </c:pt>
                <c:pt idx="1796">
                  <c:v>8.3901086E-2</c:v>
                </c:pt>
                <c:pt idx="1797">
                  <c:v>8.6369369000000001E-2</c:v>
                </c:pt>
                <c:pt idx="1798">
                  <c:v>8.5511483999999999E-2</c:v>
                </c:pt>
                <c:pt idx="1799">
                  <c:v>9.1711993000000006E-2</c:v>
                </c:pt>
                <c:pt idx="1800">
                  <c:v>9.4228905000000002E-2</c:v>
                </c:pt>
                <c:pt idx="1801">
                  <c:v>9.4758844999999994E-2</c:v>
                </c:pt>
                <c:pt idx="1802">
                  <c:v>9.5883488000000003E-2</c:v>
                </c:pt>
                <c:pt idx="1803">
                  <c:v>0.101549496</c:v>
                </c:pt>
                <c:pt idx="1804">
                  <c:v>9.8590357000000003E-2</c:v>
                </c:pt>
                <c:pt idx="1805">
                  <c:v>0.101799313</c:v>
                </c:pt>
                <c:pt idx="1806">
                  <c:v>9.4134326000000004E-2</c:v>
                </c:pt>
                <c:pt idx="1807">
                  <c:v>9.3752998000000004E-2</c:v>
                </c:pt>
                <c:pt idx="1808">
                  <c:v>9.6411730000000001E-2</c:v>
                </c:pt>
                <c:pt idx="1809">
                  <c:v>9.8318890000000006E-2</c:v>
                </c:pt>
                <c:pt idx="1810">
                  <c:v>9.2960864000000004E-2</c:v>
                </c:pt>
                <c:pt idx="1811">
                  <c:v>9.6968084999999996E-2</c:v>
                </c:pt>
                <c:pt idx="1812">
                  <c:v>9.2964153999999993E-2</c:v>
                </c:pt>
                <c:pt idx="1813">
                  <c:v>9.1995178999999996E-2</c:v>
                </c:pt>
                <c:pt idx="1814">
                  <c:v>9.0109348000000006E-2</c:v>
                </c:pt>
                <c:pt idx="1815">
                  <c:v>9.1366512999999996E-2</c:v>
                </c:pt>
                <c:pt idx="1816">
                  <c:v>9.4792790000000002E-2</c:v>
                </c:pt>
                <c:pt idx="1817">
                  <c:v>9.5287542000000003E-2</c:v>
                </c:pt>
                <c:pt idx="1818">
                  <c:v>9.3612588999999996E-2</c:v>
                </c:pt>
                <c:pt idx="1819">
                  <c:v>9.1788782999999999E-2</c:v>
                </c:pt>
                <c:pt idx="1820">
                  <c:v>9.4546748E-2</c:v>
                </c:pt>
                <c:pt idx="1821">
                  <c:v>9.1240902999999998E-2</c:v>
                </c:pt>
                <c:pt idx="1822">
                  <c:v>9.3540404999999993E-2</c:v>
                </c:pt>
                <c:pt idx="1823">
                  <c:v>9.1806747999999994E-2</c:v>
                </c:pt>
                <c:pt idx="1824">
                  <c:v>9.0985543000000002E-2</c:v>
                </c:pt>
                <c:pt idx="1825">
                  <c:v>9.0132667E-2</c:v>
                </c:pt>
                <c:pt idx="1826">
                  <c:v>8.9312126000000006E-2</c:v>
                </c:pt>
                <c:pt idx="1827">
                  <c:v>9.2056361000000003E-2</c:v>
                </c:pt>
                <c:pt idx="1828">
                  <c:v>9.1243480000000002E-2</c:v>
                </c:pt>
                <c:pt idx="1829">
                  <c:v>8.1936835E-2</c:v>
                </c:pt>
                <c:pt idx="1830">
                  <c:v>8.4091070000000004E-2</c:v>
                </c:pt>
                <c:pt idx="1831">
                  <c:v>8.2674474999999997E-2</c:v>
                </c:pt>
                <c:pt idx="1832">
                  <c:v>8.0565402999999994E-2</c:v>
                </c:pt>
                <c:pt idx="1833">
                  <c:v>7.8236164999999996E-2</c:v>
                </c:pt>
                <c:pt idx="1834">
                  <c:v>8.1298410000000002E-2</c:v>
                </c:pt>
                <c:pt idx="1835">
                  <c:v>7.9265230000000006E-2</c:v>
                </c:pt>
                <c:pt idx="1836">
                  <c:v>8.3052560999999997E-2</c:v>
                </c:pt>
                <c:pt idx="1837">
                  <c:v>8.4603402999999994E-2</c:v>
                </c:pt>
                <c:pt idx="1838">
                  <c:v>8.0134107999999996E-2</c:v>
                </c:pt>
                <c:pt idx="1839">
                  <c:v>8.0994522999999999E-2</c:v>
                </c:pt>
                <c:pt idx="1840">
                  <c:v>7.9969667999999994E-2</c:v>
                </c:pt>
                <c:pt idx="1841">
                  <c:v>8.1215036000000004E-2</c:v>
                </c:pt>
                <c:pt idx="1842">
                  <c:v>8.1263802999999996E-2</c:v>
                </c:pt>
                <c:pt idx="1843">
                  <c:v>8.0437427000000006E-2</c:v>
                </c:pt>
                <c:pt idx="1844">
                  <c:v>7.7962377999999999E-2</c:v>
                </c:pt>
                <c:pt idx="1845">
                  <c:v>7.8519051000000006E-2</c:v>
                </c:pt>
                <c:pt idx="1846">
                  <c:v>8.7684471999999999E-2</c:v>
                </c:pt>
                <c:pt idx="1847">
                  <c:v>8.5320326000000002E-2</c:v>
                </c:pt>
                <c:pt idx="1848">
                  <c:v>8.0180191999999997E-2</c:v>
                </c:pt>
                <c:pt idx="1849">
                  <c:v>7.82056E-2</c:v>
                </c:pt>
                <c:pt idx="1850">
                  <c:v>7.9101389999999994E-2</c:v>
                </c:pt>
                <c:pt idx="1851">
                  <c:v>7.7942929999999994E-2</c:v>
                </c:pt>
                <c:pt idx="1852">
                  <c:v>7.9730217000000006E-2</c:v>
                </c:pt>
                <c:pt idx="1853">
                  <c:v>8.0088300000000001E-2</c:v>
                </c:pt>
                <c:pt idx="1854">
                  <c:v>7.8808563999999998E-2</c:v>
                </c:pt>
                <c:pt idx="1855">
                  <c:v>8.1597482999999998E-2</c:v>
                </c:pt>
                <c:pt idx="1856">
                  <c:v>7.9757202999999999E-2</c:v>
                </c:pt>
                <c:pt idx="1857">
                  <c:v>7.8693883000000006E-2</c:v>
                </c:pt>
                <c:pt idx="1858">
                  <c:v>7.9280081000000002E-2</c:v>
                </c:pt>
                <c:pt idx="1859">
                  <c:v>7.9270599999999997E-2</c:v>
                </c:pt>
                <c:pt idx="1860">
                  <c:v>7.8708406999999994E-2</c:v>
                </c:pt>
                <c:pt idx="1861">
                  <c:v>7.8244475999999993E-2</c:v>
                </c:pt>
                <c:pt idx="1862">
                  <c:v>7.8183484999999997E-2</c:v>
                </c:pt>
                <c:pt idx="1863">
                  <c:v>7.8445114999999996E-2</c:v>
                </c:pt>
                <c:pt idx="1864">
                  <c:v>8.0050620000000003E-2</c:v>
                </c:pt>
                <c:pt idx="1865">
                  <c:v>7.9862197999999995E-2</c:v>
                </c:pt>
                <c:pt idx="1866">
                  <c:v>8.1548645000000003E-2</c:v>
                </c:pt>
                <c:pt idx="1867">
                  <c:v>8.1365183999999993E-2</c:v>
                </c:pt>
                <c:pt idx="1868">
                  <c:v>8.1093413000000003E-2</c:v>
                </c:pt>
                <c:pt idx="1869">
                  <c:v>8.2369750000000005E-2</c:v>
                </c:pt>
                <c:pt idx="1870">
                  <c:v>8.1148556999999996E-2</c:v>
                </c:pt>
                <c:pt idx="1871">
                  <c:v>8.5477546000000001E-2</c:v>
                </c:pt>
                <c:pt idx="1872">
                  <c:v>8.5396190999999996E-2</c:v>
                </c:pt>
                <c:pt idx="1873">
                  <c:v>8.5984192000000001E-2</c:v>
                </c:pt>
                <c:pt idx="1874">
                  <c:v>8.3603749000000005E-2</c:v>
                </c:pt>
                <c:pt idx="1875">
                  <c:v>8.5186487000000005E-2</c:v>
                </c:pt>
                <c:pt idx="1876">
                  <c:v>8.9371054000000005E-2</c:v>
                </c:pt>
                <c:pt idx="1877">
                  <c:v>8.6144269999999995E-2</c:v>
                </c:pt>
                <c:pt idx="1878">
                  <c:v>8.4640445999999994E-2</c:v>
                </c:pt>
                <c:pt idx="1879">
                  <c:v>8.4167595999999997E-2</c:v>
                </c:pt>
                <c:pt idx="1880">
                  <c:v>8.4464112999999993E-2</c:v>
                </c:pt>
                <c:pt idx="1881">
                  <c:v>8.6103702000000004E-2</c:v>
                </c:pt>
                <c:pt idx="1882">
                  <c:v>8.6107318000000002E-2</c:v>
                </c:pt>
                <c:pt idx="1883">
                  <c:v>8.9348495E-2</c:v>
                </c:pt>
                <c:pt idx="1884">
                  <c:v>9.8227053999999994E-2</c:v>
                </c:pt>
                <c:pt idx="1885">
                  <c:v>0.116629894</c:v>
                </c:pt>
                <c:pt idx="1886">
                  <c:v>0.118024646</c:v>
                </c:pt>
                <c:pt idx="1887">
                  <c:v>0.13902492999999999</c:v>
                </c:pt>
                <c:pt idx="1888">
                  <c:v>0.14276443999999999</c:v>
                </c:pt>
                <c:pt idx="1889">
                  <c:v>0.153912506</c:v>
                </c:pt>
                <c:pt idx="1890">
                  <c:v>0.182484798</c:v>
                </c:pt>
                <c:pt idx="1891">
                  <c:v>0.155774564</c:v>
                </c:pt>
                <c:pt idx="1892">
                  <c:v>0.15826673099999999</c:v>
                </c:pt>
                <c:pt idx="1893">
                  <c:v>0.15783380399999999</c:v>
                </c:pt>
                <c:pt idx="1894">
                  <c:v>0.16491093000000001</c:v>
                </c:pt>
                <c:pt idx="1895">
                  <c:v>0.17960968199999999</c:v>
                </c:pt>
                <c:pt idx="1896">
                  <c:v>0.169469394</c:v>
                </c:pt>
                <c:pt idx="1897">
                  <c:v>0.182340425</c:v>
                </c:pt>
                <c:pt idx="1898">
                  <c:v>0.168182627</c:v>
                </c:pt>
                <c:pt idx="1899">
                  <c:v>0.169076172</c:v>
                </c:pt>
                <c:pt idx="1900">
                  <c:v>0.17736708600000001</c:v>
                </c:pt>
                <c:pt idx="1901">
                  <c:v>0.163284128</c:v>
                </c:pt>
                <c:pt idx="1902">
                  <c:v>0.14203759799999999</c:v>
                </c:pt>
                <c:pt idx="1903">
                  <c:v>0.154130826</c:v>
                </c:pt>
                <c:pt idx="1904">
                  <c:v>0.144061357</c:v>
                </c:pt>
                <c:pt idx="1905">
                  <c:v>0.12847077100000001</c:v>
                </c:pt>
                <c:pt idx="1906">
                  <c:v>0.15129753200000001</c:v>
                </c:pt>
                <c:pt idx="1907">
                  <c:v>0.15559849100000001</c:v>
                </c:pt>
                <c:pt idx="1908">
                  <c:v>0.152093697</c:v>
                </c:pt>
                <c:pt idx="1909">
                  <c:v>0.16245047900000001</c:v>
                </c:pt>
                <c:pt idx="1910">
                  <c:v>0.17665347200000001</c:v>
                </c:pt>
                <c:pt idx="1911">
                  <c:v>0.175062037</c:v>
                </c:pt>
                <c:pt idx="1912">
                  <c:v>0.18252885099999999</c:v>
                </c:pt>
                <c:pt idx="1913">
                  <c:v>0.18966327499999999</c:v>
                </c:pt>
                <c:pt idx="1914">
                  <c:v>0.21990263600000001</c:v>
                </c:pt>
                <c:pt idx="1915">
                  <c:v>0.213122966</c:v>
                </c:pt>
                <c:pt idx="1916">
                  <c:v>0.199890447</c:v>
                </c:pt>
                <c:pt idx="1917">
                  <c:v>0.220254964</c:v>
                </c:pt>
                <c:pt idx="1918">
                  <c:v>0.20577050499999999</c:v>
                </c:pt>
                <c:pt idx="1919">
                  <c:v>0.18253536300000001</c:v>
                </c:pt>
                <c:pt idx="1920">
                  <c:v>0.17560452900000001</c:v>
                </c:pt>
                <c:pt idx="1921">
                  <c:v>0.17984593099999999</c:v>
                </c:pt>
                <c:pt idx="1922">
                  <c:v>0.17802533000000001</c:v>
                </c:pt>
                <c:pt idx="1923">
                  <c:v>0.185692949</c:v>
                </c:pt>
                <c:pt idx="1924">
                  <c:v>0.19949826100000001</c:v>
                </c:pt>
                <c:pt idx="1925">
                  <c:v>0.20272749900000001</c:v>
                </c:pt>
                <c:pt idx="1926">
                  <c:v>0.18892624899999999</c:v>
                </c:pt>
                <c:pt idx="1927">
                  <c:v>0.199610177</c:v>
                </c:pt>
                <c:pt idx="1928">
                  <c:v>0.194111964</c:v>
                </c:pt>
                <c:pt idx="1929">
                  <c:v>0.17480331800000001</c:v>
                </c:pt>
                <c:pt idx="1930">
                  <c:v>0.15387187199999999</c:v>
                </c:pt>
                <c:pt idx="1931">
                  <c:v>0.16249952100000001</c:v>
                </c:pt>
                <c:pt idx="1932">
                  <c:v>0.16170857399999999</c:v>
                </c:pt>
                <c:pt idx="1933">
                  <c:v>0.155912044</c:v>
                </c:pt>
                <c:pt idx="1934">
                  <c:v>0.14788989299999999</c:v>
                </c:pt>
                <c:pt idx="1935">
                  <c:v>0.15196024799999999</c:v>
                </c:pt>
                <c:pt idx="1936">
                  <c:v>0.15604399799999999</c:v>
                </c:pt>
                <c:pt idx="1937">
                  <c:v>0.162586495</c:v>
                </c:pt>
                <c:pt idx="1938">
                  <c:v>0.158133419</c:v>
                </c:pt>
                <c:pt idx="1939">
                  <c:v>0.16115710499999999</c:v>
                </c:pt>
                <c:pt idx="1940">
                  <c:v>0.159923125</c:v>
                </c:pt>
                <c:pt idx="1941">
                  <c:v>0.15131286199999999</c:v>
                </c:pt>
                <c:pt idx="1942">
                  <c:v>0.15154478499999999</c:v>
                </c:pt>
                <c:pt idx="1943">
                  <c:v>0.14782872399999999</c:v>
                </c:pt>
                <c:pt idx="1944">
                  <c:v>0.147971203</c:v>
                </c:pt>
                <c:pt idx="1945">
                  <c:v>0.14666941999999999</c:v>
                </c:pt>
                <c:pt idx="1946">
                  <c:v>0.143464016</c:v>
                </c:pt>
                <c:pt idx="1947">
                  <c:v>0.133401411</c:v>
                </c:pt>
                <c:pt idx="1948">
                  <c:v>0.13018965099999999</c:v>
                </c:pt>
                <c:pt idx="1949">
                  <c:v>0.132228507</c:v>
                </c:pt>
                <c:pt idx="1950">
                  <c:v>0.145985374</c:v>
                </c:pt>
                <c:pt idx="1951">
                  <c:v>0.159954764</c:v>
                </c:pt>
                <c:pt idx="1952">
                  <c:v>0.160874656</c:v>
                </c:pt>
                <c:pt idx="1953">
                  <c:v>0.15653648000000001</c:v>
                </c:pt>
                <c:pt idx="1954">
                  <c:v>0.15025554599999999</c:v>
                </c:pt>
                <c:pt idx="1955">
                  <c:v>0.143501554</c:v>
                </c:pt>
                <c:pt idx="1956">
                  <c:v>0.15208459899999999</c:v>
                </c:pt>
                <c:pt idx="1957">
                  <c:v>0.144053656</c:v>
                </c:pt>
                <c:pt idx="1958">
                  <c:v>0.142809403</c:v>
                </c:pt>
                <c:pt idx="1959">
                  <c:v>0.141157533</c:v>
                </c:pt>
                <c:pt idx="1960">
                  <c:v>0.148418048</c:v>
                </c:pt>
                <c:pt idx="1961">
                  <c:v>0.14542179999999999</c:v>
                </c:pt>
                <c:pt idx="1962">
                  <c:v>0.15570984600000001</c:v>
                </c:pt>
                <c:pt idx="1963">
                  <c:v>0.149711075</c:v>
                </c:pt>
                <c:pt idx="1964">
                  <c:v>0.15567139699999999</c:v>
                </c:pt>
                <c:pt idx="1965">
                  <c:v>0.15298476699999999</c:v>
                </c:pt>
                <c:pt idx="1966">
                  <c:v>0.149052713</c:v>
                </c:pt>
                <c:pt idx="1967">
                  <c:v>0.165235142</c:v>
                </c:pt>
                <c:pt idx="1968">
                  <c:v>0.170770535</c:v>
                </c:pt>
                <c:pt idx="1969">
                  <c:v>0.16610709400000001</c:v>
                </c:pt>
                <c:pt idx="1970">
                  <c:v>0.15961778400000001</c:v>
                </c:pt>
                <c:pt idx="1971">
                  <c:v>0.16354097200000001</c:v>
                </c:pt>
                <c:pt idx="1972">
                  <c:v>0.17289907299999999</c:v>
                </c:pt>
                <c:pt idx="1973">
                  <c:v>0.166209261</c:v>
                </c:pt>
                <c:pt idx="1974">
                  <c:v>0.16912690999999999</c:v>
                </c:pt>
                <c:pt idx="1975">
                  <c:v>0.16501493</c:v>
                </c:pt>
                <c:pt idx="1976">
                  <c:v>0.16369393099999999</c:v>
                </c:pt>
                <c:pt idx="1977">
                  <c:v>0.159510927</c:v>
                </c:pt>
                <c:pt idx="1978">
                  <c:v>0.15911552600000001</c:v>
                </c:pt>
                <c:pt idx="1979">
                  <c:v>0.16015308</c:v>
                </c:pt>
                <c:pt idx="1980">
                  <c:v>0.15701637600000001</c:v>
                </c:pt>
                <c:pt idx="1981">
                  <c:v>0.158219318</c:v>
                </c:pt>
                <c:pt idx="1982">
                  <c:v>0.16154287000000001</c:v>
                </c:pt>
                <c:pt idx="1983">
                  <c:v>0.163507979</c:v>
                </c:pt>
                <c:pt idx="1984">
                  <c:v>0.160167947</c:v>
                </c:pt>
                <c:pt idx="1985">
                  <c:v>0.148306938</c:v>
                </c:pt>
                <c:pt idx="1986">
                  <c:v>0.14610915099999999</c:v>
                </c:pt>
                <c:pt idx="1987">
                  <c:v>0.14677765600000001</c:v>
                </c:pt>
                <c:pt idx="1988">
                  <c:v>0.144834185</c:v>
                </c:pt>
                <c:pt idx="1989">
                  <c:v>0.13805063400000001</c:v>
                </c:pt>
                <c:pt idx="1990">
                  <c:v>0.14608548900000001</c:v>
                </c:pt>
                <c:pt idx="1991">
                  <c:v>0.14098978600000001</c:v>
                </c:pt>
                <c:pt idx="1992">
                  <c:v>0.13495116300000001</c:v>
                </c:pt>
                <c:pt idx="1993">
                  <c:v>0.13655893699999999</c:v>
                </c:pt>
                <c:pt idx="1994">
                  <c:v>0.136832761</c:v>
                </c:pt>
                <c:pt idx="1995">
                  <c:v>0.128881151</c:v>
                </c:pt>
                <c:pt idx="1996">
                  <c:v>0.12214570600000001</c:v>
                </c:pt>
                <c:pt idx="1997">
                  <c:v>0.122209492</c:v>
                </c:pt>
                <c:pt idx="1998">
                  <c:v>0.124397125</c:v>
                </c:pt>
                <c:pt idx="1999">
                  <c:v>0.124026024</c:v>
                </c:pt>
                <c:pt idx="2000">
                  <c:v>0.12376435399999999</c:v>
                </c:pt>
                <c:pt idx="2001">
                  <c:v>0.122068563</c:v>
                </c:pt>
                <c:pt idx="2002">
                  <c:v>0.11914654199999999</c:v>
                </c:pt>
                <c:pt idx="2003">
                  <c:v>0.12612157700000001</c:v>
                </c:pt>
                <c:pt idx="2004">
                  <c:v>0.12261797100000001</c:v>
                </c:pt>
                <c:pt idx="2005">
                  <c:v>0.126906616</c:v>
                </c:pt>
                <c:pt idx="2006">
                  <c:v>0.122822791</c:v>
                </c:pt>
                <c:pt idx="2007">
                  <c:v>0.12163394199999999</c:v>
                </c:pt>
                <c:pt idx="2008">
                  <c:v>0.124426284</c:v>
                </c:pt>
                <c:pt idx="2009">
                  <c:v>0.123356251</c:v>
                </c:pt>
                <c:pt idx="2010">
                  <c:v>0.124981808</c:v>
                </c:pt>
                <c:pt idx="2011">
                  <c:v>0.118501475</c:v>
                </c:pt>
                <c:pt idx="2012">
                  <c:v>0.104844755</c:v>
                </c:pt>
                <c:pt idx="2013">
                  <c:v>0.105835523</c:v>
                </c:pt>
                <c:pt idx="2014">
                  <c:v>0.11335917099999999</c:v>
                </c:pt>
                <c:pt idx="2015">
                  <c:v>0.104006864</c:v>
                </c:pt>
                <c:pt idx="2016">
                  <c:v>0.107496246</c:v>
                </c:pt>
                <c:pt idx="2017">
                  <c:v>0.107507046</c:v>
                </c:pt>
                <c:pt idx="2018">
                  <c:v>0.107943999</c:v>
                </c:pt>
                <c:pt idx="2019">
                  <c:v>0.106667392</c:v>
                </c:pt>
                <c:pt idx="2020">
                  <c:v>0.10760507800000001</c:v>
                </c:pt>
                <c:pt idx="2021">
                  <c:v>0.112175344</c:v>
                </c:pt>
                <c:pt idx="2022">
                  <c:v>0.11566282</c:v>
                </c:pt>
                <c:pt idx="2023">
                  <c:v>0.125229647</c:v>
                </c:pt>
                <c:pt idx="2024">
                  <c:v>0.12504230899999999</c:v>
                </c:pt>
                <c:pt idx="2025">
                  <c:v>0.12181890500000001</c:v>
                </c:pt>
                <c:pt idx="2026">
                  <c:v>0.119466212</c:v>
                </c:pt>
                <c:pt idx="2027">
                  <c:v>0.125457972</c:v>
                </c:pt>
                <c:pt idx="2028">
                  <c:v>0.13453267399999999</c:v>
                </c:pt>
                <c:pt idx="2029">
                  <c:v>0.14012079</c:v>
                </c:pt>
                <c:pt idx="2030">
                  <c:v>0.13804992799999999</c:v>
                </c:pt>
                <c:pt idx="2031">
                  <c:v>0.13055541200000001</c:v>
                </c:pt>
                <c:pt idx="2032">
                  <c:v>0.12801880400000001</c:v>
                </c:pt>
                <c:pt idx="2033">
                  <c:v>0.125171486</c:v>
                </c:pt>
                <c:pt idx="2034">
                  <c:v>0.13434722499999999</c:v>
                </c:pt>
                <c:pt idx="2035">
                  <c:v>0.13207402500000001</c:v>
                </c:pt>
                <c:pt idx="2036">
                  <c:v>0.130001586</c:v>
                </c:pt>
                <c:pt idx="2037">
                  <c:v>0.12836592099999999</c:v>
                </c:pt>
                <c:pt idx="2038">
                  <c:v>0.125474222</c:v>
                </c:pt>
                <c:pt idx="2039">
                  <c:v>0.122077325</c:v>
                </c:pt>
                <c:pt idx="2040">
                  <c:v>0.11931984499999999</c:v>
                </c:pt>
                <c:pt idx="2041">
                  <c:v>0.111210288</c:v>
                </c:pt>
                <c:pt idx="2042">
                  <c:v>0.10827565</c:v>
                </c:pt>
                <c:pt idx="2043">
                  <c:v>0.10363597099999999</c:v>
                </c:pt>
                <c:pt idx="2044">
                  <c:v>9.4444223999999993E-2</c:v>
                </c:pt>
                <c:pt idx="2045">
                  <c:v>9.6301608999999996E-2</c:v>
                </c:pt>
                <c:pt idx="2046">
                  <c:v>9.5641839000000006E-2</c:v>
                </c:pt>
                <c:pt idx="2047">
                  <c:v>0.10744393000000001</c:v>
                </c:pt>
                <c:pt idx="2048">
                  <c:v>0.10396503999999999</c:v>
                </c:pt>
                <c:pt idx="2049">
                  <c:v>0.105173556</c:v>
                </c:pt>
                <c:pt idx="2050">
                  <c:v>0.10057023599999999</c:v>
                </c:pt>
                <c:pt idx="2051">
                  <c:v>0.107646796</c:v>
                </c:pt>
                <c:pt idx="2052">
                  <c:v>0.106468878</c:v>
                </c:pt>
                <c:pt idx="2053">
                  <c:v>0.10252905299999999</c:v>
                </c:pt>
                <c:pt idx="2054">
                  <c:v>0.100275273</c:v>
                </c:pt>
                <c:pt idx="2055">
                  <c:v>0.100332432</c:v>
                </c:pt>
                <c:pt idx="2056">
                  <c:v>0.102699639</c:v>
                </c:pt>
                <c:pt idx="2057">
                  <c:v>0.100091943</c:v>
                </c:pt>
                <c:pt idx="2058">
                  <c:v>0.101595992</c:v>
                </c:pt>
                <c:pt idx="2059">
                  <c:v>0.103064587</c:v>
                </c:pt>
                <c:pt idx="2060">
                  <c:v>0.106083503</c:v>
                </c:pt>
                <c:pt idx="2061">
                  <c:v>0.105350545</c:v>
                </c:pt>
                <c:pt idx="2062">
                  <c:v>0.112852139</c:v>
                </c:pt>
                <c:pt idx="2063">
                  <c:v>0.112662814</c:v>
                </c:pt>
                <c:pt idx="2064">
                  <c:v>0.10962319500000001</c:v>
                </c:pt>
                <c:pt idx="2065">
                  <c:v>0.10522276</c:v>
                </c:pt>
                <c:pt idx="2066">
                  <c:v>9.8931518999999996E-2</c:v>
                </c:pt>
                <c:pt idx="2067">
                  <c:v>9.9532207999999997E-2</c:v>
                </c:pt>
                <c:pt idx="2068">
                  <c:v>0.10039060700000001</c:v>
                </c:pt>
                <c:pt idx="2069">
                  <c:v>0.102217209</c:v>
                </c:pt>
                <c:pt idx="2070">
                  <c:v>0.101311419</c:v>
                </c:pt>
                <c:pt idx="2071">
                  <c:v>9.5437793000000007E-2</c:v>
                </c:pt>
                <c:pt idx="2072">
                  <c:v>9.9101487000000002E-2</c:v>
                </c:pt>
                <c:pt idx="2073">
                  <c:v>9.6698257999999995E-2</c:v>
                </c:pt>
                <c:pt idx="2074">
                  <c:v>9.8001648999999996E-2</c:v>
                </c:pt>
                <c:pt idx="2075">
                  <c:v>9.8369959000000007E-2</c:v>
                </c:pt>
                <c:pt idx="2076">
                  <c:v>9.2496052999999995E-2</c:v>
                </c:pt>
                <c:pt idx="2077">
                  <c:v>9.5213158000000006E-2</c:v>
                </c:pt>
                <c:pt idx="2078">
                  <c:v>9.5993958000000004E-2</c:v>
                </c:pt>
                <c:pt idx="2079">
                  <c:v>0.103855102</c:v>
                </c:pt>
                <c:pt idx="2080">
                  <c:v>0.10269898</c:v>
                </c:pt>
                <c:pt idx="2081">
                  <c:v>0.10138058699999999</c:v>
                </c:pt>
                <c:pt idx="2082">
                  <c:v>0.102753648</c:v>
                </c:pt>
                <c:pt idx="2083">
                  <c:v>0.107011154</c:v>
                </c:pt>
                <c:pt idx="2084">
                  <c:v>0.105472897</c:v>
                </c:pt>
                <c:pt idx="2085">
                  <c:v>0.102984251</c:v>
                </c:pt>
                <c:pt idx="2086">
                  <c:v>9.9697337999999996E-2</c:v>
                </c:pt>
                <c:pt idx="2087">
                  <c:v>0.101162584</c:v>
                </c:pt>
                <c:pt idx="2088">
                  <c:v>0.103508981</c:v>
                </c:pt>
                <c:pt idx="2089">
                  <c:v>0.105080305</c:v>
                </c:pt>
                <c:pt idx="2090">
                  <c:v>0.105382267</c:v>
                </c:pt>
                <c:pt idx="2091">
                  <c:v>0.11015863200000001</c:v>
                </c:pt>
                <c:pt idx="2092">
                  <c:v>0.10631578</c:v>
                </c:pt>
                <c:pt idx="2093">
                  <c:v>0.108217537</c:v>
                </c:pt>
                <c:pt idx="2094">
                  <c:v>0.10978051599999999</c:v>
                </c:pt>
                <c:pt idx="2095">
                  <c:v>0.108514233</c:v>
                </c:pt>
                <c:pt idx="2096">
                  <c:v>0.118145141</c:v>
                </c:pt>
                <c:pt idx="2097">
                  <c:v>0.123822769</c:v>
                </c:pt>
                <c:pt idx="2098">
                  <c:v>0.12883640399999999</c:v>
                </c:pt>
                <c:pt idx="2099">
                  <c:v>0.12475967</c:v>
                </c:pt>
                <c:pt idx="2100">
                  <c:v>0.114093731</c:v>
                </c:pt>
                <c:pt idx="2101">
                  <c:v>0.107144908</c:v>
                </c:pt>
                <c:pt idx="2102">
                  <c:v>0.104656419</c:v>
                </c:pt>
                <c:pt idx="2103">
                  <c:v>0.105032405</c:v>
                </c:pt>
                <c:pt idx="2104">
                  <c:v>0.109288893</c:v>
                </c:pt>
                <c:pt idx="2105">
                  <c:v>0.109555075</c:v>
                </c:pt>
                <c:pt idx="2106">
                  <c:v>0.111432321</c:v>
                </c:pt>
                <c:pt idx="2107">
                  <c:v>0.108889427</c:v>
                </c:pt>
                <c:pt idx="2108">
                  <c:v>0.107114828</c:v>
                </c:pt>
                <c:pt idx="2109">
                  <c:v>0.107940732</c:v>
                </c:pt>
                <c:pt idx="2110">
                  <c:v>0.105952711</c:v>
                </c:pt>
                <c:pt idx="2111">
                  <c:v>0.110759731</c:v>
                </c:pt>
                <c:pt idx="2112">
                  <c:v>0.111387915</c:v>
                </c:pt>
                <c:pt idx="2113">
                  <c:v>0.111338179</c:v>
                </c:pt>
                <c:pt idx="2114">
                  <c:v>0.11654636</c:v>
                </c:pt>
                <c:pt idx="2115">
                  <c:v>0.117149736</c:v>
                </c:pt>
                <c:pt idx="2116">
                  <c:v>0.12568987100000001</c:v>
                </c:pt>
                <c:pt idx="2117">
                  <c:v>0.12903188800000001</c:v>
                </c:pt>
                <c:pt idx="2118">
                  <c:v>0.13738286599999999</c:v>
                </c:pt>
                <c:pt idx="2119">
                  <c:v>0.144816838</c:v>
                </c:pt>
                <c:pt idx="2120">
                  <c:v>0.14179555999999999</c:v>
                </c:pt>
                <c:pt idx="2121">
                  <c:v>0.14367938399999999</c:v>
                </c:pt>
                <c:pt idx="2122">
                  <c:v>0.13950663599999999</c:v>
                </c:pt>
                <c:pt idx="2123">
                  <c:v>0.13989987700000001</c:v>
                </c:pt>
                <c:pt idx="2124">
                  <c:v>0.142123323</c:v>
                </c:pt>
                <c:pt idx="2125">
                  <c:v>0.13052166800000001</c:v>
                </c:pt>
                <c:pt idx="2126">
                  <c:v>0.13743829399999999</c:v>
                </c:pt>
                <c:pt idx="2127">
                  <c:v>0.14426417</c:v>
                </c:pt>
                <c:pt idx="2128">
                  <c:v>0.16107500999999999</c:v>
                </c:pt>
                <c:pt idx="2129">
                  <c:v>0.176218399</c:v>
                </c:pt>
                <c:pt idx="2130">
                  <c:v>0.16841353000000001</c:v>
                </c:pt>
                <c:pt idx="2131">
                  <c:v>0.16161157400000001</c:v>
                </c:pt>
                <c:pt idx="2132">
                  <c:v>0.15929295800000001</c:v>
                </c:pt>
                <c:pt idx="2133">
                  <c:v>0.15931442700000001</c:v>
                </c:pt>
                <c:pt idx="2134">
                  <c:v>0.15197270099999999</c:v>
                </c:pt>
                <c:pt idx="2135">
                  <c:v>0.15815151</c:v>
                </c:pt>
                <c:pt idx="2136">
                  <c:v>0.17016389700000001</c:v>
                </c:pt>
                <c:pt idx="2137">
                  <c:v>0.19605447300000001</c:v>
                </c:pt>
                <c:pt idx="2138">
                  <c:v>0.19318736</c:v>
                </c:pt>
                <c:pt idx="2139">
                  <c:v>0.202016153</c:v>
                </c:pt>
                <c:pt idx="2140">
                  <c:v>0.21781217</c:v>
                </c:pt>
                <c:pt idx="2141">
                  <c:v>0.27784396500000003</c:v>
                </c:pt>
                <c:pt idx="2142">
                  <c:v>0.348134359</c:v>
                </c:pt>
                <c:pt idx="2143">
                  <c:v>0.38635204899999998</c:v>
                </c:pt>
                <c:pt idx="2144">
                  <c:v>0.399476944</c:v>
                </c:pt>
                <c:pt idx="2145">
                  <c:v>0.36220639700000001</c:v>
                </c:pt>
                <c:pt idx="2146">
                  <c:v>0.378310588</c:v>
                </c:pt>
                <c:pt idx="2147">
                  <c:v>0.36405554000000001</c:v>
                </c:pt>
                <c:pt idx="2148">
                  <c:v>0.36707674099999998</c:v>
                </c:pt>
              </c:numCache>
            </c:numRef>
          </c:val>
          <c:smooth val="0"/>
          <c:extLst>
            <c:ext xmlns:c16="http://schemas.microsoft.com/office/drawing/2014/chart" uri="{C3380CC4-5D6E-409C-BE32-E72D297353CC}">
              <c16:uniqueId val="{00000000-F652-4F37-BEA0-E633165F288F}"/>
            </c:ext>
          </c:extLst>
        </c:ser>
        <c:dLbls>
          <c:showLegendKey val="0"/>
          <c:showVal val="0"/>
          <c:showCatName val="0"/>
          <c:showSerName val="0"/>
          <c:showPercent val="0"/>
          <c:showBubbleSize val="0"/>
        </c:dLbls>
        <c:smooth val="0"/>
        <c:axId val="1795823423"/>
        <c:axId val="1795823903"/>
      </c:lineChart>
      <c:dateAx>
        <c:axId val="1795823423"/>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95823903"/>
        <c:crosses val="autoZero"/>
        <c:auto val="1"/>
        <c:lblOffset val="100"/>
        <c:baseTimeUnit val="days"/>
        <c:minorUnit val="50"/>
      </c:dateAx>
      <c:valAx>
        <c:axId val="1795823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79582342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93D8D-46FA-5045-BF6D-7A25360F463C}" type="datetimeFigureOut">
              <a:rPr lang="it-IT" smtClean="0"/>
              <a:t>10/02/2025</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1A60B-CFA7-FF4F-AFDC-66AEAC621C40}" type="slidenum">
              <a:rPr lang="it-IT" smtClean="0"/>
              <a:t>‹N›</a:t>
            </a:fld>
            <a:endParaRPr lang="it-IT"/>
          </a:p>
        </p:txBody>
      </p:sp>
    </p:spTree>
    <p:extLst>
      <p:ext uri="{BB962C8B-B14F-4D97-AF65-F5344CB8AC3E}">
        <p14:creationId xmlns:p14="http://schemas.microsoft.com/office/powerpoint/2010/main" val="68528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Prima del Covid, correlazione fra </a:t>
            </a:r>
            <a:r>
              <a:rPr lang="it-IT" dirty="0" err="1"/>
              <a:t>crypto</a:t>
            </a:r>
            <a:r>
              <a:rPr lang="it-IT" dirty="0"/>
              <a:t> e mercato nulla. Dopo il Covid, positiva</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62F2E-6FDF-4A6B-AB76-08EC33B1253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596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Cripto con rendimento atteso più elevato del mercato, ma varianza molto più elevata. In un ipotetico portafoglio SP500, </a:t>
            </a:r>
            <a:r>
              <a:rPr lang="it-IT" dirty="0" err="1"/>
              <a:t>Bitcon</a:t>
            </a:r>
            <a:r>
              <a:rPr lang="it-IT" dirty="0"/>
              <a:t>, </a:t>
            </a:r>
            <a:r>
              <a:rPr lang="it-IT" dirty="0" err="1"/>
              <a:t>Ether</a:t>
            </a:r>
            <a:r>
              <a:rPr lang="it-IT" dirty="0"/>
              <a:t>, la presenza di criptovalute aumenta all’aumentare del rendimento atteso, ma diventa preponderante solo se si cercano rendimenti attesi «eccessivi»</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62F2E-6FDF-4A6B-AB76-08EC33B1253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0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B2660-5327-C9AA-346E-BCFBA0FD354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302D8A8-348E-871B-47F6-440D2EA7678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30A7A5B-F717-E908-81F7-561D937C2184}"/>
              </a:ext>
            </a:extLst>
          </p:cNvPr>
          <p:cNvSpPr>
            <a:spLocks noGrp="1"/>
          </p:cNvSpPr>
          <p:nvPr>
            <p:ph type="body" idx="1"/>
          </p:nvPr>
        </p:nvSpPr>
        <p:spPr/>
        <p:txBody>
          <a:bodyPr/>
          <a:lstStyle/>
          <a:p>
            <a:r>
              <a:rPr lang="it-IT" dirty="0"/>
              <a:t>Cripto con rendimento atteso più elevato del mercato, ma varianza molto più elevata. In un ipotetico portafoglio SP500, </a:t>
            </a:r>
            <a:r>
              <a:rPr lang="it-IT" dirty="0" err="1"/>
              <a:t>Bitcon</a:t>
            </a:r>
            <a:r>
              <a:rPr lang="it-IT" dirty="0"/>
              <a:t>, </a:t>
            </a:r>
            <a:r>
              <a:rPr lang="it-IT" dirty="0" err="1"/>
              <a:t>Ether</a:t>
            </a:r>
            <a:r>
              <a:rPr lang="it-IT" dirty="0"/>
              <a:t>, la presenza di criptovalute aumenta all’aumentare del rendimento atteso, ma diventa preponderante solo se si cercano rendimenti attesi «eccessivi»</a:t>
            </a:r>
          </a:p>
        </p:txBody>
      </p:sp>
      <p:sp>
        <p:nvSpPr>
          <p:cNvPr id="4" name="Segnaposto numero diapositiva 3">
            <a:extLst>
              <a:ext uri="{FF2B5EF4-FFF2-40B4-BE49-F238E27FC236}">
                <a16:creationId xmlns:a16="http://schemas.microsoft.com/office/drawing/2014/main" id="{86D5EAC4-04C6-BBC8-19F4-40602DE70F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62F2E-6FDF-4A6B-AB76-08EC33B1253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405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L’elevata correlazione fra </a:t>
            </a:r>
            <a:r>
              <a:rPr lang="it-IT" dirty="0" err="1"/>
              <a:t>crypto</a:t>
            </a:r>
            <a:r>
              <a:rPr lang="it-IT" dirty="0"/>
              <a:t> rende difficile una diversificazione. Ma attenzione, il mercato non è solo fatto di </a:t>
            </a:r>
            <a:r>
              <a:rPr lang="it-IT" dirty="0" err="1"/>
              <a:t>csambi</a:t>
            </a:r>
            <a:r>
              <a:rPr lang="it-IT" dirty="0"/>
              <a:t> con valuta fiat</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62F2E-6FDF-4A6B-AB76-08EC33B1253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2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mercati </a:t>
            </a:r>
            <a:r>
              <a:rPr lang="it-IT" dirty="0" err="1"/>
              <a:t>Crypto</a:t>
            </a:r>
            <a:r>
              <a:rPr lang="it-IT" dirty="0"/>
              <a:t> VS </a:t>
            </a:r>
            <a:r>
              <a:rPr lang="it-IT" dirty="0" err="1"/>
              <a:t>Tether</a:t>
            </a:r>
            <a:r>
              <a:rPr lang="it-IT" dirty="0"/>
              <a:t> hanno maggiori opportunità di arbitraggi, ma con spread piccoli. I costi di transazione eliminano gli arbitraggi…</a:t>
            </a:r>
            <a:br>
              <a:rPr lang="it-IT" dirty="0"/>
            </a:br>
            <a:r>
              <a:rPr lang="it-IT" dirty="0"/>
              <a:t>I mercati col dollaro possono potenzialmente dare opportunità di arbitraggio maggiori</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62F2E-6FDF-4A6B-AB76-08EC33B1253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606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70" name="Shape 770"/>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35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82" name="Shape 78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63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88" name="Shape 788"/>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20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971A60B-CFA7-FF4F-AFDC-66AEAC621C40}" type="slidenum">
              <a:rPr lang="it-IT" smtClean="0"/>
              <a:t>37</a:t>
            </a:fld>
            <a:endParaRPr lang="it-IT"/>
          </a:p>
        </p:txBody>
      </p:sp>
    </p:spTree>
    <p:extLst>
      <p:ext uri="{BB962C8B-B14F-4D97-AF65-F5344CB8AC3E}">
        <p14:creationId xmlns:p14="http://schemas.microsoft.com/office/powerpoint/2010/main" val="3372899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10/02/2025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14526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10/02/2025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104758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10/02/2025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743591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450533" y="5929933"/>
            <a:ext cx="3058545" cy="318490"/>
          </a:xfrm>
          <a:prstGeom prst="rect">
            <a:avLst/>
          </a:prstGeom>
        </p:spPr>
        <p:txBody>
          <a:bodyPr lIns="45719" tIns="45719" rIns="45719" bIns="45719">
            <a:noAutofit/>
          </a:bodyPr>
          <a:lstStyle>
            <a:lvl1pPr>
              <a:lnSpc>
                <a:spcPct val="100000"/>
              </a:lnSpc>
              <a:defRPr sz="900">
                <a:solidFill>
                  <a:srgbClr val="FFFFFF"/>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452465" y="2853390"/>
            <a:ext cx="8239664" cy="2324100"/>
          </a:xfrm>
        </p:spPr>
        <p:txBody>
          <a:bodyPr lIns="0" tIns="360000" rIns="0" bIns="0" anchor="t"/>
          <a:lstStyle>
            <a:lvl1pPr>
              <a:defRPr lang="it-IT" dirty="0">
                <a:solidFill>
                  <a:schemeClr val="bg1"/>
                </a:solidFill>
              </a:defRPr>
            </a:lvl1pPr>
          </a:lstStyle>
          <a:p>
            <a:r>
              <a:rPr lang="it-IT" dirty="0"/>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5669668" y="-1156784"/>
            <a:ext cx="3007826"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5669669" y="2853391"/>
            <a:ext cx="3007824"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alpha val="20092"/>
                  </a:srgbClr>
                </a:solidFill>
                <a:latin typeface="Helvetica Neue Medium"/>
                <a:ea typeface="Helvetica Neue Medium"/>
                <a:cs typeface="Helvetica Neue Medium"/>
                <a:sym typeface="Helvetica Neue Medium"/>
              </a:defRPr>
            </a:pPr>
            <a:endParaRPr sz="12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8677494"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5650514"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17ADE777-6F12-4FCD-980D-1255A25F2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11" y="340537"/>
            <a:ext cx="1890000" cy="1099885"/>
          </a:xfrm>
          <a:prstGeom prst="rect">
            <a:avLst/>
          </a:prstGeom>
        </p:spPr>
      </p:pic>
    </p:spTree>
    <p:extLst>
      <p:ext uri="{BB962C8B-B14F-4D97-AF65-F5344CB8AC3E}">
        <p14:creationId xmlns:p14="http://schemas.microsoft.com/office/powerpoint/2010/main" val="2722193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1957" y="-5443635"/>
            <a:ext cx="8165984"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675" dirty="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1957" y="5468773"/>
            <a:ext cx="8165984"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350" dirty="0"/>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8171668" y="1058"/>
            <a:ext cx="1" cy="6855889"/>
          </a:xfrm>
          <a:prstGeom prst="line">
            <a:avLst/>
          </a:prstGeom>
          <a:ln w="6350">
            <a:solidFill>
              <a:schemeClr val="bg1">
                <a:alpha val="50000"/>
              </a:schemeClr>
            </a:solidFill>
            <a:miter lim="400000"/>
          </a:ln>
        </p:spPr>
        <p:txBody>
          <a:bodyPr lIns="19049" tIns="19049" rIns="19049" bIns="19049" anchor="ctr"/>
          <a:lstStyle/>
          <a:p>
            <a:endParaRPr sz="900" dirty="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2298" y="5436689"/>
            <a:ext cx="9148596" cy="1"/>
          </a:xfrm>
          <a:prstGeom prst="line">
            <a:avLst/>
          </a:prstGeom>
          <a:ln w="6350">
            <a:solidFill>
              <a:schemeClr val="bg1">
                <a:alpha val="50000"/>
              </a:schemeClr>
            </a:solidFill>
            <a:miter lim="400000"/>
          </a:ln>
        </p:spPr>
        <p:txBody>
          <a:bodyPr lIns="19049" tIns="19049" rIns="19049" bIns="19049" anchor="ctr"/>
          <a:lstStyle/>
          <a:p>
            <a:endParaRPr sz="900" dirty="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445032" y="2970950"/>
            <a:ext cx="7722915" cy="1979441"/>
          </a:xfrm>
          <a:prstGeom prst="rect">
            <a:avLst/>
          </a:prstGeom>
        </p:spPr>
        <p:txBody>
          <a:bodyPr lIns="0" tIns="360000" rIns="0" bIns="0" anchor="b"/>
          <a:lstStyle>
            <a:lvl1pPr>
              <a:defRPr>
                <a:solidFill>
                  <a:schemeClr val="bg1"/>
                </a:solidFill>
              </a:defRPr>
            </a:lvl1pPr>
          </a:lstStyle>
          <a:p>
            <a:r>
              <a:rPr lang="it-IT" dirty="0"/>
              <a:t>Inserire titolo</a:t>
            </a:r>
            <a:br>
              <a:rPr lang="it-IT" dirty="0"/>
            </a:br>
            <a:r>
              <a:rPr lang="it-IT" dirty="0"/>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450533" y="5929933"/>
            <a:ext cx="3058545" cy="318490"/>
          </a:xfrm>
          <a:prstGeom prst="rect">
            <a:avLst/>
          </a:prstGeom>
        </p:spPr>
        <p:txBody>
          <a:bodyPr lIns="45719" tIns="45719" rIns="45719" bIns="45719">
            <a:noAutofit/>
          </a:bodyPr>
          <a:lstStyle>
            <a:lvl1pPr marL="0" indent="0">
              <a:lnSpc>
                <a:spcPct val="100000"/>
              </a:lnSpc>
              <a:buNone/>
              <a:defRPr sz="900">
                <a:solidFill>
                  <a:schemeClr val="bg1"/>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pic>
        <p:nvPicPr>
          <p:cNvPr id="9" name="Immagine 8">
            <a:extLst>
              <a:ext uri="{FF2B5EF4-FFF2-40B4-BE49-F238E27FC236}">
                <a16:creationId xmlns:a16="http://schemas.microsoft.com/office/drawing/2014/main" id="{EE13B68B-5E70-4386-A49F-885614E5E9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11" y="340537"/>
            <a:ext cx="1890000" cy="1099885"/>
          </a:xfrm>
          <a:prstGeom prst="rect">
            <a:avLst/>
          </a:prstGeom>
        </p:spPr>
      </p:pic>
    </p:spTree>
    <p:extLst>
      <p:ext uri="{BB962C8B-B14F-4D97-AF65-F5344CB8AC3E}">
        <p14:creationId xmlns:p14="http://schemas.microsoft.com/office/powerpoint/2010/main" val="416185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0425" y="5890078"/>
            <a:ext cx="9165447"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2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1817809" y="6112430"/>
            <a:ext cx="603970" cy="512711"/>
            <a:chOff x="-6948" y="-1"/>
            <a:chExt cx="1610475"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6948" y="137165"/>
              <a:ext cx="1453291" cy="412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675" b="1" dirty="0" err="1">
                  <a:latin typeface="Manrope" pitchFamily="2" charset="0"/>
                </a:rPr>
                <a:t>Dicitura</a:t>
              </a:r>
              <a:r>
                <a:rPr sz="675"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254"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4540358" y="6112430"/>
            <a:ext cx="602573" cy="512711"/>
            <a:chOff x="43343" y="-1"/>
            <a:chExt cx="1606751"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43343" y="137165"/>
              <a:ext cx="1453293" cy="412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675" b="1" dirty="0" err="1">
                  <a:latin typeface="Manrope" pitchFamily="2" charset="0"/>
                </a:rPr>
                <a:t>Dicitura</a:t>
              </a:r>
              <a:r>
                <a:rPr sz="675"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254"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5328694" y="6152538"/>
            <a:ext cx="755076" cy="453158"/>
            <a:chOff x="60711" y="0"/>
            <a:chExt cx="2013402"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6" y="188981"/>
              <a:ext cx="1077147" cy="5283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05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2608588" y="6125022"/>
            <a:ext cx="1779623" cy="508191"/>
            <a:chOff x="-1" y="0"/>
            <a:chExt cx="4745352"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86812" cy="1016381"/>
              <a:chOff x="0" y="0"/>
              <a:chExt cx="2086811"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4" y="244010"/>
                <a:ext cx="1077147" cy="528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05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226328" cy="1016381"/>
              <a:chOff x="0" y="0"/>
              <a:chExt cx="2226325"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9" y="244010"/>
                <a:ext cx="1077146" cy="528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05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309567">
                  <a:defRPr sz="3200">
                    <a:solidFill>
                      <a:srgbClr val="D5D5D5"/>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grpSp>
      </p:grpSp>
      <p:pic>
        <p:nvPicPr>
          <p:cNvPr id="51" name="Immagine 50">
            <a:extLst>
              <a:ext uri="{FF2B5EF4-FFF2-40B4-BE49-F238E27FC236}">
                <a16:creationId xmlns:a16="http://schemas.microsoft.com/office/drawing/2014/main" id="{181E7BAF-676D-D668-15AC-6903A8FCD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701" y="6123319"/>
            <a:ext cx="1161076" cy="499859"/>
          </a:xfrm>
          <a:prstGeom prst="rect">
            <a:avLst/>
          </a:prstGeom>
        </p:spPr>
      </p:pic>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452465" y="1873912"/>
            <a:ext cx="8239664"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450533" y="494701"/>
            <a:ext cx="3058545" cy="318490"/>
          </a:xfrm>
          <a:prstGeom prst="rect">
            <a:avLst/>
          </a:prstGeom>
        </p:spPr>
        <p:txBody>
          <a:bodyPr lIns="45719" tIns="45719" rIns="45719" bIns="45719">
            <a:noAutofit/>
          </a:bodyPr>
          <a:lstStyle>
            <a:lvl1pPr marL="0" indent="0">
              <a:lnSpc>
                <a:spcPct val="100000"/>
              </a:lnSpc>
              <a:buNone/>
              <a:defRPr sz="900">
                <a:solidFill>
                  <a:schemeClr val="bg1"/>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5669668" y="-2130267"/>
            <a:ext cx="3007826"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b="0" i="0" dirty="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5669669" y="1879907"/>
            <a:ext cx="3007824"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alpha val="20092"/>
                  </a:srgbClr>
                </a:solidFill>
                <a:latin typeface="Helvetica Neue Medium"/>
                <a:ea typeface="Helvetica Neue Medium"/>
                <a:cs typeface="Helvetica Neue Medium"/>
                <a:sym typeface="Helvetica Neue Medium"/>
              </a:defRPr>
            </a:pPr>
            <a:endParaRPr sz="1200" b="0" i="0" dirty="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8677494" y="-973483"/>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5650514" y="-973483"/>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190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1957" y="1424519"/>
            <a:ext cx="8165984"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675" dirty="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0425" y="5890078"/>
            <a:ext cx="9165447" cy="9780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200" dirty="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1817809" y="6112430"/>
            <a:ext cx="603970" cy="512711"/>
            <a:chOff x="-6948" y="-1"/>
            <a:chExt cx="1610475"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6948" y="137165"/>
              <a:ext cx="1453291" cy="412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675" b="1" dirty="0" err="1">
                  <a:latin typeface="Manrope" pitchFamily="2" charset="0"/>
                </a:rPr>
                <a:t>Dicitura</a:t>
              </a:r>
              <a:r>
                <a:rPr sz="675" b="1" dirty="0">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254" dirty="0">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4540358" y="6112430"/>
            <a:ext cx="602573" cy="512711"/>
            <a:chOff x="43343" y="-1"/>
            <a:chExt cx="1606751"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43343" y="137165"/>
              <a:ext cx="1453293" cy="412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defRPr sz="2200">
                  <a:solidFill>
                    <a:srgbClr val="102C53"/>
                  </a:solidFill>
                </a:defRPr>
              </a:lvl1pPr>
            </a:lstStyle>
            <a:p>
              <a:r>
                <a:rPr sz="675" b="1" dirty="0" err="1">
                  <a:latin typeface="Manrope" pitchFamily="2" charset="0"/>
                </a:rPr>
                <a:t>Dicitura</a:t>
              </a:r>
              <a:r>
                <a:rPr sz="675" b="1" dirty="0">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254" dirty="0">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5328694" y="6152538"/>
            <a:ext cx="755076" cy="453158"/>
            <a:chOff x="60711" y="0"/>
            <a:chExt cx="2013402"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6" y="188981"/>
              <a:ext cx="1077147" cy="5283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050" dirty="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2608588" y="6125022"/>
            <a:ext cx="1779623" cy="508191"/>
            <a:chOff x="-1" y="0"/>
            <a:chExt cx="4745352"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86812" cy="1016381"/>
              <a:chOff x="0" y="0"/>
              <a:chExt cx="2086811"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4" y="244010"/>
                <a:ext cx="1077147" cy="528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050" dirty="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226328" cy="1016381"/>
              <a:chOff x="0" y="0"/>
              <a:chExt cx="2226325"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9" y="244010"/>
                <a:ext cx="1077146" cy="528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solidFill>
                      <a:srgbClr val="D5D5D5"/>
                    </a:solidFill>
                  </a:defRPr>
                </a:lvl1pPr>
              </a:lstStyle>
              <a:p>
                <a:r>
                  <a:rPr sz="1050" dirty="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309567">
                  <a:defRPr sz="3200">
                    <a:solidFill>
                      <a:srgbClr val="D5D5D5"/>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grpSp>
      </p:grpSp>
      <p:pic>
        <p:nvPicPr>
          <p:cNvPr id="51" name="Immagine 50">
            <a:extLst>
              <a:ext uri="{FF2B5EF4-FFF2-40B4-BE49-F238E27FC236}">
                <a16:creationId xmlns:a16="http://schemas.microsoft.com/office/drawing/2014/main" id="{181E7BAF-676D-D668-15AC-6903A8FCD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701" y="6123319"/>
            <a:ext cx="1161076" cy="499859"/>
          </a:xfrm>
          <a:prstGeom prst="rect">
            <a:avLst/>
          </a:prstGeom>
        </p:spPr>
      </p:pic>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452465" y="1873912"/>
            <a:ext cx="8239664" cy="2324100"/>
          </a:xfrm>
          <a:prstGeom prst="rect">
            <a:avLst/>
          </a:prstGeom>
        </p:spPr>
        <p:txBody>
          <a:bodyPr lIns="0" tIns="360000" rIns="0" bIns="0" anchor="t"/>
          <a:lstStyle>
            <a:lvl1pPr>
              <a:defRPr>
                <a:solidFill>
                  <a:schemeClr val="bg1"/>
                </a:solidFill>
              </a:defRPr>
            </a:lvl1pPr>
          </a:lstStyle>
          <a:p>
            <a:r>
              <a:rPr lang="it-IT" dirty="0"/>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450533" y="494701"/>
            <a:ext cx="3058545" cy="318490"/>
          </a:xfrm>
          <a:prstGeom prst="rect">
            <a:avLst/>
          </a:prstGeom>
        </p:spPr>
        <p:txBody>
          <a:bodyPr lIns="45719" tIns="45719" rIns="45719" bIns="45719">
            <a:noAutofit/>
          </a:bodyPr>
          <a:lstStyle>
            <a:lvl1pPr marL="0" indent="0">
              <a:lnSpc>
                <a:spcPct val="100000"/>
              </a:lnSpc>
              <a:buNone/>
              <a:defRPr sz="900">
                <a:solidFill>
                  <a:schemeClr val="bg1"/>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1" y="1416971"/>
            <a:ext cx="9144596" cy="0"/>
          </a:xfrm>
          <a:prstGeom prst="line">
            <a:avLst/>
          </a:prstGeom>
          <a:ln w="6350">
            <a:solidFill>
              <a:schemeClr val="bg1">
                <a:alpha val="50000"/>
              </a:schemeClr>
            </a:solidFill>
            <a:miter lim="400000"/>
          </a:ln>
        </p:spPr>
        <p:txBody>
          <a:bodyPr lIns="19050" tIns="19050" rIns="19050" bIns="19050" anchor="ctr"/>
          <a:lstStyle/>
          <a:p>
            <a:endParaRPr sz="254" dirty="0">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8171668" y="-1590"/>
            <a:ext cx="1" cy="6855889"/>
          </a:xfrm>
          <a:prstGeom prst="line">
            <a:avLst/>
          </a:prstGeom>
          <a:ln w="6350">
            <a:solidFill>
              <a:schemeClr val="bg1">
                <a:alpha val="50000"/>
              </a:schemeClr>
            </a:solidFill>
            <a:miter lim="400000"/>
          </a:ln>
        </p:spPr>
        <p:txBody>
          <a:bodyPr lIns="19049" tIns="19049" rIns="19049" bIns="19049" anchor="ctr"/>
          <a:lstStyle/>
          <a:p>
            <a:endParaRPr sz="900" dirty="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1957" y="-9484154"/>
            <a:ext cx="8165984"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675" dirty="0">
              <a:latin typeface="Manrope" pitchFamily="2" charset="0"/>
            </a:endParaRPr>
          </a:p>
        </p:txBody>
      </p:sp>
    </p:spTree>
    <p:extLst>
      <p:ext uri="{BB962C8B-B14F-4D97-AF65-F5344CB8AC3E}">
        <p14:creationId xmlns:p14="http://schemas.microsoft.com/office/powerpoint/2010/main" val="2603893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1" y="3429000"/>
            <a:ext cx="9144596" cy="0"/>
          </a:xfrm>
          <a:prstGeom prst="line">
            <a:avLst/>
          </a:prstGeom>
          <a:ln w="6350">
            <a:solidFill>
              <a:srgbClr val="102C53"/>
            </a:solidFill>
            <a:miter lim="400000"/>
          </a:ln>
        </p:spPr>
        <p:txBody>
          <a:bodyPr lIns="19050" tIns="19050" rIns="19050" bIns="19050" anchor="ctr"/>
          <a:lstStyle/>
          <a:p>
            <a:endParaRPr sz="254" dirty="0">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8675111" y="15448"/>
            <a:ext cx="0" cy="6827108"/>
          </a:xfrm>
          <a:prstGeom prst="line">
            <a:avLst/>
          </a:prstGeom>
          <a:ln w="6350">
            <a:solidFill>
              <a:srgbClr val="102C53"/>
            </a:solidFill>
            <a:miter lim="400000"/>
          </a:ln>
        </p:spPr>
        <p:txBody>
          <a:bodyPr lIns="19050" tIns="19050" rIns="19050" bIns="19050" anchor="ctr"/>
          <a:lstStyle/>
          <a:p>
            <a:endParaRPr sz="254" dirty="0">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5672050" y="15448"/>
            <a:ext cx="0" cy="6827108"/>
          </a:xfrm>
          <a:prstGeom prst="line">
            <a:avLst/>
          </a:prstGeom>
          <a:ln w="6350">
            <a:solidFill>
              <a:srgbClr val="102C53"/>
            </a:solidFill>
            <a:miter lim="400000"/>
          </a:ln>
        </p:spPr>
        <p:txBody>
          <a:bodyPr lIns="19050" tIns="19050" rIns="19050" bIns="19050" anchor="ctr"/>
          <a:lstStyle/>
          <a:p>
            <a:endParaRPr sz="254" dirty="0">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450533" y="5929933"/>
            <a:ext cx="3058545" cy="318490"/>
          </a:xfrm>
          <a:prstGeom prst="rect">
            <a:avLst/>
          </a:prstGeom>
        </p:spPr>
        <p:txBody>
          <a:bodyPr lIns="45719" tIns="45719" rIns="45719" bIns="45719">
            <a:noAutofit/>
          </a:bodyPr>
          <a:lstStyle>
            <a:lvl1pPr marL="0" indent="0">
              <a:lnSpc>
                <a:spcPct val="100000"/>
              </a:lnSpc>
              <a:buNone/>
              <a:defRPr sz="900">
                <a:solidFill>
                  <a:schemeClr val="tx2"/>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452465" y="3429000"/>
            <a:ext cx="5214822" cy="2324100"/>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5178319" y="-79998"/>
            <a:ext cx="4010172" cy="3007824"/>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5178319" y="3930175"/>
            <a:ext cx="4010172" cy="3007824"/>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Manrope" pitchFamily="2" charset="0"/>
              <a:cs typeface="Arial" panose="020B0604020202020204" pitchFamily="34" charset="0"/>
            </a:endParaRPr>
          </a:p>
        </p:txBody>
      </p:sp>
      <p:pic>
        <p:nvPicPr>
          <p:cNvPr id="10" name="Immagine 9">
            <a:extLst>
              <a:ext uri="{FF2B5EF4-FFF2-40B4-BE49-F238E27FC236}">
                <a16:creationId xmlns:a16="http://schemas.microsoft.com/office/drawing/2014/main" id="{A737DCA1-8034-4460-9A29-E445D90EE9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169" y="558879"/>
            <a:ext cx="1593000" cy="685809"/>
          </a:xfrm>
          <a:prstGeom prst="rect">
            <a:avLst/>
          </a:prstGeom>
        </p:spPr>
      </p:pic>
    </p:spTree>
    <p:extLst>
      <p:ext uri="{BB962C8B-B14F-4D97-AF65-F5344CB8AC3E}">
        <p14:creationId xmlns:p14="http://schemas.microsoft.com/office/powerpoint/2010/main" val="1483018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9151927"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9159259"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1" y="1980994"/>
            <a:ext cx="9144596" cy="0"/>
          </a:xfrm>
          <a:prstGeom prst="line">
            <a:avLst/>
          </a:prstGeom>
          <a:ln w="6350">
            <a:solidFill>
              <a:schemeClr val="accent1">
                <a:alpha val="50000"/>
              </a:schemeClr>
            </a:solidFill>
            <a:miter lim="400000"/>
          </a:ln>
        </p:spPr>
        <p:txBody>
          <a:bodyPr lIns="19050" tIns="19050" rIns="19050" bIns="19050" anchor="ctr"/>
          <a:lstStyle/>
          <a:p>
            <a:endParaRPr sz="254"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8036418" y="15448"/>
            <a:ext cx="0" cy="6827108"/>
          </a:xfrm>
          <a:prstGeom prst="line">
            <a:avLst/>
          </a:prstGeom>
          <a:ln w="6350">
            <a:solidFill>
              <a:schemeClr val="tx2">
                <a:alpha val="50000"/>
              </a:schemeClr>
            </a:solidFill>
            <a:miter lim="400000"/>
          </a:ln>
        </p:spPr>
        <p:txBody>
          <a:bodyPr lIns="19050" tIns="19050" rIns="19050" bIns="19050" anchor="ctr"/>
          <a:lstStyle/>
          <a:p>
            <a:endParaRPr sz="254" dirty="0">
              <a:latin typeface="Manrope" pitchFamily="2" charset="0"/>
            </a:endParaRPr>
          </a:p>
        </p:txBody>
      </p:sp>
      <p:pic>
        <p:nvPicPr>
          <p:cNvPr id="11" name="Immagine 10">
            <a:extLst>
              <a:ext uri="{FF2B5EF4-FFF2-40B4-BE49-F238E27FC236}">
                <a16:creationId xmlns:a16="http://schemas.microsoft.com/office/drawing/2014/main" id="{A37EF6FA-9E02-465C-BF2C-F79206AB58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811" y="340537"/>
            <a:ext cx="1890000" cy="1099885"/>
          </a:xfrm>
          <a:prstGeom prst="rect">
            <a:avLst/>
          </a:prstGeom>
        </p:spPr>
      </p:pic>
      <p:sp>
        <p:nvSpPr>
          <p:cNvPr id="10" name="Ovale 9">
            <a:extLst>
              <a:ext uri="{FF2B5EF4-FFF2-40B4-BE49-F238E27FC236}">
                <a16:creationId xmlns:a16="http://schemas.microsoft.com/office/drawing/2014/main" id="{1CCADD42-EE9E-4858-B6FB-01BA6E38FAD3}"/>
              </a:ext>
            </a:extLst>
          </p:cNvPr>
          <p:cNvSpPr/>
          <p:nvPr userDrawn="1"/>
        </p:nvSpPr>
        <p:spPr>
          <a:xfrm rot="18900000">
            <a:off x="-129565" y="1980994"/>
            <a:ext cx="8165984"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19050" tIns="19050" rIns="19050" bIns="19050" anchor="ctr"/>
          <a:lstStyle/>
          <a:p>
            <a:pPr lvl="0" algn="ctr" defTabSz="309567"/>
            <a:endParaRPr lang="it-IT" sz="1200" dirty="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450533" y="5929933"/>
            <a:ext cx="3058545" cy="318490"/>
          </a:xfrm>
          <a:prstGeom prst="rect">
            <a:avLst/>
          </a:prstGeom>
        </p:spPr>
        <p:txBody>
          <a:bodyPr lIns="45719" tIns="45719" rIns="45719" bIns="45719">
            <a:noAutofit/>
          </a:bodyPr>
          <a:lstStyle>
            <a:lvl1pPr>
              <a:lnSpc>
                <a:spcPct val="100000"/>
              </a:lnSpc>
              <a:defRPr sz="900">
                <a:solidFill>
                  <a:schemeClr val="tx2"/>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445032" y="3448467"/>
            <a:ext cx="5214822" cy="2108271"/>
          </a:xfrm>
          <a:prstGeom prst="rect">
            <a:avLst/>
          </a:prstGeom>
        </p:spPr>
        <p:txBody>
          <a:bodyPr lIns="0" tIns="360000" rIns="0" bIns="0" anchor="t"/>
          <a:lstStyle>
            <a:lvl1pPr>
              <a:defRPr>
                <a:solidFill>
                  <a:schemeClr val="tx2"/>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450532" y="2898987"/>
            <a:ext cx="3625454" cy="392112"/>
          </a:xfrm>
        </p:spPr>
        <p:txBody>
          <a:bodyPr>
            <a:noAutofit/>
          </a:bodyPr>
          <a:lstStyle>
            <a:lvl1pPr>
              <a:defRPr sz="1800">
                <a:solidFill>
                  <a:schemeClr val="tx2"/>
                </a:solidFill>
              </a:defRPr>
            </a:lvl1pPr>
          </a:lstStyle>
          <a:p>
            <a:pPr lvl="0"/>
            <a:r>
              <a:rPr lang="it-IT" dirty="0"/>
              <a:t>Sottotitolo</a:t>
            </a:r>
          </a:p>
        </p:txBody>
      </p:sp>
    </p:spTree>
    <p:extLst>
      <p:ext uri="{BB962C8B-B14F-4D97-AF65-F5344CB8AC3E}">
        <p14:creationId xmlns:p14="http://schemas.microsoft.com/office/powerpoint/2010/main" val="3479593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9151927"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7331" y="0"/>
            <a:ext cx="9159259"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dirty="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1" y="1980994"/>
            <a:ext cx="9144596" cy="0"/>
          </a:xfrm>
          <a:prstGeom prst="line">
            <a:avLst/>
          </a:prstGeom>
          <a:ln w="6350">
            <a:solidFill>
              <a:schemeClr val="bg1">
                <a:alpha val="50000"/>
              </a:schemeClr>
            </a:solidFill>
            <a:miter lim="400000"/>
          </a:ln>
        </p:spPr>
        <p:txBody>
          <a:bodyPr lIns="19050" tIns="19050" rIns="19050" bIns="19050" anchor="ctr"/>
          <a:lstStyle/>
          <a:p>
            <a:endParaRPr sz="254" dirty="0">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8036418" y="15448"/>
            <a:ext cx="0" cy="6827108"/>
          </a:xfrm>
          <a:prstGeom prst="line">
            <a:avLst/>
          </a:prstGeom>
          <a:ln w="6350">
            <a:solidFill>
              <a:schemeClr val="bg1">
                <a:alpha val="50000"/>
              </a:schemeClr>
            </a:solidFill>
            <a:miter lim="400000"/>
          </a:ln>
        </p:spPr>
        <p:txBody>
          <a:bodyPr lIns="19050" tIns="19050" rIns="19050" bIns="19050" anchor="ctr"/>
          <a:lstStyle/>
          <a:p>
            <a:endParaRPr sz="254" dirty="0">
              <a:latin typeface="Manrope" pitchFamily="2" charset="0"/>
            </a:endParaRPr>
          </a:p>
        </p:txBody>
      </p:sp>
      <p:pic>
        <p:nvPicPr>
          <p:cNvPr id="11" name="Immagine 10">
            <a:extLst>
              <a:ext uri="{FF2B5EF4-FFF2-40B4-BE49-F238E27FC236}">
                <a16:creationId xmlns:a16="http://schemas.microsoft.com/office/drawing/2014/main" id="{A37EF6FA-9E02-465C-BF2C-F79206AB58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811" y="340537"/>
            <a:ext cx="1890000" cy="1099885"/>
          </a:xfrm>
          <a:prstGeom prst="rect">
            <a:avLst/>
          </a:prstGeom>
        </p:spPr>
      </p:pic>
      <p:sp>
        <p:nvSpPr>
          <p:cNvPr id="10" name="Ovale 9">
            <a:extLst>
              <a:ext uri="{FF2B5EF4-FFF2-40B4-BE49-F238E27FC236}">
                <a16:creationId xmlns:a16="http://schemas.microsoft.com/office/drawing/2014/main" id="{1CCADD42-EE9E-4858-B6FB-01BA6E38FAD3}"/>
              </a:ext>
            </a:extLst>
          </p:cNvPr>
          <p:cNvSpPr/>
          <p:nvPr userDrawn="1"/>
        </p:nvSpPr>
        <p:spPr>
          <a:xfrm rot="20927104">
            <a:off x="-129565" y="1980994"/>
            <a:ext cx="8165984"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675" dirty="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450533" y="5929933"/>
            <a:ext cx="3058545" cy="318490"/>
          </a:xfrm>
          <a:prstGeom prst="rect">
            <a:avLst/>
          </a:prstGeom>
        </p:spPr>
        <p:txBody>
          <a:bodyPr lIns="45719" tIns="45719" rIns="45719" bIns="45719">
            <a:noAutofit/>
          </a:bodyPr>
          <a:lstStyle>
            <a:lvl1pPr>
              <a:lnSpc>
                <a:spcPct val="100000"/>
              </a:lnSpc>
              <a:defRPr sz="900">
                <a:solidFill>
                  <a:schemeClr val="bg1"/>
                </a:solidFill>
                <a:latin typeface="Manrope" pitchFamily="2" charset="0"/>
              </a:defRPr>
            </a:lvl1pPr>
          </a:lstStyle>
          <a:p>
            <a:pPr marL="0" marR="0" lvl="0" indent="0" algn="l" defTabSz="309567" rtl="0" eaLnBrk="1" fontAlgn="auto" latinLnBrk="0" hangingPunct="1">
              <a:lnSpc>
                <a:spcPct val="100000"/>
              </a:lnSpc>
              <a:spcBef>
                <a:spcPts val="0"/>
              </a:spcBef>
              <a:spcAft>
                <a:spcPts val="0"/>
              </a:spcAft>
              <a:buClrTx/>
              <a:buSzTx/>
              <a:buFontTx/>
              <a:buNone/>
              <a:tabLst/>
              <a:defRPr/>
            </a:pPr>
            <a:r>
              <a:rPr lang="it-IT" dirty="0"/>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445032" y="3448467"/>
            <a:ext cx="5214822" cy="2108271"/>
          </a:xfrm>
          <a:prstGeom prst="rect">
            <a:avLst/>
          </a:prstGeom>
        </p:spPr>
        <p:txBody>
          <a:bodyPr lIns="0" tIns="360000" rIns="0" bIns="0" anchor="t"/>
          <a:lstStyle>
            <a:lvl1pPr>
              <a:defRPr>
                <a:solidFill>
                  <a:schemeClr val="bg1"/>
                </a:solidFill>
              </a:defRPr>
            </a:lvl1pPr>
          </a:lstStyle>
          <a:p>
            <a:r>
              <a:rPr lang="it-IT" dirty="0"/>
              <a:t>Inserire titolo</a:t>
            </a:r>
            <a:br>
              <a:rPr lang="it-IT" dirty="0"/>
            </a:br>
            <a:r>
              <a:rPr lang="it-IT" dirty="0"/>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450532" y="2898987"/>
            <a:ext cx="3625454" cy="392112"/>
          </a:xfrm>
        </p:spPr>
        <p:txBody>
          <a:bodyPr>
            <a:noAutofit/>
          </a:bodyPr>
          <a:lstStyle>
            <a:lvl1pPr>
              <a:defRPr sz="1800">
                <a:solidFill>
                  <a:schemeClr val="bg1"/>
                </a:solidFill>
              </a:defRPr>
            </a:lvl1pPr>
          </a:lstStyle>
          <a:p>
            <a:pPr lvl="0"/>
            <a:r>
              <a:rPr lang="it-IT" dirty="0"/>
              <a:t>Sottotitolo</a:t>
            </a:r>
          </a:p>
        </p:txBody>
      </p:sp>
    </p:spTree>
    <p:extLst>
      <p:ext uri="{BB962C8B-B14F-4D97-AF65-F5344CB8AC3E}">
        <p14:creationId xmlns:p14="http://schemas.microsoft.com/office/powerpoint/2010/main" val="1048291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92CDFEA-FF7C-9DA5-4228-4AE0B1E8FB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874" y="274034"/>
            <a:ext cx="2335652" cy="1359232"/>
          </a:xfrm>
          <a:prstGeom prst="rect">
            <a:avLst/>
          </a:prstGeom>
        </p:spPr>
      </p:pic>
      <p:sp>
        <p:nvSpPr>
          <p:cNvPr id="5" name="Cerchio">
            <a:extLst>
              <a:ext uri="{FF2B5EF4-FFF2-40B4-BE49-F238E27FC236}">
                <a16:creationId xmlns:a16="http://schemas.microsoft.com/office/drawing/2014/main" id="{5F9D2376-F92C-70CC-7E4A-0F195E3EA543}"/>
              </a:ext>
            </a:extLst>
          </p:cNvPr>
          <p:cNvSpPr/>
          <p:nvPr userDrawn="1"/>
        </p:nvSpPr>
        <p:spPr>
          <a:xfrm rot="10800000">
            <a:off x="5669668" y="-1156784"/>
            <a:ext cx="3007826"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solidFill>
                <a:latin typeface="Helvetica Neue Medium"/>
                <a:ea typeface="Helvetica Neue Medium"/>
                <a:cs typeface="Helvetica Neue Medium"/>
                <a:sym typeface="Helvetica Neue Medium"/>
              </a:defRPr>
            </a:pPr>
            <a:endParaRPr sz="1200" b="0" i="0" dirty="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5669669" y="2853391"/>
            <a:ext cx="3007824"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19050" tIns="19050" rIns="19050" bIns="19050" anchor="ctr"/>
          <a:lstStyle/>
          <a:p>
            <a:pPr algn="ctr" defTabSz="309567">
              <a:defRPr sz="3200">
                <a:solidFill>
                  <a:srgbClr val="FFFFFF">
                    <a:alpha val="20092"/>
                  </a:srgbClr>
                </a:solidFill>
                <a:latin typeface="Helvetica Neue Medium"/>
                <a:ea typeface="Helvetica Neue Medium"/>
                <a:cs typeface="Helvetica Neue Medium"/>
                <a:sym typeface="Helvetica Neue Medium"/>
              </a:defRPr>
            </a:pPr>
            <a:endParaRPr sz="1200" b="0" i="0" dirty="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8677494"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5650514"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p:nvPr>
        </p:nvSpPr>
        <p:spPr>
          <a:xfrm>
            <a:off x="450056" y="5600723"/>
            <a:ext cx="2899814" cy="647700"/>
          </a:xfrm>
        </p:spPr>
        <p:txBody>
          <a:bodyPr anchor="b">
            <a:normAutofit/>
          </a:bodyPr>
          <a:lstStyle>
            <a:lvl1pPr>
              <a:lnSpc>
                <a:spcPct val="120000"/>
              </a:lnSpc>
              <a:spcBef>
                <a:spcPts val="0"/>
              </a:spcBef>
              <a:defRPr sz="9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it-IT" dirty="0"/>
          </a:p>
        </p:txBody>
      </p:sp>
      <p:sp>
        <p:nvSpPr>
          <p:cNvPr id="8" name="CasellaDiTesto 7">
            <a:extLst>
              <a:ext uri="{FF2B5EF4-FFF2-40B4-BE49-F238E27FC236}">
                <a16:creationId xmlns:a16="http://schemas.microsoft.com/office/drawing/2014/main" id="{9B687397-6A15-4CE0-9CC3-0FF15282E829}"/>
              </a:ext>
            </a:extLst>
          </p:cNvPr>
          <p:cNvSpPr txBox="1"/>
          <p:nvPr userDrawn="1"/>
        </p:nvSpPr>
        <p:spPr>
          <a:xfrm>
            <a:off x="400564" y="5022987"/>
            <a:ext cx="2949306" cy="230832"/>
          </a:xfrm>
          <a:prstGeom prst="rect">
            <a:avLst/>
          </a:prstGeom>
          <a:noFill/>
        </p:spPr>
        <p:txBody>
          <a:bodyPr wrap="square" rtlCol="0">
            <a:spAutoFit/>
          </a:bodyPr>
          <a:lstStyle/>
          <a:p>
            <a:r>
              <a:rPr lang="it-IT" sz="900" b="1" dirty="0">
                <a:solidFill>
                  <a:schemeClr val="bg1"/>
                </a:solidFill>
              </a:rPr>
              <a:t>Contatti</a:t>
            </a:r>
          </a:p>
        </p:txBody>
      </p:sp>
    </p:spTree>
    <p:extLst>
      <p:ext uri="{BB962C8B-B14F-4D97-AF65-F5344CB8AC3E}">
        <p14:creationId xmlns:p14="http://schemas.microsoft.com/office/powerpoint/2010/main" val="337487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10/02/2025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14900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14193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251223" y="808074"/>
            <a:ext cx="1622766" cy="840083"/>
          </a:xfrm>
        </p:spPr>
        <p:txBody>
          <a:bodyPr/>
          <a:lstStyle>
            <a:lvl1pPr>
              <a:defRPr/>
            </a:lvl1pPr>
          </a:lstStyle>
          <a:p>
            <a:endParaRPr lang="it-IT" dirty="0"/>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F2CAA70-24B6-4035-AF1B-ADC4A7EC3E48}" type="datetime1">
              <a:rPr lang="it-IT" smtClean="0"/>
              <a:t>10/02/2025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251222" y="2060576"/>
            <a:ext cx="1622822" cy="4429125"/>
          </a:xfrm>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hasCustomPrompt="1"/>
          </p:nvPr>
        </p:nvSpPr>
        <p:spPr>
          <a:xfrm>
            <a:off x="2412207" y="2060576"/>
            <a:ext cx="6480572" cy="4429125"/>
          </a:xfrm>
        </p:spPr>
        <p:txBody>
          <a:bodyPr>
            <a:normAutofit/>
          </a:bodyPr>
          <a:lstStyle>
            <a:lvl1pPr marL="257175" indent="-257175">
              <a:buFont typeface="+mj-lt"/>
              <a:buAutoNum type="arabicPeriod"/>
              <a:defRPr sz="1050" b="1"/>
            </a:lvl1pPr>
            <a:lvl2pPr marL="600075" indent="-257175">
              <a:spcBef>
                <a:spcPts val="0"/>
              </a:spcBef>
              <a:spcAft>
                <a:spcPts val="750"/>
              </a:spcAft>
              <a:buFont typeface="+mj-lt"/>
              <a:buAutoNum type="arabicPeriod"/>
              <a:defRPr sz="1050" b="0"/>
            </a:lvl2pPr>
            <a:lvl3pPr marL="942975" indent="-257175">
              <a:buFont typeface="+mj-lt"/>
              <a:buAutoNum type="arabicPeriod"/>
              <a:defRPr sz="1050"/>
            </a:lvl3pPr>
            <a:lvl4pPr marL="1285875" indent="-257175">
              <a:buFont typeface="+mj-lt"/>
              <a:buAutoNum type="arabicPeriod"/>
              <a:defRPr sz="1050"/>
            </a:lvl4pPr>
            <a:lvl5pPr marL="1628775" indent="-257175">
              <a:buFont typeface="+mj-lt"/>
              <a:buAutoNum type="arabicPeriod"/>
              <a:defRPr sz="1050"/>
            </a:lvl5pPr>
          </a:lstStyle>
          <a:p>
            <a:pPr lvl="0"/>
            <a:r>
              <a:rPr lang="it-IT" dirty="0"/>
              <a:t>Titolo sezione</a:t>
            </a:r>
          </a:p>
          <a:p>
            <a:pPr lvl="1"/>
            <a:r>
              <a:rPr lang="it-IT" dirty="0"/>
              <a:t>Titolo sezione</a:t>
            </a:r>
          </a:p>
          <a:p>
            <a:pPr lvl="0"/>
            <a:r>
              <a:rPr lang="it-IT" dirty="0"/>
              <a:t>Titolo sezione</a:t>
            </a:r>
          </a:p>
          <a:p>
            <a:pPr lvl="1"/>
            <a:r>
              <a:rPr lang="it-IT" dirty="0"/>
              <a:t>Titolo sezione</a:t>
            </a:r>
          </a:p>
          <a:p>
            <a:pPr lvl="0"/>
            <a:r>
              <a:rPr lang="it-IT" dirty="0"/>
              <a:t>Titolo sezione</a:t>
            </a:r>
          </a:p>
          <a:p>
            <a:pPr lvl="1"/>
            <a:r>
              <a:rPr lang="it-IT" dirty="0"/>
              <a:t>Titolo sezione</a:t>
            </a:r>
          </a:p>
          <a:p>
            <a:pPr lvl="0"/>
            <a:r>
              <a:rPr lang="it-IT" dirty="0"/>
              <a:t>Titolo sezione</a:t>
            </a:r>
          </a:p>
          <a:p>
            <a:pPr lvl="1"/>
            <a:r>
              <a:rPr lang="it-IT" dirty="0"/>
              <a:t>Titolo sezione</a:t>
            </a:r>
          </a:p>
          <a:p>
            <a:pPr lvl="0"/>
            <a:endParaRPr lang="it-IT" dirty="0"/>
          </a:p>
        </p:txBody>
      </p:sp>
    </p:spTree>
    <p:extLst>
      <p:ext uri="{BB962C8B-B14F-4D97-AF65-F5344CB8AC3E}">
        <p14:creationId xmlns:p14="http://schemas.microsoft.com/office/powerpoint/2010/main" val="895451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251223" y="812653"/>
            <a:ext cx="8641556" cy="840083"/>
          </a:xfrm>
          <a:prstGeom prst="rect">
            <a:avLst/>
          </a:prstGeom>
        </p:spPr>
        <p:txBody>
          <a:bodyPr/>
          <a:lstStyle>
            <a:lvl1pPr>
              <a:defRPr/>
            </a:lvl1pPr>
          </a:lstStyle>
          <a:p>
            <a:r>
              <a:rPr lang="it-IT" dirty="0"/>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1CC5762C-A10A-4C95-8872-EE6596E77686}"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251222" y="3054989"/>
            <a:ext cx="1417989" cy="332803"/>
          </a:xfrm>
        </p:spPr>
        <p:txBody>
          <a:bodyPr>
            <a:normAutofit/>
          </a:bodyPr>
          <a:lstStyle>
            <a:lvl1pPr>
              <a:defRPr sz="9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1873989" y="3054989"/>
            <a:ext cx="1417990" cy="332803"/>
          </a:xfrm>
        </p:spPr>
        <p:txBody>
          <a:bodyPr>
            <a:normAutofit/>
          </a:bodyPr>
          <a:lstStyle>
            <a:lvl1pPr>
              <a:defRPr sz="9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3496757" y="3054989"/>
            <a:ext cx="1417990" cy="332803"/>
          </a:xfrm>
        </p:spPr>
        <p:txBody>
          <a:bodyPr>
            <a:normAutofit/>
          </a:bodyPr>
          <a:lstStyle>
            <a:lvl1pPr>
              <a:defRPr sz="9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5119524" y="3054989"/>
            <a:ext cx="1417990" cy="332803"/>
          </a:xfrm>
        </p:spPr>
        <p:txBody>
          <a:bodyPr>
            <a:normAutofit/>
          </a:bodyPr>
          <a:lstStyle>
            <a:lvl1pPr>
              <a:defRPr sz="9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6742292" y="3054989"/>
            <a:ext cx="1417990" cy="332803"/>
          </a:xfrm>
        </p:spPr>
        <p:txBody>
          <a:bodyPr>
            <a:normAutofit/>
          </a:bodyPr>
          <a:lstStyle>
            <a:lvl1pPr>
              <a:defRPr sz="9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sezione</a:t>
            </a:r>
            <a:br>
              <a:rPr lang="it-IT" dirty="0"/>
            </a:br>
            <a:endParaRPr lang="it-IT" dirty="0"/>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251222" y="3736780"/>
            <a:ext cx="1417989" cy="1876932"/>
          </a:xfrm>
        </p:spPr>
        <p:txBody>
          <a:bodyPr>
            <a:normAutofit/>
          </a:bodyPr>
          <a:lstStyle>
            <a:lvl1pPr>
              <a:defRPr sz="825"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4" name="Segnaposto testo 7">
            <a:extLst>
              <a:ext uri="{FF2B5EF4-FFF2-40B4-BE49-F238E27FC236}">
                <a16:creationId xmlns:a16="http://schemas.microsoft.com/office/drawing/2014/main" id="{3D86C7EF-AEA6-4614-B487-FD62FE7D1B29}"/>
              </a:ext>
            </a:extLst>
          </p:cNvPr>
          <p:cNvSpPr>
            <a:spLocks noGrp="1"/>
          </p:cNvSpPr>
          <p:nvPr>
            <p:ph type="body" sz="quarter" idx="19" hasCustomPrompt="1"/>
          </p:nvPr>
        </p:nvSpPr>
        <p:spPr>
          <a:xfrm>
            <a:off x="1873989" y="3736780"/>
            <a:ext cx="1417990" cy="1876932"/>
          </a:xfrm>
        </p:spPr>
        <p:txBody>
          <a:bodyPr>
            <a:normAutofit/>
          </a:bodyPr>
          <a:lstStyle>
            <a:lvl1pPr>
              <a:defRPr sz="825"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5" name="Segnaposto testo 7">
            <a:extLst>
              <a:ext uri="{FF2B5EF4-FFF2-40B4-BE49-F238E27FC236}">
                <a16:creationId xmlns:a16="http://schemas.microsoft.com/office/drawing/2014/main" id="{06482AA6-FB29-4523-AF8A-19196AC02EBE}"/>
              </a:ext>
            </a:extLst>
          </p:cNvPr>
          <p:cNvSpPr>
            <a:spLocks noGrp="1"/>
          </p:cNvSpPr>
          <p:nvPr>
            <p:ph type="body" sz="quarter" idx="20" hasCustomPrompt="1"/>
          </p:nvPr>
        </p:nvSpPr>
        <p:spPr>
          <a:xfrm>
            <a:off x="3496757" y="3736780"/>
            <a:ext cx="1417990" cy="1876932"/>
          </a:xfrm>
        </p:spPr>
        <p:txBody>
          <a:bodyPr>
            <a:normAutofit/>
          </a:bodyPr>
          <a:lstStyle>
            <a:lvl1pPr>
              <a:defRPr sz="825"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6" name="Segnaposto testo 7">
            <a:extLst>
              <a:ext uri="{FF2B5EF4-FFF2-40B4-BE49-F238E27FC236}">
                <a16:creationId xmlns:a16="http://schemas.microsoft.com/office/drawing/2014/main" id="{29425362-73BC-4CAC-B398-63AC560AFFB5}"/>
              </a:ext>
            </a:extLst>
          </p:cNvPr>
          <p:cNvSpPr>
            <a:spLocks noGrp="1"/>
          </p:cNvSpPr>
          <p:nvPr>
            <p:ph type="body" sz="quarter" idx="21" hasCustomPrompt="1"/>
          </p:nvPr>
        </p:nvSpPr>
        <p:spPr>
          <a:xfrm>
            <a:off x="5119524" y="3736780"/>
            <a:ext cx="1417990" cy="1876932"/>
          </a:xfrm>
        </p:spPr>
        <p:txBody>
          <a:bodyPr>
            <a:normAutofit/>
          </a:bodyPr>
          <a:lstStyle>
            <a:lvl1pPr>
              <a:defRPr sz="825"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7" name="Segnaposto testo 7">
            <a:extLst>
              <a:ext uri="{FF2B5EF4-FFF2-40B4-BE49-F238E27FC236}">
                <a16:creationId xmlns:a16="http://schemas.microsoft.com/office/drawing/2014/main" id="{37A8CDF9-B79C-4BF7-B437-25EC350C0853}"/>
              </a:ext>
            </a:extLst>
          </p:cNvPr>
          <p:cNvSpPr>
            <a:spLocks noGrp="1"/>
          </p:cNvSpPr>
          <p:nvPr>
            <p:ph type="body" sz="quarter" idx="22" hasCustomPrompt="1"/>
          </p:nvPr>
        </p:nvSpPr>
        <p:spPr>
          <a:xfrm>
            <a:off x="6742292" y="3736780"/>
            <a:ext cx="1417990" cy="1876932"/>
          </a:xfrm>
        </p:spPr>
        <p:txBody>
          <a:bodyPr>
            <a:normAutofit/>
          </a:bodyPr>
          <a:lstStyle>
            <a:lvl1pPr>
              <a:defRPr sz="825"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it-IT" dirty="0"/>
              <a:t>Titolo argomento</a:t>
            </a:r>
          </a:p>
          <a:p>
            <a:pPr lvl="0"/>
            <a:endParaRPr lang="it-IT" dirty="0"/>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46733" y="2199125"/>
            <a:ext cx="776376" cy="499277"/>
          </a:xfrm>
        </p:spPr>
        <p:txBody>
          <a:bodyPr anchor="t">
            <a:noAutofit/>
          </a:bodyPr>
          <a:lstStyle>
            <a:lvl1pPr algn="r">
              <a:defRPr sz="33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1645978" y="2199125"/>
            <a:ext cx="776376" cy="499277"/>
          </a:xfrm>
        </p:spPr>
        <p:txBody>
          <a:bodyPr anchor="t">
            <a:noAutofit/>
          </a:bodyPr>
          <a:lstStyle>
            <a:lvl1pPr algn="r">
              <a:defRPr sz="33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3289223" y="2199125"/>
            <a:ext cx="776376" cy="499277"/>
          </a:xfrm>
        </p:spPr>
        <p:txBody>
          <a:bodyPr anchor="t">
            <a:noAutofit/>
          </a:bodyPr>
          <a:lstStyle>
            <a:lvl1pPr algn="r">
              <a:defRPr sz="33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4909025" y="2199125"/>
            <a:ext cx="776376" cy="499277"/>
          </a:xfrm>
        </p:spPr>
        <p:txBody>
          <a:bodyPr anchor="t">
            <a:noAutofit/>
          </a:bodyPr>
          <a:lstStyle>
            <a:lvl1pPr algn="r">
              <a:defRPr sz="33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6537800" y="2199125"/>
            <a:ext cx="776376" cy="499277"/>
          </a:xfrm>
        </p:spPr>
        <p:txBody>
          <a:bodyPr anchor="t">
            <a:noAutofit/>
          </a:bodyPr>
          <a:lstStyle>
            <a:lvl1pPr algn="r">
              <a:defRPr sz="33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05</a:t>
            </a:r>
          </a:p>
        </p:txBody>
      </p:sp>
    </p:spTree>
    <p:extLst>
      <p:ext uri="{BB962C8B-B14F-4D97-AF65-F5344CB8AC3E}">
        <p14:creationId xmlns:p14="http://schemas.microsoft.com/office/powerpoint/2010/main" val="2309574791"/>
      </p:ext>
    </p:extLst>
  </p:cSld>
  <p:clrMapOvr>
    <a:masterClrMapping/>
  </p:clrMapOvr>
  <p:extLst>
    <p:ext uri="{DCECCB84-F9BA-43D5-87BE-67443E8EF086}">
      <p15:sldGuideLst xmlns:p15="http://schemas.microsoft.com/office/powerpoint/2012/main">
        <p15:guide id="1" pos="300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2412207" y="1418313"/>
            <a:ext cx="6480572"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9FAAABBF-07DF-42F8-A6A4-551AAE76E113}" type="datetime1">
              <a:rPr lang="it-IT" smtClean="0"/>
              <a:t>10/02/2025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963203"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963203"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6574449" y="3961598"/>
            <a:ext cx="2318330" cy="2359025"/>
          </a:xfrm>
        </p:spPr>
        <p:txBody>
          <a:bodyPr anchor="b">
            <a:normAutofit/>
          </a:bodyPr>
          <a:lstStyle>
            <a:lvl1pPr algn="r">
              <a:defRPr sz="7200">
                <a:solidFill>
                  <a:schemeClr val="bg1"/>
                </a:solidFill>
              </a:defRPr>
            </a:lvl1pPr>
          </a:lstStyle>
          <a:p>
            <a:pPr lvl="0"/>
            <a:r>
              <a:rPr lang="it-IT" dirty="0"/>
              <a:t>00</a:t>
            </a:r>
          </a:p>
        </p:txBody>
      </p:sp>
      <p:sp>
        <p:nvSpPr>
          <p:cNvPr id="11" name="Ovale 10">
            <a:extLst>
              <a:ext uri="{FF2B5EF4-FFF2-40B4-BE49-F238E27FC236}">
                <a16:creationId xmlns:a16="http://schemas.microsoft.com/office/drawing/2014/main" id="{35E14663-8764-4DCE-B9CB-7C9A4CEA9BB5}"/>
              </a:ext>
            </a:extLst>
          </p:cNvPr>
          <p:cNvSpPr/>
          <p:nvPr userDrawn="1"/>
        </p:nvSpPr>
        <p:spPr>
          <a:xfrm rot="6083929">
            <a:off x="-377378" y="2775009"/>
            <a:ext cx="10887270" cy="8165984"/>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675" dirty="0">
              <a:latin typeface="Manrope" pitchFamily="2" charset="0"/>
            </a:endParaRPr>
          </a:p>
        </p:txBody>
      </p:sp>
    </p:spTree>
    <p:extLst>
      <p:ext uri="{BB962C8B-B14F-4D97-AF65-F5344CB8AC3E}">
        <p14:creationId xmlns:p14="http://schemas.microsoft.com/office/powerpoint/2010/main" val="1424171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2412207" y="1418313"/>
            <a:ext cx="6480572" cy="1299008"/>
          </a:xfrm>
        </p:spPr>
        <p:txBody>
          <a:bodyPr anchor="ctr"/>
          <a:lstStyle>
            <a:lvl1pPr>
              <a:defRPr>
                <a:solidFill>
                  <a:schemeClr val="bg1"/>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7752C95C-45A5-457A-A7AD-B87A83D86046}" type="datetime1">
              <a:rPr lang="it-IT" smtClean="0"/>
              <a:t>10/02/2025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963203"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963203"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6699739" y="3961598"/>
            <a:ext cx="2193040" cy="2359025"/>
          </a:xfrm>
        </p:spPr>
        <p:txBody>
          <a:bodyPr anchor="b">
            <a:normAutofit/>
          </a:bodyPr>
          <a:lstStyle>
            <a:lvl1pPr algn="r">
              <a:defRPr sz="7200">
                <a:solidFill>
                  <a:schemeClr val="bg1"/>
                </a:solidFill>
              </a:defRPr>
            </a:lvl1pPr>
          </a:lstStyle>
          <a:p>
            <a:pPr lvl="0"/>
            <a:r>
              <a:rPr lang="it-IT" dirty="0"/>
              <a:t>00</a:t>
            </a:r>
          </a:p>
        </p:txBody>
      </p:sp>
    </p:spTree>
    <p:extLst>
      <p:ext uri="{BB962C8B-B14F-4D97-AF65-F5344CB8AC3E}">
        <p14:creationId xmlns:p14="http://schemas.microsoft.com/office/powerpoint/2010/main" val="3069619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2412207" y="1418313"/>
            <a:ext cx="6480572" cy="1284268"/>
          </a:xfrm>
        </p:spPr>
        <p:txBody>
          <a:bodyPr anchor="ctr"/>
          <a:lstStyle>
            <a:lvl1pPr>
              <a:defRPr>
                <a:solidFill>
                  <a:schemeClr val="tx2"/>
                </a:solidFill>
              </a:defRPr>
            </a:lvl1pPr>
          </a:lstStyle>
          <a:p>
            <a:r>
              <a:rPr lang="it-IT" dirty="0"/>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E27C53B2-1D4D-4136-ABB1-B76F0377233F}" type="datetime1">
              <a:rPr lang="it-IT" smtClean="0"/>
              <a:t>10/02/2025</a:t>
            </a:fld>
            <a:endParaRPr lang="it-IT" dirty="0"/>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963203"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9144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9144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963203"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6165606" y="3961598"/>
            <a:ext cx="2727173" cy="2359025"/>
          </a:xfrm>
        </p:spPr>
        <p:txBody>
          <a:bodyPr anchor="b">
            <a:normAutofit/>
          </a:bodyPr>
          <a:lstStyle>
            <a:lvl1pPr algn="r">
              <a:defRPr sz="7200">
                <a:solidFill>
                  <a:schemeClr val="tx2"/>
                </a:solidFill>
              </a:defRPr>
            </a:lvl1pPr>
          </a:lstStyle>
          <a:p>
            <a:pPr lvl="0"/>
            <a:r>
              <a:rPr lang="it-IT" dirty="0"/>
              <a:t>00</a:t>
            </a:r>
          </a:p>
        </p:txBody>
      </p:sp>
    </p:spTree>
    <p:extLst>
      <p:ext uri="{BB962C8B-B14F-4D97-AF65-F5344CB8AC3E}">
        <p14:creationId xmlns:p14="http://schemas.microsoft.com/office/powerpoint/2010/main" val="201736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2412207" y="4295077"/>
            <a:ext cx="6480572"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963203"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963203"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0" name="Ovale 9">
            <a:extLst>
              <a:ext uri="{FF2B5EF4-FFF2-40B4-BE49-F238E27FC236}">
                <a16:creationId xmlns:a16="http://schemas.microsoft.com/office/drawing/2014/main" id="{29206C3E-8262-4BAC-A209-F4327335E1F0}"/>
              </a:ext>
            </a:extLst>
          </p:cNvPr>
          <p:cNvSpPr/>
          <p:nvPr userDrawn="1"/>
        </p:nvSpPr>
        <p:spPr>
          <a:xfrm rot="11483929">
            <a:off x="970339" y="-5274490"/>
            <a:ext cx="8165453"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675" dirty="0">
              <a:latin typeface="Manrope" pitchFamily="2" charset="0"/>
            </a:endParaRPr>
          </a:p>
        </p:txBody>
      </p:sp>
      <p:sp>
        <p:nvSpPr>
          <p:cNvPr id="11" name="Ovale 10">
            <a:extLst>
              <a:ext uri="{FF2B5EF4-FFF2-40B4-BE49-F238E27FC236}">
                <a16:creationId xmlns:a16="http://schemas.microsoft.com/office/drawing/2014/main" id="{E4786A85-B23B-420C-9463-CF262A126A21}"/>
              </a:ext>
            </a:extLst>
          </p:cNvPr>
          <p:cNvSpPr/>
          <p:nvPr userDrawn="1"/>
        </p:nvSpPr>
        <p:spPr>
          <a:xfrm rot="11483929">
            <a:off x="489274" y="5545717"/>
            <a:ext cx="8165453"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675" dirty="0">
              <a:latin typeface="Manrope" pitchFamily="2" charset="0"/>
            </a:endParaRPr>
          </a:p>
        </p:txBody>
      </p:sp>
    </p:spTree>
    <p:extLst>
      <p:ext uri="{BB962C8B-B14F-4D97-AF65-F5344CB8AC3E}">
        <p14:creationId xmlns:p14="http://schemas.microsoft.com/office/powerpoint/2010/main" val="3468759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2412207" y="4295077"/>
            <a:ext cx="6480572" cy="1299008"/>
          </a:xfrm>
        </p:spPr>
        <p:txBody>
          <a:bodyPr anchor="ctr"/>
          <a:lstStyle>
            <a:lvl1pPr>
              <a:defRPr>
                <a:solidFill>
                  <a:schemeClr val="bg1"/>
                </a:solidFill>
              </a:defRPr>
            </a:lvl1pPr>
          </a:lstStyle>
          <a:p>
            <a:r>
              <a:rPr lang="it-IT" dirty="0"/>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963203"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963203"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904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251223" y="808074"/>
            <a:ext cx="648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9D9E7975-FB07-417F-9C09-53150D85BA7B}"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251222" y="2060576"/>
            <a:ext cx="6480000" cy="4429125"/>
          </a:xfrm>
        </p:spPr>
        <p:txBody>
          <a:bodyPr/>
          <a:lstStyle/>
          <a:p>
            <a:pPr lvl="0"/>
            <a:endParaRPr lang="it-IT" dirty="0"/>
          </a:p>
        </p:txBody>
      </p:sp>
    </p:spTree>
    <p:extLst>
      <p:ext uri="{BB962C8B-B14F-4D97-AF65-F5344CB8AC3E}">
        <p14:creationId xmlns:p14="http://schemas.microsoft.com/office/powerpoint/2010/main" val="1536635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251223" y="808074"/>
            <a:ext cx="8641556"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A5A0AE38-1C14-44C8-AC2F-1FBA568A967B}"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251223" y="2060576"/>
            <a:ext cx="3997585" cy="4429125"/>
          </a:xfrm>
        </p:spPr>
        <p:txBody>
          <a:bodyPr/>
          <a:lstStyle/>
          <a:p>
            <a:pPr lvl="0"/>
            <a:endParaRPr lang="it-IT" dirty="0"/>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4895195" y="2060576"/>
            <a:ext cx="3997585" cy="4429125"/>
          </a:xfrm>
        </p:spPr>
        <p:txBody>
          <a:bodyPr/>
          <a:lstStyle/>
          <a:p>
            <a:pPr lvl="0"/>
            <a:endParaRPr lang="it-IT" dirty="0"/>
          </a:p>
        </p:txBody>
      </p:sp>
    </p:spTree>
    <p:extLst>
      <p:ext uri="{BB962C8B-B14F-4D97-AF65-F5344CB8AC3E}">
        <p14:creationId xmlns:p14="http://schemas.microsoft.com/office/powerpoint/2010/main" val="3056136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251223" y="808074"/>
            <a:ext cx="8641556"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700AEDD-3EAE-4E2A-9BF1-5113D28571E3}"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2412206" y="2060576"/>
            <a:ext cx="6480572" cy="4429125"/>
          </a:xfrm>
        </p:spPr>
        <p:txBody>
          <a:bodyPr/>
          <a:lstStyle/>
          <a:p>
            <a:pPr lvl="0"/>
            <a:endParaRPr lang="it-IT" dirty="0"/>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251223" y="2060576"/>
            <a:ext cx="1951251" cy="4429125"/>
          </a:xfrm>
        </p:spPr>
        <p:txBody>
          <a:bodyPr/>
          <a:lstStyle>
            <a:lvl1pPr marL="257175" indent="-257175">
              <a:buAutoNum type="arabicPeriod"/>
              <a:defRPr b="1"/>
            </a:lvl1pPr>
          </a:lstStyle>
          <a:p>
            <a:pPr lvl="0"/>
            <a:r>
              <a:rPr lang="it-IT" dirty="0" err="1"/>
              <a:t>Lorem</a:t>
            </a:r>
            <a:r>
              <a:rPr lang="it-IT" dirty="0"/>
              <a:t> </a:t>
            </a:r>
            <a:r>
              <a:rPr lang="it-IT" dirty="0" err="1"/>
              <a:t>ipsum</a:t>
            </a:r>
            <a:endParaRPr lang="it-IT" dirty="0"/>
          </a:p>
          <a:p>
            <a:pPr lvl="0"/>
            <a:r>
              <a:rPr lang="it-IT" dirty="0" err="1"/>
              <a:t>Lorem</a:t>
            </a:r>
            <a:r>
              <a:rPr lang="it-IT" dirty="0"/>
              <a:t> </a:t>
            </a:r>
            <a:r>
              <a:rPr lang="it-IT" dirty="0" err="1"/>
              <a:t>ipsum</a:t>
            </a:r>
            <a:endParaRPr lang="it-IT" dirty="0"/>
          </a:p>
          <a:p>
            <a:pPr lvl="0"/>
            <a:r>
              <a:rPr lang="it-IT" dirty="0" err="1"/>
              <a:t>Lorem</a:t>
            </a:r>
            <a:r>
              <a:rPr lang="it-IT" dirty="0"/>
              <a:t> </a:t>
            </a:r>
            <a:r>
              <a:rPr lang="it-IT"/>
              <a:t>ipsum</a:t>
            </a:r>
            <a:endParaRPr lang="it-IT" dirty="0"/>
          </a:p>
        </p:txBody>
      </p:sp>
    </p:spTree>
    <p:extLst>
      <p:ext uri="{BB962C8B-B14F-4D97-AF65-F5344CB8AC3E}">
        <p14:creationId xmlns:p14="http://schemas.microsoft.com/office/powerpoint/2010/main" val="3940387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10/02/2025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4214391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251223" y="812653"/>
            <a:ext cx="8641556"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251223" y="2060576"/>
            <a:ext cx="8641556" cy="4146550"/>
          </a:xfrm>
          <a:noFill/>
        </p:spPr>
        <p:txBody>
          <a:bodyPr/>
          <a:lstStyle/>
          <a:p>
            <a:pPr lvl="0"/>
            <a:endParaRPr lang="it-IT" dirty="0"/>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C545C027-DF9C-4B11-A370-B5E6B7CA0F42}"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251222" y="6207126"/>
            <a:ext cx="8641557" cy="282575"/>
          </a:xfrm>
        </p:spPr>
        <p:txBody>
          <a:bodyPr anchor="b">
            <a:normAutofit/>
          </a:bodyPr>
          <a:lstStyle>
            <a:lvl1pPr>
              <a:defRPr sz="675"/>
            </a:lvl1pPr>
          </a:lstStyle>
          <a:p>
            <a:pPr lvl="0"/>
            <a:endParaRPr lang="it-IT" dirty="0"/>
          </a:p>
        </p:txBody>
      </p:sp>
    </p:spTree>
    <p:extLst>
      <p:ext uri="{BB962C8B-B14F-4D97-AF65-F5344CB8AC3E}">
        <p14:creationId xmlns:p14="http://schemas.microsoft.com/office/powerpoint/2010/main" val="2996442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14193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251223" y="808074"/>
            <a:ext cx="1622766"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0BA373CA-ED9B-4FE3-8B6D-0F82BCDEF4B3}" type="datetime1">
              <a:rPr lang="it-IT" smtClean="0"/>
              <a:t>10/02/2025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251222" y="2060576"/>
            <a:ext cx="1622822" cy="4429125"/>
          </a:xfrm>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2412207" y="2060576"/>
            <a:ext cx="6480572" cy="4429125"/>
          </a:xfrm>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Tree>
    <p:extLst>
      <p:ext uri="{BB962C8B-B14F-4D97-AF65-F5344CB8AC3E}">
        <p14:creationId xmlns:p14="http://schemas.microsoft.com/office/powerpoint/2010/main" val="2964822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14193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251223" y="808074"/>
            <a:ext cx="1622766" cy="840083"/>
          </a:xfrm>
        </p:spPr>
        <p:txBody>
          <a:bodyPr/>
          <a:lstStyle>
            <a:lvl1pPr>
              <a:defRPr/>
            </a:lvl1pPr>
          </a:lstStyle>
          <a:p>
            <a:r>
              <a:rPr lang="it-IT" dirty="0"/>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BEF74982-4BDA-4AFA-A0A9-17B72D936178}" type="datetime1">
              <a:rPr lang="it-IT" smtClean="0"/>
              <a:t>10/02/2025</a:t>
            </a:fld>
            <a:endParaRPr lang="it-IT" dirty="0"/>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251222" y="2060576"/>
            <a:ext cx="1622822" cy="4429125"/>
          </a:xfrm>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2412206" y="2060575"/>
            <a:ext cx="6480572" cy="3997325"/>
          </a:xfrm>
          <a:noFill/>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2412206" y="6207126"/>
            <a:ext cx="3924300" cy="282575"/>
          </a:xfrm>
        </p:spPr>
        <p:txBody>
          <a:bodyPr anchor="b">
            <a:normAutofit/>
          </a:bodyPr>
          <a:lstStyle>
            <a:lvl1pPr>
              <a:defRPr sz="675"/>
            </a:lvl1pPr>
          </a:lstStyle>
          <a:p>
            <a:pPr lvl="0"/>
            <a:endParaRPr lang="it-IT" dirty="0"/>
          </a:p>
        </p:txBody>
      </p:sp>
    </p:spTree>
    <p:extLst>
      <p:ext uri="{BB962C8B-B14F-4D97-AF65-F5344CB8AC3E}">
        <p14:creationId xmlns:p14="http://schemas.microsoft.com/office/powerpoint/2010/main" val="38877041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251223" y="812653"/>
            <a:ext cx="8641556" cy="840083"/>
          </a:xfrm>
          <a:prstGeom prst="rect">
            <a:avLst/>
          </a:prstGeom>
        </p:spPr>
        <p:txBody>
          <a:bodyPr/>
          <a:lstStyle/>
          <a:p>
            <a:endParaRPr lang="it-IT" dirty="0"/>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251223" y="2060576"/>
            <a:ext cx="8641556" cy="4146550"/>
          </a:xfrm>
          <a:noFill/>
        </p:spPr>
        <p:txBody>
          <a:bodyPr/>
          <a:lstStyle>
            <a:lvl1pPr>
              <a:defRPr/>
            </a:lvl1pPr>
          </a:lstStyle>
          <a:p>
            <a:pPr lvl="0"/>
            <a:r>
              <a:rPr lang="it-IT" dirty="0"/>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389F8D21-BC82-483D-8473-77CF20CEB9B9}"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251222" y="6207126"/>
            <a:ext cx="3924300" cy="282575"/>
          </a:xfrm>
        </p:spPr>
        <p:txBody>
          <a:bodyPr anchor="b">
            <a:normAutofit/>
          </a:bodyPr>
          <a:lstStyle>
            <a:lvl1pPr>
              <a:defRPr sz="675"/>
            </a:lvl1pPr>
          </a:lstStyle>
          <a:p>
            <a:pPr lvl="0"/>
            <a:endParaRPr lang="it-IT" dirty="0"/>
          </a:p>
        </p:txBody>
      </p:sp>
    </p:spTree>
    <p:extLst>
      <p:ext uri="{BB962C8B-B14F-4D97-AF65-F5344CB8AC3E}">
        <p14:creationId xmlns:p14="http://schemas.microsoft.com/office/powerpoint/2010/main" val="1826326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4290237" y="0"/>
            <a:ext cx="4853763"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251223" y="812653"/>
            <a:ext cx="3775859"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0DFB9ED9-DE43-478D-BC78-764BDB1B7E86}"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251223" y="2060576"/>
            <a:ext cx="3830240" cy="4429125"/>
          </a:xfrm>
        </p:spPr>
        <p:txBody>
          <a:bodyPr/>
          <a:lstStyle/>
          <a:p>
            <a:pPr lvl="0"/>
            <a:endParaRPr lang="it-IT" dirty="0"/>
          </a:p>
        </p:txBody>
      </p:sp>
    </p:spTree>
    <p:extLst>
      <p:ext uri="{BB962C8B-B14F-4D97-AF65-F5344CB8AC3E}">
        <p14:creationId xmlns:p14="http://schemas.microsoft.com/office/powerpoint/2010/main" val="258989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141935"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251222" y="812652"/>
            <a:ext cx="4067999"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4572000" y="812653"/>
            <a:ext cx="4320779"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4FD6688E-329B-4957-901B-5ACEB83E8E17}"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4572000" y="2060576"/>
            <a:ext cx="4320779" cy="4429125"/>
          </a:xfrm>
        </p:spPr>
        <p:txBody>
          <a:bodyPr>
            <a:normAutofit/>
          </a:bodyPr>
          <a:lstStyle>
            <a:lvl1pPr>
              <a:defRPr sz="1200"/>
            </a:lvl1pPr>
            <a:lvl2pPr>
              <a:defRPr sz="1200"/>
            </a:lvl2pPr>
            <a:lvl3pPr>
              <a:defRPr sz="1200"/>
            </a:lvl3pPr>
            <a:lvl4pPr>
              <a:defRPr sz="1200"/>
            </a:lvl4pPr>
            <a:lvl5pPr>
              <a:defRPr sz="12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4176007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251222" y="812653"/>
            <a:ext cx="5022344"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B8D2521-5CBC-49AE-89DF-CD0823EE4A53}"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251222" y="2060576"/>
            <a:ext cx="5022344"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5498306" y="6207126"/>
            <a:ext cx="3394472" cy="282575"/>
          </a:xfrm>
        </p:spPr>
        <p:txBody>
          <a:bodyPr anchor="b">
            <a:normAutofit/>
          </a:bodyPr>
          <a:lstStyle>
            <a:lvl1pPr>
              <a:defRPr sz="675"/>
            </a:lvl1pPr>
          </a:lstStyle>
          <a:p>
            <a:pPr lvl="0"/>
            <a:endParaRPr lang="it-IT" dirty="0"/>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5498307" y="800101"/>
            <a:ext cx="3394472" cy="5407025"/>
          </a:xfrm>
          <a:noFill/>
        </p:spPr>
        <p:txBody>
          <a:bodyPr/>
          <a:lstStyle/>
          <a:p>
            <a:pPr lvl="0"/>
            <a:endParaRPr lang="it-IT" dirty="0"/>
          </a:p>
        </p:txBody>
      </p:sp>
    </p:spTree>
    <p:extLst>
      <p:ext uri="{BB962C8B-B14F-4D97-AF65-F5344CB8AC3E}">
        <p14:creationId xmlns:p14="http://schemas.microsoft.com/office/powerpoint/2010/main" val="33864672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251222" y="812653"/>
            <a:ext cx="5022344" cy="840083"/>
          </a:xfrm>
          <a:prstGeom prst="rect">
            <a:avLst/>
          </a:prstGeom>
        </p:spPr>
        <p:txBody>
          <a:bodyPr/>
          <a:lstStyle/>
          <a:p>
            <a:r>
              <a:rPr lang="it-IT" dirty="0"/>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9AD9C1E9-1B7E-4B9F-825D-C547FAB1CE90}" type="datetime1">
              <a:rPr lang="it-IT" smtClean="0"/>
              <a:t>10/02/2025</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it-IT"/>
              <a:t>Titolo (inserire dal Tab Inserisci &gt; intestazione &gt; applica a tutte)</a:t>
            </a:r>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251222" y="2060576"/>
            <a:ext cx="5022343" cy="4429125"/>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5498306" y="6207126"/>
            <a:ext cx="3394472" cy="282575"/>
          </a:xfrm>
        </p:spPr>
        <p:txBody>
          <a:bodyPr anchor="b">
            <a:normAutofit/>
          </a:bodyPr>
          <a:lstStyle>
            <a:lvl1pPr>
              <a:defRPr sz="675"/>
            </a:lvl1pPr>
          </a:lstStyle>
          <a:p>
            <a:pPr lvl="0"/>
            <a:endParaRPr lang="it-IT" dirty="0"/>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5498306" y="3138106"/>
            <a:ext cx="3394472" cy="282575"/>
          </a:xfrm>
        </p:spPr>
        <p:txBody>
          <a:bodyPr anchor="b">
            <a:normAutofit/>
          </a:bodyPr>
          <a:lstStyle>
            <a:lvl1pPr>
              <a:defRPr sz="675"/>
            </a:lvl1pPr>
          </a:lstStyle>
          <a:p>
            <a:pPr lvl="0"/>
            <a:endParaRPr lang="it-IT" dirty="0"/>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5498307" y="3867807"/>
            <a:ext cx="3394472" cy="2339318"/>
          </a:xfrm>
          <a:noFill/>
        </p:spPr>
        <p:txBody>
          <a:bodyPr/>
          <a:lstStyle/>
          <a:p>
            <a:pPr lvl="0"/>
            <a:endParaRPr lang="it-IT" dirty="0"/>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5498307" y="799291"/>
            <a:ext cx="3394472" cy="2339318"/>
          </a:xfrm>
          <a:noFill/>
        </p:spPr>
        <p:txBody>
          <a:bodyPr/>
          <a:lstStyle/>
          <a:p>
            <a:pPr lvl="0"/>
            <a:endParaRPr lang="it-IT" dirty="0"/>
          </a:p>
        </p:txBody>
      </p:sp>
    </p:spTree>
    <p:extLst>
      <p:ext uri="{BB962C8B-B14F-4D97-AF65-F5344CB8AC3E}">
        <p14:creationId xmlns:p14="http://schemas.microsoft.com/office/powerpoint/2010/main" val="14222460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251223" y="808074"/>
            <a:ext cx="6480000" cy="840083"/>
          </a:xfrm>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C597637C-BA24-47E8-BA38-C7287B796156}"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251222" y="2060576"/>
            <a:ext cx="6480000" cy="761756"/>
          </a:xfrm>
        </p:spPr>
        <p:txBody>
          <a:bodyPr/>
          <a:lstStyle/>
          <a:p>
            <a:pPr lvl="0"/>
            <a:endParaRPr lang="it-IT" dirty="0"/>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251223" y="3234752"/>
            <a:ext cx="4067999" cy="2972374"/>
          </a:xfrm>
          <a:noFill/>
        </p:spPr>
        <p:txBody>
          <a:bodyPr/>
          <a:lstStyle/>
          <a:p>
            <a:pPr lvl="0"/>
            <a:endParaRPr lang="it-IT" dirty="0"/>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251222" y="6207126"/>
            <a:ext cx="4067999" cy="282575"/>
          </a:xfrm>
        </p:spPr>
        <p:txBody>
          <a:bodyPr anchor="b">
            <a:normAutofit/>
          </a:bodyPr>
          <a:lstStyle>
            <a:lvl1pPr>
              <a:defRPr sz="675"/>
            </a:lvl1pPr>
          </a:lstStyle>
          <a:p>
            <a:pPr lvl="0"/>
            <a:endParaRPr lang="it-IT" dirty="0"/>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4847401" y="3234752"/>
            <a:ext cx="4067999" cy="2972374"/>
          </a:xfrm>
          <a:noFill/>
        </p:spPr>
        <p:txBody>
          <a:bodyPr/>
          <a:lstStyle/>
          <a:p>
            <a:pPr lvl="0"/>
            <a:endParaRPr lang="it-IT" dirty="0"/>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4847401" y="6207126"/>
            <a:ext cx="4067999" cy="282575"/>
          </a:xfrm>
        </p:spPr>
        <p:txBody>
          <a:bodyPr anchor="b">
            <a:normAutofit/>
          </a:bodyPr>
          <a:lstStyle>
            <a:lvl1pPr>
              <a:defRPr sz="675"/>
            </a:lvl1pPr>
          </a:lstStyle>
          <a:p>
            <a:pPr lvl="0"/>
            <a:endParaRPr lang="it-IT" dirty="0"/>
          </a:p>
        </p:txBody>
      </p:sp>
    </p:spTree>
    <p:extLst>
      <p:ext uri="{BB962C8B-B14F-4D97-AF65-F5344CB8AC3E}">
        <p14:creationId xmlns:p14="http://schemas.microsoft.com/office/powerpoint/2010/main" val="39109656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4572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236571" y="709128"/>
            <a:ext cx="4335430"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4" name="Ovale 13">
            <a:extLst>
              <a:ext uri="{FF2B5EF4-FFF2-40B4-BE49-F238E27FC236}">
                <a16:creationId xmlns:a16="http://schemas.microsoft.com/office/drawing/2014/main" id="{2313FBE5-F1C4-4411-B0A7-486C895AF990}"/>
              </a:ext>
            </a:extLst>
          </p:cNvPr>
          <p:cNvSpPr/>
          <p:nvPr userDrawn="1"/>
        </p:nvSpPr>
        <p:spPr>
          <a:xfrm>
            <a:off x="4572000" y="709128"/>
            <a:ext cx="4335430"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FB805FF6-7A1F-45D2-AF15-B6421030D6D6}"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128712" y="2887039"/>
            <a:ext cx="2550428" cy="2106202"/>
          </a:xfrm>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5459844" y="2887039"/>
            <a:ext cx="2550428" cy="2106202"/>
          </a:xfrm>
        </p:spPr>
        <p:txBody>
          <a:bodyPr>
            <a:normAutofit/>
          </a:bodyPr>
          <a:lstStyle>
            <a:lvl1pPr>
              <a:defRPr sz="1050"/>
            </a:lvl1pPr>
            <a:lvl2pPr>
              <a:defRPr sz="1050"/>
            </a:lvl2pPr>
            <a:lvl3pPr>
              <a:defRPr sz="1050"/>
            </a:lvl3pPr>
            <a:lvl4pPr>
              <a:defRPr sz="1050"/>
            </a:lvl4pPr>
            <a:lvl5pPr>
              <a:defRPr sz="105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128713" y="2239964"/>
            <a:ext cx="2550319"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5459844" y="2239964"/>
            <a:ext cx="2550319"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3824278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10/02/2025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759003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4476923D-0963-4D59-BDE5-B2408F96BB19}"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426465" y="2887039"/>
            <a:ext cx="2325680"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426482" y="2239964"/>
            <a:ext cx="2325680"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132551"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236569" y="2637318"/>
            <a:ext cx="2884937"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7" name="Ovale 26">
            <a:extLst>
              <a:ext uri="{FF2B5EF4-FFF2-40B4-BE49-F238E27FC236}">
                <a16:creationId xmlns:a16="http://schemas.microsoft.com/office/drawing/2014/main" id="{D84D0C32-E3D9-4D1A-A1D4-7F677E11FBAC}"/>
              </a:ext>
            </a:extLst>
          </p:cNvPr>
          <p:cNvSpPr/>
          <p:nvPr userDrawn="1"/>
        </p:nvSpPr>
        <p:spPr>
          <a:xfrm>
            <a:off x="6013115" y="2637318"/>
            <a:ext cx="2884937"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8" name="Ovale 27">
            <a:extLst>
              <a:ext uri="{FF2B5EF4-FFF2-40B4-BE49-F238E27FC236}">
                <a16:creationId xmlns:a16="http://schemas.microsoft.com/office/drawing/2014/main" id="{20D1A14F-932F-4BEF-AF0D-4A0850EA5900}"/>
              </a:ext>
            </a:extLst>
          </p:cNvPr>
          <p:cNvSpPr/>
          <p:nvPr userDrawn="1"/>
        </p:nvSpPr>
        <p:spPr>
          <a:xfrm>
            <a:off x="3131436" y="2637318"/>
            <a:ext cx="2884937" cy="384658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602082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0" name="Segnaposto testo 6">
            <a:extLst>
              <a:ext uri="{FF2B5EF4-FFF2-40B4-BE49-F238E27FC236}">
                <a16:creationId xmlns:a16="http://schemas.microsoft.com/office/drawing/2014/main" id="{0C5DB749-C07B-4557-8B31-C5C44DDA999B}"/>
              </a:ext>
            </a:extLst>
          </p:cNvPr>
          <p:cNvSpPr>
            <a:spLocks noGrp="1"/>
          </p:cNvSpPr>
          <p:nvPr>
            <p:ph type="body" sz="quarter" idx="16"/>
          </p:nvPr>
        </p:nvSpPr>
        <p:spPr>
          <a:xfrm>
            <a:off x="3413651" y="2887039"/>
            <a:ext cx="2325680"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3413668" y="2239964"/>
            <a:ext cx="2325680"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32" name="Segnaposto testo 6">
            <a:extLst>
              <a:ext uri="{FF2B5EF4-FFF2-40B4-BE49-F238E27FC236}">
                <a16:creationId xmlns:a16="http://schemas.microsoft.com/office/drawing/2014/main" id="{8310C023-87FF-43B4-9428-3E2652BDB8FC}"/>
              </a:ext>
            </a:extLst>
          </p:cNvPr>
          <p:cNvSpPr>
            <a:spLocks noGrp="1"/>
          </p:cNvSpPr>
          <p:nvPr>
            <p:ph type="body" sz="quarter" idx="18"/>
          </p:nvPr>
        </p:nvSpPr>
        <p:spPr>
          <a:xfrm>
            <a:off x="6282142" y="2887039"/>
            <a:ext cx="2325680"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6282159" y="2239964"/>
            <a:ext cx="2325680"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Tree>
    <p:extLst>
      <p:ext uri="{BB962C8B-B14F-4D97-AF65-F5344CB8AC3E}">
        <p14:creationId xmlns:p14="http://schemas.microsoft.com/office/powerpoint/2010/main" val="7418942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dirty="0"/>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E5112AA-1E59-4325-A275-7DB71C29CFDB}"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426465" y="2887039"/>
            <a:ext cx="1877716"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426482" y="2239964"/>
            <a:ext cx="1877636"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4572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254634" y="3544305"/>
            <a:ext cx="2151941"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2412206"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6727352"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2560921" y="2887039"/>
            <a:ext cx="1877716"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2560938" y="2239964"/>
            <a:ext cx="1877636"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4687672" y="2887039"/>
            <a:ext cx="1877716"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4687689" y="2239964"/>
            <a:ext cx="1877636"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6868362" y="2887039"/>
            <a:ext cx="1877716" cy="3602662"/>
          </a:xfrm>
        </p:spPr>
        <p:txBody>
          <a:bodyPr>
            <a:normAutofit/>
          </a:bodyPr>
          <a:lstStyle>
            <a:lvl1pPr>
              <a:defRPr sz="900"/>
            </a:lvl1pPr>
            <a:lvl2pPr>
              <a:defRPr sz="900"/>
            </a:lvl2pPr>
            <a:lvl3pPr>
              <a:defRPr sz="900"/>
            </a:lvl3pPr>
            <a:lvl4pPr>
              <a:defRPr sz="900"/>
            </a:lvl4pPr>
            <a:lvl5pPr>
              <a:defRPr sz="900"/>
            </a:lvl5pPr>
          </a:lstStyle>
          <a:p>
            <a:pPr lvl="0"/>
            <a:endParaRPr lang="it-IT" dirty="0"/>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6868379" y="2239964"/>
            <a:ext cx="1877636" cy="441325"/>
          </a:xfrm>
        </p:spPr>
        <p:txBody>
          <a:bodyPr anchor="b">
            <a:normAutofit/>
          </a:bodyPr>
          <a:lstStyle>
            <a:lvl1pPr>
              <a:defRPr sz="105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dirty="0"/>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2417542" y="3544305"/>
            <a:ext cx="2151941"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8" name="Ovale 27">
            <a:extLst>
              <a:ext uri="{FF2B5EF4-FFF2-40B4-BE49-F238E27FC236}">
                <a16:creationId xmlns:a16="http://schemas.microsoft.com/office/drawing/2014/main" id="{F88114C5-1930-4807-8B76-4565A5FFB9B5}"/>
              </a:ext>
            </a:extLst>
          </p:cNvPr>
          <p:cNvSpPr/>
          <p:nvPr userDrawn="1"/>
        </p:nvSpPr>
        <p:spPr>
          <a:xfrm>
            <a:off x="4567261" y="3544305"/>
            <a:ext cx="2151941"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29" name="Ovale 28">
            <a:extLst>
              <a:ext uri="{FF2B5EF4-FFF2-40B4-BE49-F238E27FC236}">
                <a16:creationId xmlns:a16="http://schemas.microsoft.com/office/drawing/2014/main" id="{E2D6333A-9B81-4325-A926-22F5E403D75F}"/>
              </a:ext>
            </a:extLst>
          </p:cNvPr>
          <p:cNvSpPr/>
          <p:nvPr userDrawn="1"/>
        </p:nvSpPr>
        <p:spPr>
          <a:xfrm>
            <a:off x="6723574" y="3544305"/>
            <a:ext cx="2151941"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1079649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251223" y="1325366"/>
            <a:ext cx="8641556" cy="4222679"/>
          </a:xfrm>
        </p:spPr>
        <p:txBody>
          <a:bodyPr anchor="ctr"/>
          <a:lstStyle>
            <a:lvl1pPr>
              <a:defRPr sz="3000" b="0"/>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8DF54C53-8377-48FC-BE86-D95163EC1529}"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025074" y="1325367"/>
            <a:ext cx="316700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9144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9144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572829" y="1775639"/>
            <a:ext cx="7998341" cy="2317896"/>
          </a:xfrm>
          <a:ln>
            <a:noFill/>
          </a:ln>
        </p:spPr>
        <p:txBody>
          <a:bodyPr anchor="b"/>
          <a:lstStyle>
            <a:lvl1pPr algn="ctr">
              <a:defRPr sz="3600" b="0">
                <a:solidFill>
                  <a:schemeClr val="bg1"/>
                </a:solidFill>
              </a:defRPr>
            </a:lvl1pPr>
          </a:lstStyle>
          <a:p>
            <a:r>
              <a:rPr lang="it-IT" dirty="0"/>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576CA4DD-889D-4656-8CC7-0948554D4610}" type="datetime1">
              <a:rPr lang="it-IT" smtClean="0"/>
              <a:t>10/02/2025</a:t>
            </a:fld>
            <a:endParaRPr lang="it-IT" dirty="0"/>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it-IT"/>
              <a:t>Titolo (inserire dal Tab Inserisci &gt; intestazione &gt; applica a tutte)</a:t>
            </a:r>
            <a:endParaRPr lang="it-IT" dirty="0"/>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2424842" y="757946"/>
            <a:ext cx="4294316"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9144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572691" y="4536831"/>
            <a:ext cx="7998619" cy="601907"/>
          </a:xfrm>
        </p:spPr>
        <p:txBody>
          <a:bodyPr/>
          <a:lstStyle>
            <a:lvl1pPr algn="ctr">
              <a:defRPr>
                <a:solidFill>
                  <a:schemeClr val="bg1"/>
                </a:solidFill>
              </a:defRPr>
            </a:lvl1pPr>
          </a:lstStyle>
          <a:p>
            <a:pPr lvl="0"/>
            <a:endParaRPr lang="it-IT" dirty="0"/>
          </a:p>
        </p:txBody>
      </p:sp>
    </p:spTree>
    <p:extLst>
      <p:ext uri="{BB962C8B-B14F-4D97-AF65-F5344CB8AC3E}">
        <p14:creationId xmlns:p14="http://schemas.microsoft.com/office/powerpoint/2010/main" val="23649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it-IT"/>
              <a:t>Modifica gli stili del testo dello schema
Secondo livello
Terzo livello
Quarto livello
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it-IT"/>
              <a:t>Modifica gli stili del testo dello schema
Secondo livello
Terzo livello
Quarto livello
Quinto livello</a:t>
            </a:r>
            <a:endParaRPr lang="en-US" dirty="0"/>
          </a:p>
        </p:txBody>
      </p:sp>
      <p:sp>
        <p:nvSpPr>
          <p:cNvPr id="7" name="Date Placeholder 6"/>
          <p:cNvSpPr>
            <a:spLocks noGrp="1"/>
          </p:cNvSpPr>
          <p:nvPr>
            <p:ph type="dt" sz="half" idx="10"/>
          </p:nvPr>
        </p:nvSpPr>
        <p:spPr/>
        <p:txBody>
          <a:bodyPr/>
          <a:lstStyle/>
          <a:p>
            <a:fld id="{5548D9A5-43F8-4D4C-8E12-7970D9BF61E3}" type="datetimeFigureOut">
              <a:rPr lang="it-IT" smtClean="0"/>
              <a:t>10/02/2025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417073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548D9A5-43F8-4D4C-8E12-7970D9BF61E3}" type="datetimeFigureOut">
              <a:rPr lang="it-IT" smtClean="0"/>
              <a:t>10/02/2025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50212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8D9A5-43F8-4D4C-8E12-7970D9BF61E3}" type="datetimeFigureOut">
              <a:rPr lang="it-IT" smtClean="0"/>
              <a:t>10/02/2025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49632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
Secondo livello
Terzo livello
Quarto livello
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10/02/2025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75530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10/02/2025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85190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8D9A5-43F8-4D4C-8E12-7970D9BF61E3}" type="datetimeFigureOut">
              <a:rPr lang="it-IT" smtClean="0"/>
              <a:t>10/02/2025</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80484-558D-2845-B125-3D836CFF7208}" type="slidenum">
              <a:rPr lang="it-IT" smtClean="0"/>
              <a:t>‹N›</a:t>
            </a:fld>
            <a:endParaRPr lang="it-IT"/>
          </a:p>
        </p:txBody>
      </p:sp>
    </p:spTree>
    <p:extLst>
      <p:ext uri="{BB962C8B-B14F-4D97-AF65-F5344CB8AC3E}">
        <p14:creationId xmlns:p14="http://schemas.microsoft.com/office/powerpoint/2010/main" val="485319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251223" y="808074"/>
            <a:ext cx="8641556" cy="840083"/>
          </a:xfrm>
          <a:prstGeom prst="rect">
            <a:avLst/>
          </a:prstGeom>
        </p:spPr>
        <p:txBody>
          <a:bodyPr vert="horz" lIns="0" tIns="0" rIns="0" bIns="0" rtlCol="0" anchor="b">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251223" y="2060576"/>
            <a:ext cx="8641556" cy="4429125"/>
          </a:xfrm>
          <a:prstGeom prst="rect">
            <a:avLst/>
          </a:prstGeom>
        </p:spPr>
        <p:txBody>
          <a:bodyPr vert="horz" lIns="0" tIns="0" rIns="0" bIns="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698118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p:txStyles>
    <p:titleStyle>
      <a:lvl1pPr algn="l" defTabSz="685800" rtl="0" eaLnBrk="1" latinLnBrk="0" hangingPunct="1">
        <a:lnSpc>
          <a:spcPct val="100000"/>
        </a:lnSpc>
        <a:spcBef>
          <a:spcPct val="0"/>
        </a:spcBef>
        <a:buNone/>
        <a:defRPr sz="4500" b="1" kern="1200">
          <a:solidFill>
            <a:schemeClr val="tx2"/>
          </a:solidFill>
          <a:latin typeface="+mj-lt"/>
          <a:ea typeface="+mj-ea"/>
          <a:cs typeface="+mj-cs"/>
        </a:defRPr>
      </a:lvl1pPr>
    </p:titleStyle>
    <p:bodyStyle>
      <a:lvl1pPr marL="0" indent="0" algn="l" defTabSz="685800" rtl="0" eaLnBrk="1" latinLnBrk="0" hangingPunct="1">
        <a:lnSpc>
          <a:spcPct val="120000"/>
        </a:lnSpc>
        <a:spcBef>
          <a:spcPts val="750"/>
        </a:spcBef>
        <a:buFont typeface="Arial" panose="020B0604020202020204" pitchFamily="34" charset="0"/>
        <a:buNone/>
        <a:defRPr lang="it-IT" sz="1050" kern="1200" dirty="0">
          <a:solidFill>
            <a:schemeClr val="tx1"/>
          </a:solidFill>
          <a:latin typeface="+mn-lt"/>
          <a:ea typeface="+mn-ea"/>
          <a:cs typeface="+mn-cs"/>
        </a:defRPr>
      </a:lvl1pPr>
      <a:lvl2pPr marL="342900" indent="0" algn="l" defTabSz="685800" rtl="0" eaLnBrk="1" latinLnBrk="0" hangingPunct="1">
        <a:lnSpc>
          <a:spcPct val="120000"/>
        </a:lnSpc>
        <a:spcBef>
          <a:spcPts val="375"/>
        </a:spcBef>
        <a:buFont typeface="Arial" panose="020B0604020202020204" pitchFamily="34" charset="0"/>
        <a:buNone/>
        <a:defRPr lang="it-IT" sz="1050" kern="1200" dirty="0">
          <a:solidFill>
            <a:schemeClr val="tx1"/>
          </a:solidFill>
          <a:latin typeface="+mn-lt"/>
          <a:ea typeface="+mn-ea"/>
          <a:cs typeface="+mn-cs"/>
        </a:defRPr>
      </a:lvl2pPr>
      <a:lvl3pPr marL="685800" indent="0" algn="l" defTabSz="685800" rtl="0" eaLnBrk="1" latinLnBrk="0" hangingPunct="1">
        <a:lnSpc>
          <a:spcPct val="120000"/>
        </a:lnSpc>
        <a:spcBef>
          <a:spcPts val="375"/>
        </a:spcBef>
        <a:buFont typeface="Arial" panose="020B0604020202020204" pitchFamily="34" charset="0"/>
        <a:buNone/>
        <a:defRPr lang="it-IT" sz="1050" kern="1200" dirty="0">
          <a:solidFill>
            <a:schemeClr val="tx1"/>
          </a:solidFill>
          <a:latin typeface="+mn-lt"/>
          <a:ea typeface="+mn-ea"/>
          <a:cs typeface="+mn-cs"/>
        </a:defRPr>
      </a:lvl3pPr>
      <a:lvl4pPr marL="1028700" indent="0" algn="l" defTabSz="685800" rtl="0" eaLnBrk="1" latinLnBrk="0" hangingPunct="1">
        <a:lnSpc>
          <a:spcPct val="120000"/>
        </a:lnSpc>
        <a:spcBef>
          <a:spcPts val="375"/>
        </a:spcBef>
        <a:buFont typeface="Arial" panose="020B0604020202020204" pitchFamily="34" charset="0"/>
        <a:buNone/>
        <a:defRPr lang="it-IT" sz="1050" kern="1200" dirty="0">
          <a:solidFill>
            <a:schemeClr val="tx1"/>
          </a:solidFill>
          <a:latin typeface="+mn-lt"/>
          <a:ea typeface="+mn-ea"/>
          <a:cs typeface="+mn-cs"/>
        </a:defRPr>
      </a:lvl4pPr>
      <a:lvl5pPr marL="1371600" indent="0" algn="l" defTabSz="685800" rtl="0" eaLnBrk="1" latinLnBrk="0" hangingPunct="1">
        <a:lnSpc>
          <a:spcPct val="120000"/>
        </a:lnSpc>
        <a:spcBef>
          <a:spcPts val="375"/>
        </a:spcBef>
        <a:buFont typeface="Arial" panose="020B0604020202020204" pitchFamily="34" charset="0"/>
        <a:buNone/>
        <a:defRPr lang="it-IT" sz="1050" kern="1200" dirty="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p15:clr>
            <a:srgbClr val="F26B43"/>
          </p15:clr>
        </p15:guide>
        <p15:guide id="2" pos="211">
          <p15:clr>
            <a:srgbClr val="F26B43"/>
          </p15:clr>
        </p15:guide>
        <p15:guide id="3" pos="2026">
          <p15:clr>
            <a:srgbClr val="F26B43"/>
          </p15:clr>
        </p15:guide>
        <p15:guide id="4" pos="1799">
          <p15:clr>
            <a:srgbClr val="F26B43"/>
          </p15:clr>
        </p15:guide>
        <p15:guide id="5" orient="horz" pos="1298">
          <p15:clr>
            <a:srgbClr val="F26B43"/>
          </p15:clr>
        </p15:guide>
        <p15:guide id="6" orient="horz" pos="4088">
          <p15:clr>
            <a:srgbClr val="F26B43"/>
          </p15:clr>
        </p15:guide>
        <p15:guide id="7" orient="horz" pos="255">
          <p15:clr>
            <a:srgbClr val="F26B43"/>
          </p15:clr>
        </p15:guide>
        <p15:guide id="8" orient="horz" pos="981">
          <p15:clr>
            <a:srgbClr val="F26B43"/>
          </p15:clr>
        </p15:guide>
        <p15:guide id="9" orient="horz" pos="504">
          <p15:clr>
            <a:srgbClr val="F26B43"/>
          </p15:clr>
        </p15:guide>
        <p15:guide id="10"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251223" y="808074"/>
            <a:ext cx="8641556" cy="840083"/>
          </a:xfrm>
          <a:prstGeom prst="rect">
            <a:avLst/>
          </a:prstGeom>
        </p:spPr>
        <p:txBody>
          <a:bodyPr vert="horz" lIns="0" tIns="0" rIns="0" bIns="0" rtlCol="0" anchor="t">
            <a:noAutofit/>
          </a:bodyPr>
          <a:lstStyle/>
          <a:p>
            <a:endParaRPr lang="it-IT" dirty="0"/>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251223" y="2060576"/>
            <a:ext cx="8641556" cy="4429125"/>
          </a:xfrm>
          <a:prstGeom prst="rect">
            <a:avLst/>
          </a:prstGeom>
        </p:spPr>
        <p:txBody>
          <a:bodyPr vert="horz" lIns="0" tIns="0" rIns="0" bIns="0" rtlCol="0">
            <a:noAutofit/>
          </a:bodyPr>
          <a:lstStyle/>
          <a:p>
            <a:pPr lvl="0"/>
            <a:r>
              <a:rPr lang="it-IT" dirty="0"/>
              <a:t>Fare clic per modificare gli stili del testo dello schema</a:t>
            </a:r>
          </a:p>
          <a:p>
            <a:pPr lvl="0"/>
            <a:r>
              <a:rPr lang="it-IT" dirty="0"/>
              <a:t>Secondo livello</a:t>
            </a:r>
          </a:p>
          <a:p>
            <a:pPr lvl="0"/>
            <a:r>
              <a:rPr lang="it-IT" dirty="0"/>
              <a:t>Terzo livello</a:t>
            </a:r>
          </a:p>
          <a:p>
            <a:pPr lvl="0"/>
            <a:r>
              <a:rPr lang="it-IT" dirty="0"/>
              <a:t>Quarto livello</a:t>
            </a:r>
          </a:p>
          <a:p>
            <a:pPr lvl="0"/>
            <a:r>
              <a:rPr lang="it-IT" dirty="0"/>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251223" y="39689"/>
            <a:ext cx="1787474" cy="365125"/>
          </a:xfrm>
          <a:prstGeom prst="rect">
            <a:avLst/>
          </a:prstGeom>
        </p:spPr>
        <p:txBody>
          <a:bodyPr vert="horz" lIns="0" tIns="0" rIns="0" bIns="0" rtlCol="0" anchor="b"/>
          <a:lstStyle>
            <a:lvl1pPr algn="l">
              <a:defRPr sz="600">
                <a:solidFill>
                  <a:schemeClr val="tx1">
                    <a:lumMod val="65000"/>
                    <a:lumOff val="35000"/>
                  </a:schemeClr>
                </a:solidFill>
              </a:defRPr>
            </a:lvl1pPr>
          </a:lstStyle>
          <a:p>
            <a:fld id="{200D2692-4D03-42F5-A685-582C3BF9476A}" type="datetime1">
              <a:rPr lang="it-IT" smtClean="0"/>
              <a:t>10/02/2025</a:t>
            </a:fld>
            <a:endParaRPr lang="it-IT" dirty="0"/>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2412206" y="39689"/>
            <a:ext cx="3086100" cy="365125"/>
          </a:xfrm>
          <a:prstGeom prst="rect">
            <a:avLst/>
          </a:prstGeom>
        </p:spPr>
        <p:txBody>
          <a:bodyPr vert="horz" lIns="0" tIns="0" rIns="0" bIns="0" rtlCol="0" anchor="b"/>
          <a:lstStyle>
            <a:lvl1pPr algn="l">
              <a:defRPr sz="600">
                <a:solidFill>
                  <a:schemeClr val="tx1">
                    <a:lumMod val="65000"/>
                    <a:lumOff val="35000"/>
                  </a:schemeClr>
                </a:solidFill>
              </a:defRPr>
            </a:lvl1pPr>
          </a:lstStyle>
          <a:p>
            <a:r>
              <a:rPr lang="it-IT"/>
              <a:t>Titolo (inserire dal Tab Inserisci &gt; intestazione &gt; applica a tutte)</a:t>
            </a:r>
            <a:endParaRPr lang="it-IT" dirty="0"/>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8110904" y="39689"/>
            <a:ext cx="781875" cy="365125"/>
          </a:xfrm>
          <a:prstGeom prst="rect">
            <a:avLst/>
          </a:prstGeom>
        </p:spPr>
        <p:txBody>
          <a:bodyPr vert="horz" lIns="0" tIns="0" rIns="0" bIns="0" rtlCol="0" anchor="b"/>
          <a:lstStyle>
            <a:lvl1pPr algn="r">
              <a:defRPr sz="600">
                <a:solidFill>
                  <a:schemeClr val="tx1">
                    <a:lumMod val="65000"/>
                    <a:lumOff val="35000"/>
                  </a:schemeClr>
                </a:solidFill>
              </a:defRPr>
            </a:lvl1pPr>
          </a:lstStyle>
          <a:p>
            <a:fld id="{3135EEA2-8D42-4D46-95A6-66E65FDC5EB1}" type="slidenum">
              <a:rPr lang="it-IT" smtClean="0"/>
              <a:pPr/>
              <a:t>‹N›</a:t>
            </a:fld>
            <a:endParaRPr lang="it-IT"/>
          </a:p>
        </p:txBody>
      </p:sp>
    </p:spTree>
    <p:extLst>
      <p:ext uri="{BB962C8B-B14F-4D97-AF65-F5344CB8AC3E}">
        <p14:creationId xmlns:p14="http://schemas.microsoft.com/office/powerpoint/2010/main" val="233796423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Lst>
  <p:hf hdr="0"/>
  <p:txStyles>
    <p:titleStyle>
      <a:lvl1pPr algn="l" defTabSz="685800" rtl="0" eaLnBrk="1" latinLnBrk="0" hangingPunct="1">
        <a:lnSpc>
          <a:spcPct val="100000"/>
        </a:lnSpc>
        <a:spcBef>
          <a:spcPct val="0"/>
        </a:spcBef>
        <a:buNone/>
        <a:defRPr sz="1800" b="1" kern="1200">
          <a:solidFill>
            <a:schemeClr val="tx2"/>
          </a:solidFill>
          <a:latin typeface="+mj-lt"/>
          <a:ea typeface="+mj-ea"/>
          <a:cs typeface="+mj-cs"/>
        </a:defRPr>
      </a:lvl1pPr>
    </p:titleStyle>
    <p:bodyStyle>
      <a:lvl1pPr marL="0" indent="0" algn="l" defTabSz="685800" rtl="0" eaLnBrk="1" latinLnBrk="0" hangingPunct="1">
        <a:lnSpc>
          <a:spcPct val="120000"/>
        </a:lnSpc>
        <a:spcBef>
          <a:spcPts val="0"/>
        </a:spcBef>
        <a:buFont typeface="Arial" panose="020B0604020202020204" pitchFamily="34" charset="0"/>
        <a:buNone/>
        <a:defRPr lang="it-IT" sz="1200" kern="1200" dirty="0">
          <a:solidFill>
            <a:schemeClr val="tx1"/>
          </a:solidFill>
          <a:latin typeface="+mn-lt"/>
          <a:ea typeface="+mn-ea"/>
          <a:cs typeface="+mn-cs"/>
        </a:defRPr>
      </a:lvl1pPr>
      <a:lvl2pPr marL="342900" indent="0" algn="l" defTabSz="685800" rtl="0" eaLnBrk="1" latinLnBrk="0" hangingPunct="1">
        <a:lnSpc>
          <a:spcPct val="120000"/>
        </a:lnSpc>
        <a:spcBef>
          <a:spcPts val="375"/>
        </a:spcBef>
        <a:buFont typeface="Arial" panose="020B0604020202020204" pitchFamily="34" charset="0"/>
        <a:buNone/>
        <a:defRPr lang="it-IT" sz="1200" kern="1200" dirty="0">
          <a:solidFill>
            <a:schemeClr val="tx1"/>
          </a:solidFill>
          <a:latin typeface="+mn-lt"/>
          <a:ea typeface="+mn-ea"/>
          <a:cs typeface="+mn-cs"/>
        </a:defRPr>
      </a:lvl2pPr>
      <a:lvl3pPr marL="685800" indent="0" algn="l" defTabSz="685800" rtl="0" eaLnBrk="1" latinLnBrk="0" hangingPunct="1">
        <a:lnSpc>
          <a:spcPct val="120000"/>
        </a:lnSpc>
        <a:spcBef>
          <a:spcPts val="375"/>
        </a:spcBef>
        <a:buFont typeface="Arial" panose="020B0604020202020204" pitchFamily="34" charset="0"/>
        <a:buNone/>
        <a:defRPr lang="it-IT" sz="1200" kern="1200" dirty="0">
          <a:solidFill>
            <a:schemeClr val="tx1"/>
          </a:solidFill>
          <a:latin typeface="+mn-lt"/>
          <a:ea typeface="+mn-ea"/>
          <a:cs typeface="+mn-cs"/>
        </a:defRPr>
      </a:lvl3pPr>
      <a:lvl4pPr marL="1028700" indent="0" algn="l" defTabSz="685800" rtl="0" eaLnBrk="1" latinLnBrk="0" hangingPunct="1">
        <a:lnSpc>
          <a:spcPct val="120000"/>
        </a:lnSpc>
        <a:spcBef>
          <a:spcPts val="375"/>
        </a:spcBef>
        <a:buFont typeface="Arial" panose="020B0604020202020204" pitchFamily="34" charset="0"/>
        <a:buNone/>
        <a:defRPr lang="it-IT" sz="1200" kern="1200" dirty="0">
          <a:solidFill>
            <a:schemeClr val="tx1"/>
          </a:solidFill>
          <a:latin typeface="+mn-lt"/>
          <a:ea typeface="+mn-ea"/>
          <a:cs typeface="+mn-cs"/>
        </a:defRPr>
      </a:lvl4pPr>
      <a:lvl5pPr marL="1371600" indent="0" algn="l" defTabSz="685800" rtl="0" eaLnBrk="1" latinLnBrk="0" hangingPunct="1">
        <a:lnSpc>
          <a:spcPct val="120000"/>
        </a:lnSpc>
        <a:spcBef>
          <a:spcPts val="375"/>
        </a:spcBef>
        <a:buFont typeface="Arial" panose="020B0604020202020204" pitchFamily="34" charset="0"/>
        <a:buNone/>
        <a:defRPr lang="it-IT" sz="1200" kern="1200" dirty="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p15:clr>
            <a:srgbClr val="F26B43"/>
          </p15:clr>
        </p15:guide>
        <p15:guide id="2" pos="211">
          <p15:clr>
            <a:srgbClr val="F26B43"/>
          </p15:clr>
        </p15:guide>
        <p15:guide id="3" pos="2026">
          <p15:clr>
            <a:srgbClr val="F26B43"/>
          </p15:clr>
        </p15:guide>
        <p15:guide id="4" pos="1799">
          <p15:clr>
            <a:srgbClr val="F26B43"/>
          </p15:clr>
        </p15:guide>
        <p15:guide id="5" orient="horz" pos="1298">
          <p15:clr>
            <a:srgbClr val="F26B43"/>
          </p15:clr>
        </p15:guide>
        <p15:guide id="6" orient="horz" pos="4088">
          <p15:clr>
            <a:srgbClr val="F26B43"/>
          </p15:clr>
        </p15:guide>
        <p15:guide id="7" orient="horz" pos="255">
          <p15:clr>
            <a:srgbClr val="F26B43"/>
          </p15:clr>
        </p15:guide>
        <p15:guide id="8" orient="horz" pos="981">
          <p15:clr>
            <a:srgbClr val="F26B43"/>
          </p15:clr>
        </p15:guide>
        <p15:guide id="9" orient="horz" pos="504">
          <p15:clr>
            <a:srgbClr val="F26B43"/>
          </p15:clr>
        </p15:guide>
        <p15:guide id="10"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coingecko.com/" TargetMode="External"/><Relationship Id="rId7"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coinbase.com/"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thenextweb.com/hardfork/2020/01/27/bitcoin-gold-51-percent-attack-blockchain-reorg-cryptocurrency-binance-exchange/"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jcata018/everything-to-know-about-ripple-part-1-how-ripple-works-f7404aa4a8d1" TargetMode="External"/><Relationship Id="rId2" Type="http://schemas.openxmlformats.org/officeDocument/2006/relationships/hyperlink" Target="https://medium.com/@haydentiff/what-is-ripple-efc179bc02a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hyperlink" Target="06-StableCoins.pptx" TargetMode="External"/><Relationship Id="rId4" Type="http://schemas.openxmlformats.org/officeDocument/2006/relationships/image" Target="../media/image34.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blockchain.com/btc/tx/233b9b6ffdead31bb712e36e9357a8f4559c7d42e609228b6a9ec028506e6c3a"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hyperlink" Target="https://omniexplorer.info/address/3BbDtxBSjgfTRxaBUgR2JACWRukLKtZdiQ" TargetMode="External"/><Relationship Id="rId5" Type="http://schemas.openxmlformats.org/officeDocument/2006/relationships/image" Target="../media/image35.png"/><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8" Type="http://schemas.openxmlformats.org/officeDocument/2006/relationships/hyperlink" Target="05-ICO.pptx" TargetMode="External"/><Relationship Id="rId3" Type="http://schemas.openxmlformats.org/officeDocument/2006/relationships/hyperlink" Target="https://blockstream.info/tx/233b9b6ffdead31bb712e36e9357a8f4559c7d42e609228b6a9ec028506e6c3a?expand" TargetMode="External"/><Relationship Id="rId7" Type="http://schemas.openxmlformats.org/officeDocument/2006/relationships/hyperlink" Target="04-Token.pptx"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03-Smart%20Contracts.pptx" TargetMode="External"/><Relationship Id="rId5" Type="http://schemas.openxmlformats.org/officeDocument/2006/relationships/image" Target="../media/image36.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07-AssetAllocation.pptx" TargetMode="External"/><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coingecko.com/en/derivatives/futures" TargetMode="External"/><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hyperlink" Target="https://www.coingecko.com/en/derivativ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lifehacker.com/how-to-create-your-own-cryptocurrency-1825337462"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coingecko.com/en/exchanges/decentralized" TargetMode="External"/><Relationship Id="rId2" Type="http://schemas.openxmlformats.org/officeDocument/2006/relationships/hyperlink" Target="https://www.coingecko.com/en/exchange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coingecko.com/en/exchanges" TargetMode="External"/><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hyperlink" Target="https://blog.coingecko.com/trust-scor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p:txBody>
          <a:bodyPr/>
          <a:lstStyle/>
          <a:p>
            <a:r>
              <a:rPr lang="en-US" sz="2100" dirty="0">
                <a:latin typeface="TimesNewRomanPS-BoldMT"/>
              </a:rPr>
              <a:t>The Financial Behavior of Crypto Currencies</a:t>
            </a:r>
            <a:br>
              <a:rPr lang="en-US" sz="2100" dirty="0">
                <a:latin typeface="TimesNewRomanPS-BoldMT"/>
              </a:rPr>
            </a:br>
            <a:r>
              <a:rPr lang="en-US" sz="1350" dirty="0">
                <a:latin typeface="TimesNewRomanPS-BoldMT"/>
              </a:rPr>
              <a:t/>
            </a:r>
            <a:br>
              <a:rPr lang="en-US" sz="1350" dirty="0">
                <a:latin typeface="TimesNewRomanPS-BoldMT"/>
              </a:rPr>
            </a:br>
            <a:r>
              <a:rPr lang="en-US" sz="1800" dirty="0">
                <a:latin typeface="TimesNewRomanPS-BoldMT"/>
              </a:rPr>
              <a:t>A Quantitative Perspective</a:t>
            </a:r>
            <a:endParaRPr lang="it-IT" dirty="0"/>
          </a:p>
        </p:txBody>
      </p:sp>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p:txBody>
          <a:bodyPr/>
          <a:lstStyle/>
          <a:p>
            <a:r>
              <a:rPr lang="it-IT" sz="1200" dirty="0"/>
              <a:t>Daniele Marazzina</a:t>
            </a:r>
            <a:endParaRPr lang="it-IT" dirty="0"/>
          </a:p>
        </p:txBody>
      </p:sp>
    </p:spTree>
    <p:extLst>
      <p:ext uri="{BB962C8B-B14F-4D97-AF65-F5344CB8AC3E}">
        <p14:creationId xmlns:p14="http://schemas.microsoft.com/office/powerpoint/2010/main" val="15545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12AB9-E26C-D29F-700E-AB9B64FAC100}"/>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240AD6FF-744A-A656-B510-90F024A2BBF6}"/>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10</a:t>
            </a:fld>
            <a:endParaRPr lang="it-IT">
              <a:solidFill>
                <a:srgbClr val="000000">
                  <a:lumMod val="65000"/>
                  <a:lumOff val="35000"/>
                </a:srgbClr>
              </a:solidFill>
              <a:latin typeface="Manrope"/>
            </a:endParaRPr>
          </a:p>
        </p:txBody>
      </p:sp>
      <p:sp>
        <p:nvSpPr>
          <p:cNvPr id="7" name="CasellaDiTesto 6">
            <a:extLst>
              <a:ext uri="{FF2B5EF4-FFF2-40B4-BE49-F238E27FC236}">
                <a16:creationId xmlns:a16="http://schemas.microsoft.com/office/drawing/2014/main" id="{4452757A-5514-6B3B-F78B-109C2CCA6861}"/>
              </a:ext>
            </a:extLst>
          </p:cNvPr>
          <p:cNvSpPr txBox="1"/>
          <p:nvPr/>
        </p:nvSpPr>
        <p:spPr>
          <a:xfrm>
            <a:off x="375249" y="1226030"/>
            <a:ext cx="8242540" cy="507831"/>
          </a:xfrm>
          <a:prstGeom prst="rect">
            <a:avLst/>
          </a:prstGeom>
          <a:noFill/>
        </p:spPr>
        <p:txBody>
          <a:bodyPr wrap="square" rtlCol="0">
            <a:spAutoFit/>
          </a:bodyPr>
          <a:lstStyle/>
          <a:p>
            <a:pPr defTabSz="685800"/>
            <a:r>
              <a:rPr lang="it-IT" sz="1350" dirty="0" err="1">
                <a:solidFill>
                  <a:srgbClr val="000000"/>
                </a:solidFill>
                <a:latin typeface="Manrope"/>
              </a:rPr>
              <a:t>Investing</a:t>
            </a:r>
            <a:r>
              <a:rPr lang="it-IT" sz="1350" dirty="0">
                <a:solidFill>
                  <a:srgbClr val="000000"/>
                </a:solidFill>
                <a:latin typeface="Manrope"/>
              </a:rPr>
              <a:t> in S&amp;P500, FTSE100, Bitcoin</a:t>
            </a:r>
          </a:p>
          <a:p>
            <a:pPr defTabSz="685800"/>
            <a:endParaRPr lang="it-IT" sz="1350" dirty="0">
              <a:solidFill>
                <a:srgbClr val="000000"/>
              </a:solidFill>
              <a:latin typeface="Manrope"/>
            </a:endParaRPr>
          </a:p>
        </p:txBody>
      </p:sp>
      <p:sp>
        <p:nvSpPr>
          <p:cNvPr id="18" name="CasellaDiTesto 17">
            <a:extLst>
              <a:ext uri="{FF2B5EF4-FFF2-40B4-BE49-F238E27FC236}">
                <a16:creationId xmlns:a16="http://schemas.microsoft.com/office/drawing/2014/main" id="{6936ABDA-D243-E8CF-272A-29E26677516C}"/>
              </a:ext>
            </a:extLst>
          </p:cNvPr>
          <p:cNvSpPr txBox="1"/>
          <p:nvPr/>
        </p:nvSpPr>
        <p:spPr>
          <a:xfrm>
            <a:off x="246817" y="4320840"/>
            <a:ext cx="5740217" cy="1546577"/>
          </a:xfrm>
          <a:prstGeom prst="rect">
            <a:avLst/>
          </a:prstGeom>
          <a:noFill/>
        </p:spPr>
        <p:txBody>
          <a:bodyPr wrap="square" rtlCol="0">
            <a:spAutoFit/>
          </a:bodyPr>
          <a:lstStyle/>
          <a:p>
            <a:pPr defTabSz="685800"/>
            <a:r>
              <a:rPr lang="it-IT" sz="1350" dirty="0" err="1">
                <a:solidFill>
                  <a:srgbClr val="000000"/>
                </a:solidFill>
                <a:latin typeface="Manrope"/>
              </a:rPr>
              <a:t>Daily</a:t>
            </a:r>
            <a:r>
              <a:rPr lang="it-IT" sz="1350" dirty="0">
                <a:solidFill>
                  <a:srgbClr val="000000"/>
                </a:solidFill>
                <a:latin typeface="Manrope"/>
              </a:rPr>
              <a:t> Return</a:t>
            </a:r>
          </a:p>
          <a:p>
            <a:pPr defTabSz="685800"/>
            <a:r>
              <a:rPr lang="it-IT" sz="1350" dirty="0">
                <a:solidFill>
                  <a:srgbClr val="000000"/>
                </a:solidFill>
                <a:latin typeface="Manrope"/>
              </a:rPr>
              <a:t>1.</a:t>
            </a:r>
            <a:r>
              <a:rPr lang="it-IT" sz="1350" dirty="0">
                <a:solidFill>
                  <a:srgbClr val="FF0000"/>
                </a:solidFill>
                <a:latin typeface="Manrope"/>
              </a:rPr>
              <a:t>000</a:t>
            </a:r>
            <a:r>
              <a:rPr lang="it-IT" sz="1350" dirty="0">
                <a:solidFill>
                  <a:srgbClr val="102C53"/>
                </a:solidFill>
                <a:latin typeface="Manrope"/>
              </a:rPr>
              <a:t>4</a:t>
            </a:r>
            <a:r>
              <a:rPr lang="it-IT" sz="1350" dirty="0">
                <a:solidFill>
                  <a:srgbClr val="000000"/>
                </a:solidFill>
                <a:latin typeface="Manrope"/>
              </a:rPr>
              <a:t>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+10.60% in a </a:t>
            </a:r>
            <a:r>
              <a:rPr lang="it-IT" sz="1350" dirty="0" err="1">
                <a:solidFill>
                  <a:srgbClr val="000000"/>
                </a:solidFill>
                <a:latin typeface="Manrope"/>
              </a:rPr>
              <a:t>year</a:t>
            </a:r>
            <a:endParaRPr lang="it-IT" sz="1350" dirty="0">
              <a:solidFill>
                <a:srgbClr val="000000"/>
              </a:solidFill>
              <a:latin typeface="Manrope"/>
            </a:endParaRPr>
          </a:p>
          <a:p>
            <a:pPr defTabSz="685800"/>
            <a:r>
              <a:rPr lang="it-IT" sz="1350" dirty="0">
                <a:solidFill>
                  <a:srgbClr val="000000"/>
                </a:solidFill>
                <a:latin typeface="Manrope"/>
              </a:rPr>
              <a:t>1.</a:t>
            </a:r>
            <a:r>
              <a:rPr lang="it-IT" sz="1350" dirty="0">
                <a:solidFill>
                  <a:srgbClr val="FF0000"/>
                </a:solidFill>
                <a:latin typeface="Manrope"/>
              </a:rPr>
              <a:t>000</a:t>
            </a:r>
            <a:r>
              <a:rPr lang="it-IT" sz="1350" dirty="0">
                <a:solidFill>
                  <a:srgbClr val="102C53"/>
                </a:solidFill>
                <a:latin typeface="Manrope"/>
              </a:rPr>
              <a:t>5</a:t>
            </a:r>
            <a:r>
              <a:rPr lang="it-IT" sz="1350" dirty="0">
                <a:solidFill>
                  <a:srgbClr val="000000"/>
                </a:solidFill>
                <a:latin typeface="Manrope"/>
              </a:rPr>
              <a:t>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+13.42% in a </a:t>
            </a:r>
            <a:r>
              <a:rPr lang="it-IT" sz="1350" dirty="0" err="1">
                <a:solidFill>
                  <a:srgbClr val="000000"/>
                </a:solidFill>
                <a:latin typeface="Manrope"/>
              </a:rPr>
              <a:t>year</a:t>
            </a:r>
            <a:endParaRPr lang="it-IT" sz="1350" dirty="0">
              <a:solidFill>
                <a:srgbClr val="000000"/>
              </a:solidFill>
              <a:latin typeface="Manrope"/>
            </a:endParaRPr>
          </a:p>
          <a:p>
            <a:pPr defTabSz="685800"/>
            <a:r>
              <a:rPr lang="it-IT" sz="1350" dirty="0">
                <a:solidFill>
                  <a:srgbClr val="000000"/>
                </a:solidFill>
                <a:latin typeface="Manrope"/>
              </a:rPr>
              <a:t>1.</a:t>
            </a:r>
            <a:r>
              <a:rPr lang="it-IT" sz="1350" dirty="0">
                <a:solidFill>
                  <a:srgbClr val="FF0000"/>
                </a:solidFill>
                <a:latin typeface="Manrope"/>
              </a:rPr>
              <a:t>000</a:t>
            </a:r>
            <a:r>
              <a:rPr lang="it-IT" sz="1350" dirty="0">
                <a:solidFill>
                  <a:srgbClr val="102C53"/>
                </a:solidFill>
                <a:latin typeface="Manrope"/>
              </a:rPr>
              <a:t>8</a:t>
            </a:r>
            <a:r>
              <a:rPr lang="it-IT" sz="1350" dirty="0">
                <a:solidFill>
                  <a:srgbClr val="000000"/>
                </a:solidFill>
                <a:latin typeface="Manrope"/>
              </a:rPr>
              <a:t>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+22.33% in a </a:t>
            </a:r>
            <a:r>
              <a:rPr lang="it-IT" sz="1350" dirty="0" err="1">
                <a:solidFill>
                  <a:srgbClr val="000000"/>
                </a:solidFill>
                <a:latin typeface="Manrope"/>
              </a:rPr>
              <a:t>year</a:t>
            </a:r>
            <a:endParaRPr lang="it-IT" sz="1350" dirty="0">
              <a:solidFill>
                <a:srgbClr val="000000"/>
              </a:solidFill>
              <a:latin typeface="Manrope"/>
            </a:endParaRPr>
          </a:p>
          <a:p>
            <a:pPr defTabSz="685800"/>
            <a:r>
              <a:rPr lang="it-IT" sz="1350" dirty="0">
                <a:solidFill>
                  <a:srgbClr val="000000"/>
                </a:solidFill>
                <a:latin typeface="Manrope"/>
              </a:rPr>
              <a:t>1.</a:t>
            </a:r>
            <a:r>
              <a:rPr lang="it-IT" sz="1350" dirty="0">
                <a:solidFill>
                  <a:srgbClr val="FF0000"/>
                </a:solidFill>
                <a:latin typeface="Manrope"/>
              </a:rPr>
              <a:t>00</a:t>
            </a:r>
            <a:r>
              <a:rPr lang="it-IT" sz="1350" dirty="0">
                <a:solidFill>
                  <a:srgbClr val="000000"/>
                </a:solidFill>
                <a:latin typeface="Manrope"/>
              </a:rPr>
              <a:t>1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+28.39% in a </a:t>
            </a:r>
            <a:r>
              <a:rPr lang="it-IT" sz="1350" dirty="0" err="1">
                <a:solidFill>
                  <a:srgbClr val="000000"/>
                </a:solidFill>
                <a:latin typeface="Manrope"/>
              </a:rPr>
              <a:t>year</a:t>
            </a:r>
            <a:endParaRPr lang="it-IT" sz="1350" dirty="0">
              <a:solidFill>
                <a:srgbClr val="000000"/>
              </a:solidFill>
              <a:latin typeface="Manrope"/>
            </a:endParaRPr>
          </a:p>
          <a:p>
            <a:pPr defTabSz="685800"/>
            <a:r>
              <a:rPr lang="it-IT" sz="1350" dirty="0">
                <a:solidFill>
                  <a:srgbClr val="000000"/>
                </a:solidFill>
                <a:latin typeface="Manrope"/>
              </a:rPr>
              <a:t>1.</a:t>
            </a:r>
            <a:r>
              <a:rPr lang="it-IT" sz="1350" dirty="0">
                <a:solidFill>
                  <a:srgbClr val="FF0000"/>
                </a:solidFill>
                <a:latin typeface="Manrope"/>
              </a:rPr>
              <a:t>00</a:t>
            </a:r>
            <a:r>
              <a:rPr lang="it-IT" sz="1350" dirty="0">
                <a:solidFill>
                  <a:srgbClr val="000000"/>
                </a:solidFill>
                <a:latin typeface="Manrope"/>
              </a:rPr>
              <a:t>3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+111.46% in a </a:t>
            </a:r>
            <a:r>
              <a:rPr lang="it-IT" sz="1350" dirty="0" err="1">
                <a:solidFill>
                  <a:srgbClr val="000000"/>
                </a:solidFill>
                <a:latin typeface="Manrope"/>
              </a:rPr>
              <a:t>year</a:t>
            </a:r>
            <a:endParaRPr lang="it-IT" sz="1350" dirty="0">
              <a:solidFill>
                <a:srgbClr val="000000"/>
              </a:solidFill>
              <a:latin typeface="Manrope"/>
            </a:endParaRPr>
          </a:p>
          <a:p>
            <a:pPr defTabSz="685800"/>
            <a:endParaRPr lang="it-IT" sz="1350" dirty="0">
              <a:solidFill>
                <a:srgbClr val="000000"/>
              </a:solidFill>
              <a:latin typeface="Manrope"/>
            </a:endParaRPr>
          </a:p>
        </p:txBody>
      </p:sp>
      <p:graphicFrame>
        <p:nvGraphicFramePr>
          <p:cNvPr id="2" name="Tabella 1">
            <a:extLst>
              <a:ext uri="{FF2B5EF4-FFF2-40B4-BE49-F238E27FC236}">
                <a16:creationId xmlns:a16="http://schemas.microsoft.com/office/drawing/2014/main" id="{D67C10EB-774A-001A-66B4-DC3218F4BB2C}"/>
              </a:ext>
            </a:extLst>
          </p:cNvPr>
          <p:cNvGraphicFramePr>
            <a:graphicFrameLocks noGrp="1"/>
          </p:cNvGraphicFramePr>
          <p:nvPr/>
        </p:nvGraphicFramePr>
        <p:xfrm>
          <a:off x="5195316" y="1325528"/>
          <a:ext cx="1866900" cy="285750"/>
        </p:xfrm>
        <a:graphic>
          <a:graphicData uri="http://schemas.openxmlformats.org/drawingml/2006/table">
            <a:tbl>
              <a:tblPr>
                <a:tableStyleId>{5C22544A-7EE6-4342-B048-85BDC9FD1C3A}</a:tableStyleId>
              </a:tblPr>
              <a:tblGrid>
                <a:gridCol w="933450">
                  <a:extLst>
                    <a:ext uri="{9D8B030D-6E8A-4147-A177-3AD203B41FA5}">
                      <a16:colId xmlns:a16="http://schemas.microsoft.com/office/drawing/2014/main" val="75990004"/>
                    </a:ext>
                  </a:extLst>
                </a:gridCol>
                <a:gridCol w="933450">
                  <a:extLst>
                    <a:ext uri="{9D8B030D-6E8A-4147-A177-3AD203B41FA5}">
                      <a16:colId xmlns:a16="http://schemas.microsoft.com/office/drawing/2014/main" val="3800580812"/>
                    </a:ext>
                  </a:extLst>
                </a:gridCol>
              </a:tblGrid>
              <a:tr h="142875">
                <a:tc>
                  <a:txBody>
                    <a:bodyPr/>
                    <a:lstStyle/>
                    <a:p>
                      <a:pPr algn="ctr" fontAlgn="b"/>
                      <a:r>
                        <a:rPr lang="it-IT" sz="800" u="none" strike="noStrike">
                          <a:effectLst/>
                        </a:rPr>
                        <a:t>Start</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it-IT" sz="800" u="none" strike="noStrike">
                          <a:effectLst/>
                        </a:rPr>
                        <a:t>22/11/2022</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22622579"/>
                  </a:ext>
                </a:extLst>
              </a:tr>
              <a:tr h="142875">
                <a:tc>
                  <a:txBody>
                    <a:bodyPr/>
                    <a:lstStyle/>
                    <a:p>
                      <a:pPr algn="ctr" fontAlgn="b"/>
                      <a:r>
                        <a:rPr lang="it-IT" sz="800" u="none" strike="noStrike">
                          <a:effectLst/>
                        </a:rPr>
                        <a:t>End</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it-IT" sz="800" u="none" strike="noStrike" dirty="0">
                          <a:effectLst/>
                        </a:rPr>
                        <a:t>22/11/2024</a:t>
                      </a:r>
                      <a:endParaRPr lang="it-IT"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42103150"/>
                  </a:ext>
                </a:extLst>
              </a:tr>
            </a:tbl>
          </a:graphicData>
        </a:graphic>
      </p:graphicFrame>
      <p:pic>
        <p:nvPicPr>
          <p:cNvPr id="4" name="Immagine 3">
            <a:extLst>
              <a:ext uri="{FF2B5EF4-FFF2-40B4-BE49-F238E27FC236}">
                <a16:creationId xmlns:a16="http://schemas.microsoft.com/office/drawing/2014/main" id="{8ACD4D2B-3584-FFBB-C478-02B3DBD926EE}"/>
              </a:ext>
            </a:extLst>
          </p:cNvPr>
          <p:cNvPicPr>
            <a:picLocks noChangeAspect="1"/>
          </p:cNvPicPr>
          <p:nvPr/>
        </p:nvPicPr>
        <p:blipFill>
          <a:blip r:embed="rId3"/>
          <a:stretch>
            <a:fillRect/>
          </a:stretch>
        </p:blipFill>
        <p:spPr>
          <a:xfrm>
            <a:off x="4045566" y="1611278"/>
            <a:ext cx="4350544" cy="1343025"/>
          </a:xfrm>
          <a:prstGeom prst="rect">
            <a:avLst/>
          </a:prstGeom>
        </p:spPr>
      </p:pic>
      <p:graphicFrame>
        <p:nvGraphicFramePr>
          <p:cNvPr id="6" name="Tabella 5">
            <a:extLst>
              <a:ext uri="{FF2B5EF4-FFF2-40B4-BE49-F238E27FC236}">
                <a16:creationId xmlns:a16="http://schemas.microsoft.com/office/drawing/2014/main" id="{79E90421-BD89-7233-21B2-C5AFE83C1530}"/>
              </a:ext>
            </a:extLst>
          </p:cNvPr>
          <p:cNvGraphicFramePr>
            <a:graphicFrameLocks noGrp="1"/>
          </p:cNvGraphicFramePr>
          <p:nvPr/>
        </p:nvGraphicFramePr>
        <p:xfrm>
          <a:off x="707991" y="3240054"/>
          <a:ext cx="3686175" cy="578644"/>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1058899787"/>
                    </a:ext>
                  </a:extLst>
                </a:gridCol>
                <a:gridCol w="485775">
                  <a:extLst>
                    <a:ext uri="{9D8B030D-6E8A-4147-A177-3AD203B41FA5}">
                      <a16:colId xmlns:a16="http://schemas.microsoft.com/office/drawing/2014/main" val="4082290542"/>
                    </a:ext>
                  </a:extLst>
                </a:gridCol>
                <a:gridCol w="457200">
                  <a:extLst>
                    <a:ext uri="{9D8B030D-6E8A-4147-A177-3AD203B41FA5}">
                      <a16:colId xmlns:a16="http://schemas.microsoft.com/office/drawing/2014/main" val="2116255679"/>
                    </a:ext>
                  </a:extLst>
                </a:gridCol>
                <a:gridCol w="457200">
                  <a:extLst>
                    <a:ext uri="{9D8B030D-6E8A-4147-A177-3AD203B41FA5}">
                      <a16:colId xmlns:a16="http://schemas.microsoft.com/office/drawing/2014/main" val="231720643"/>
                    </a:ext>
                  </a:extLst>
                </a:gridCol>
                <a:gridCol w="457200">
                  <a:extLst>
                    <a:ext uri="{9D8B030D-6E8A-4147-A177-3AD203B41FA5}">
                      <a16:colId xmlns:a16="http://schemas.microsoft.com/office/drawing/2014/main" val="2798908741"/>
                    </a:ext>
                  </a:extLst>
                </a:gridCol>
                <a:gridCol w="457200">
                  <a:extLst>
                    <a:ext uri="{9D8B030D-6E8A-4147-A177-3AD203B41FA5}">
                      <a16:colId xmlns:a16="http://schemas.microsoft.com/office/drawing/2014/main" val="2746077851"/>
                    </a:ext>
                  </a:extLst>
                </a:gridCol>
                <a:gridCol w="457200">
                  <a:extLst>
                    <a:ext uri="{9D8B030D-6E8A-4147-A177-3AD203B41FA5}">
                      <a16:colId xmlns:a16="http://schemas.microsoft.com/office/drawing/2014/main" val="682637934"/>
                    </a:ext>
                  </a:extLst>
                </a:gridCol>
                <a:gridCol w="457200">
                  <a:extLst>
                    <a:ext uri="{9D8B030D-6E8A-4147-A177-3AD203B41FA5}">
                      <a16:colId xmlns:a16="http://schemas.microsoft.com/office/drawing/2014/main" val="1226768643"/>
                    </a:ext>
                  </a:extLst>
                </a:gridCol>
              </a:tblGrid>
              <a:tr h="142875">
                <a:tc>
                  <a:txBody>
                    <a:bodyPr/>
                    <a:lstStyle/>
                    <a:p>
                      <a:pPr algn="l" fontAlgn="b"/>
                      <a:r>
                        <a:rPr lang="it-IT" sz="800" u="none" strike="noStrike">
                          <a:effectLst/>
                        </a:rPr>
                        <a:t>R</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1.0004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1.0005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1.0008</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1.001</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1.0015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1.003</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26890448"/>
                  </a:ext>
                </a:extLst>
              </a:tr>
              <a:tr h="142875">
                <a:tc>
                  <a:txBody>
                    <a:bodyPr/>
                    <a:lstStyle/>
                    <a:p>
                      <a:pPr algn="l" fontAlgn="b"/>
                      <a:r>
                        <a:rPr lang="it-IT" sz="800" u="none" strike="noStrike">
                          <a:effectLst/>
                        </a:rPr>
                        <a:t>w</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0.36</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0.44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0.50</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0.64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0.78</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1.07</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6497769"/>
                  </a:ext>
                </a:extLst>
              </a:tr>
              <a:tr h="150019">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0.68</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0.62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0.47</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0.37</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0.12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-0.14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-0.65</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13217536"/>
                  </a:ext>
                </a:extLst>
              </a:tr>
              <a:tr h="142875">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0.00</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0.09</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0.13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0.24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dirty="0">
                          <a:effectLst/>
                        </a:rPr>
                        <a:t>0.58</a:t>
                      </a:r>
                      <a:endParaRPr lang="it-IT"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75606182"/>
                  </a:ext>
                </a:extLst>
              </a:tr>
            </a:tbl>
          </a:graphicData>
        </a:graphic>
      </p:graphicFrame>
      <p:sp>
        <p:nvSpPr>
          <p:cNvPr id="3" name="CasellaDiTesto 2">
            <a:extLst>
              <a:ext uri="{FF2B5EF4-FFF2-40B4-BE49-F238E27FC236}">
                <a16:creationId xmlns:a16="http://schemas.microsoft.com/office/drawing/2014/main" id="{E630D502-0ECB-5A1C-C6A5-7290E9C05CBE}"/>
              </a:ext>
            </a:extLst>
          </p:cNvPr>
          <p:cNvSpPr txBox="1"/>
          <p:nvPr/>
        </p:nvSpPr>
        <p:spPr>
          <a:xfrm>
            <a:off x="5822442" y="4454726"/>
            <a:ext cx="3147822" cy="1200329"/>
          </a:xfrm>
          <a:prstGeom prst="rect">
            <a:avLst/>
          </a:prstGeom>
          <a:noFill/>
          <a:ln>
            <a:solidFill>
              <a:schemeClr val="tx1"/>
            </a:solidFill>
          </a:ln>
        </p:spPr>
        <p:txBody>
          <a:bodyPr wrap="square" rtlCol="0">
            <a:spAutoFit/>
          </a:bodyPr>
          <a:lstStyle/>
          <a:p>
            <a:pPr defTabSz="685800"/>
            <a:r>
              <a:rPr lang="en-US" sz="1200" dirty="0">
                <a:solidFill>
                  <a:srgbClr val="000000"/>
                </a:solidFill>
                <a:latin typeface="Manrope"/>
              </a:rPr>
              <a:t>Should cryptocurrency always be </a:t>
            </a:r>
            <a:r>
              <a:rPr lang="en-US" sz="1200" i="1" dirty="0">
                <a:solidFill>
                  <a:srgbClr val="000000"/>
                </a:solidFill>
                <a:latin typeface="Manrope"/>
              </a:rPr>
              <a:t>recommended</a:t>
            </a:r>
            <a:r>
              <a:rPr lang="en-US" sz="1200" dirty="0">
                <a:solidFill>
                  <a:srgbClr val="000000"/>
                </a:solidFill>
                <a:latin typeface="Manrope"/>
              </a:rPr>
              <a:t> as an investment?</a:t>
            </a:r>
            <a:endParaRPr lang="it-IT" sz="1200" dirty="0">
              <a:solidFill>
                <a:srgbClr val="000000"/>
              </a:solidFill>
              <a:latin typeface="Manrope"/>
            </a:endParaRPr>
          </a:p>
          <a:p>
            <a:pPr defTabSz="685800"/>
            <a:endParaRPr lang="it-IT" sz="1200" dirty="0">
              <a:solidFill>
                <a:srgbClr val="000000"/>
              </a:solidFill>
              <a:latin typeface="Manrope"/>
            </a:endParaRPr>
          </a:p>
          <a:p>
            <a:pPr defTabSz="685800"/>
            <a:endParaRPr lang="it-IT" sz="1200" dirty="0">
              <a:solidFill>
                <a:srgbClr val="000000"/>
              </a:solidFill>
              <a:latin typeface="Manrope"/>
            </a:endParaRPr>
          </a:p>
          <a:p>
            <a:pPr defTabSz="685800"/>
            <a:r>
              <a:rPr lang="en-US" sz="1200" dirty="0">
                <a:solidFill>
                  <a:srgbClr val="000000"/>
                </a:solidFill>
                <a:latin typeface="Manrope"/>
              </a:rPr>
              <a:t>Only if the goal is to pursue high profits while accepting significant risks.</a:t>
            </a:r>
            <a:endParaRPr lang="it-IT" sz="1200" dirty="0">
              <a:solidFill>
                <a:srgbClr val="000000"/>
              </a:solidFill>
              <a:latin typeface="Manrope"/>
            </a:endParaRPr>
          </a:p>
        </p:txBody>
      </p:sp>
    </p:spTree>
    <p:extLst>
      <p:ext uri="{BB962C8B-B14F-4D97-AF65-F5344CB8AC3E}">
        <p14:creationId xmlns:p14="http://schemas.microsoft.com/office/powerpoint/2010/main" val="426786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66B1F-0D41-C1AD-3226-D48892CB5DBF}"/>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5644A4E4-C75C-41A0-D4A5-3E66BDA8F19F}"/>
              </a:ext>
            </a:extLst>
          </p:cNvPr>
          <p:cNvSpPr>
            <a:spLocks noGrp="1"/>
          </p:cNvSpPr>
          <p:nvPr>
            <p:ph type="sldNum" sz="quarter" idx="12"/>
          </p:nvPr>
        </p:nvSpPr>
        <p:spPr/>
        <p:txBody>
          <a:bodyPr/>
          <a:lstStyle/>
          <a:p>
            <a:pPr defTabSz="685800"/>
            <a:fld id="{3135EEA2-8D42-4D46-95A6-66E65FDC5EB1}" type="slidenum">
              <a:rPr lang="it-IT">
                <a:solidFill>
                  <a:srgbClr val="FFFFFF"/>
                </a:solidFill>
                <a:latin typeface="Manrope"/>
              </a:rPr>
              <a:pPr defTabSz="685800"/>
              <a:t>11</a:t>
            </a:fld>
            <a:endParaRPr lang="it-IT">
              <a:solidFill>
                <a:srgbClr val="FFFFFF"/>
              </a:solidFill>
              <a:latin typeface="Manrope"/>
            </a:endParaRPr>
          </a:p>
        </p:txBody>
      </p:sp>
      <p:sp>
        <p:nvSpPr>
          <p:cNvPr id="6" name="Segnaposto testo 5">
            <a:extLst>
              <a:ext uri="{FF2B5EF4-FFF2-40B4-BE49-F238E27FC236}">
                <a16:creationId xmlns:a16="http://schemas.microsoft.com/office/drawing/2014/main" id="{69316AC1-51F0-5A26-1997-C6592521E527}"/>
              </a:ext>
            </a:extLst>
          </p:cNvPr>
          <p:cNvSpPr>
            <a:spLocks noGrp="1"/>
          </p:cNvSpPr>
          <p:nvPr>
            <p:ph type="body" sz="quarter" idx="13"/>
          </p:nvPr>
        </p:nvSpPr>
        <p:spPr/>
        <p:txBody>
          <a:bodyPr/>
          <a:lstStyle/>
          <a:p>
            <a:r>
              <a:rPr lang="it-IT" dirty="0"/>
              <a:t>02</a:t>
            </a:r>
          </a:p>
        </p:txBody>
      </p:sp>
      <p:sp>
        <p:nvSpPr>
          <p:cNvPr id="8" name="Titolo 7">
            <a:extLst>
              <a:ext uri="{FF2B5EF4-FFF2-40B4-BE49-F238E27FC236}">
                <a16:creationId xmlns:a16="http://schemas.microsoft.com/office/drawing/2014/main" id="{A7D56158-5113-8557-58EA-81C2781B6DB1}"/>
              </a:ext>
            </a:extLst>
          </p:cNvPr>
          <p:cNvSpPr>
            <a:spLocks noGrp="1"/>
          </p:cNvSpPr>
          <p:nvPr>
            <p:ph type="title"/>
          </p:nvPr>
        </p:nvSpPr>
        <p:spPr/>
        <p:txBody>
          <a:bodyPr/>
          <a:lstStyle/>
          <a:p>
            <a:r>
              <a:rPr lang="it-IT" dirty="0" err="1"/>
              <a:t>Speculation</a:t>
            </a:r>
            <a:endParaRPr lang="it-IT" dirty="0"/>
          </a:p>
        </p:txBody>
      </p:sp>
    </p:spTree>
    <p:extLst>
      <p:ext uri="{BB962C8B-B14F-4D97-AF65-F5344CB8AC3E}">
        <p14:creationId xmlns:p14="http://schemas.microsoft.com/office/powerpoint/2010/main" val="381582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D0E5F-50F6-492B-3AE5-CAF8E4AF4905}"/>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21A017E-B8A8-4270-B006-5E509011EA25}"/>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12</a:t>
            </a:fld>
            <a:endParaRPr lang="it-IT">
              <a:solidFill>
                <a:srgbClr val="000000">
                  <a:lumMod val="65000"/>
                  <a:lumOff val="35000"/>
                </a:srgbClr>
              </a:solidFill>
              <a:latin typeface="Manrope"/>
            </a:endParaRPr>
          </a:p>
        </p:txBody>
      </p:sp>
      <p:sp>
        <p:nvSpPr>
          <p:cNvPr id="6" name="Segnaposto testo 5">
            <a:extLst>
              <a:ext uri="{FF2B5EF4-FFF2-40B4-BE49-F238E27FC236}">
                <a16:creationId xmlns:a16="http://schemas.microsoft.com/office/drawing/2014/main" id="{97D98358-A572-E905-609B-54F30AD1B1C3}"/>
              </a:ext>
            </a:extLst>
          </p:cNvPr>
          <p:cNvSpPr>
            <a:spLocks noGrp="1"/>
          </p:cNvSpPr>
          <p:nvPr>
            <p:ph type="body" sz="quarter" idx="13"/>
          </p:nvPr>
        </p:nvSpPr>
        <p:spPr>
          <a:xfrm>
            <a:off x="468631" y="1621678"/>
            <a:ext cx="8499586" cy="3321844"/>
          </a:xfrm>
        </p:spPr>
        <p:txBody>
          <a:bodyPr/>
          <a:lstStyle/>
          <a:p>
            <a:r>
              <a:rPr lang="en-US" sz="1350" b="1" dirty="0">
                <a:latin typeface="Cambria" panose="02040503050406030204" pitchFamily="18" charset="0"/>
                <a:ea typeface="MS Mincho" panose="02020609040205080304" pitchFamily="49" charset="-128"/>
                <a:cs typeface="Times New Roman" panose="02020603050405020304" pitchFamily="18" charset="0"/>
              </a:rPr>
              <a:t>Speculation</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Many investors view cryptocurrencies as an opportunity to generate short-term profits due to their high volatility. In this context, buying and selling are primarily driven by price trends rather than economic fundamentals.</a:t>
            </a:r>
            <a:endParaRPr lang="it-IT" dirty="0"/>
          </a:p>
        </p:txBody>
      </p:sp>
      <p:pic>
        <p:nvPicPr>
          <p:cNvPr id="3" name="Immagine 2">
            <a:extLst>
              <a:ext uri="{FF2B5EF4-FFF2-40B4-BE49-F238E27FC236}">
                <a16:creationId xmlns:a16="http://schemas.microsoft.com/office/drawing/2014/main" id="{D9621A87-A5BC-2E9A-EB5D-795ED9504317}"/>
              </a:ext>
            </a:extLst>
          </p:cNvPr>
          <p:cNvPicPr>
            <a:picLocks noChangeAspect="1"/>
          </p:cNvPicPr>
          <p:nvPr/>
        </p:nvPicPr>
        <p:blipFill>
          <a:blip r:embed="rId3"/>
          <a:stretch>
            <a:fillRect/>
          </a:stretch>
        </p:blipFill>
        <p:spPr>
          <a:xfrm>
            <a:off x="5033772" y="3282601"/>
            <a:ext cx="3136392" cy="2352294"/>
          </a:xfrm>
          <a:prstGeom prst="rect">
            <a:avLst/>
          </a:prstGeom>
        </p:spPr>
      </p:pic>
      <p:sp>
        <p:nvSpPr>
          <p:cNvPr id="8" name="CasellaDiTesto 7">
            <a:extLst>
              <a:ext uri="{FF2B5EF4-FFF2-40B4-BE49-F238E27FC236}">
                <a16:creationId xmlns:a16="http://schemas.microsoft.com/office/drawing/2014/main" id="{728E3CBC-E2B7-99E0-2875-FD10424A263A}"/>
              </a:ext>
            </a:extLst>
          </p:cNvPr>
          <p:cNvSpPr txBox="1"/>
          <p:nvPr/>
        </p:nvSpPr>
        <p:spPr>
          <a:xfrm>
            <a:off x="5342382" y="3167184"/>
            <a:ext cx="2935224" cy="253916"/>
          </a:xfrm>
          <a:prstGeom prst="rect">
            <a:avLst/>
          </a:prstGeom>
          <a:noFill/>
        </p:spPr>
        <p:txBody>
          <a:bodyPr wrap="square" rtlCol="0">
            <a:spAutoFit/>
          </a:bodyPr>
          <a:lstStyle/>
          <a:p>
            <a:pPr defTabSz="685800"/>
            <a:r>
              <a:rPr lang="it-IT" sz="1050" dirty="0">
                <a:solidFill>
                  <a:srgbClr val="000000"/>
                </a:solidFill>
                <a:latin typeface="Manrope"/>
              </a:rPr>
              <a:t>BTC-ETH </a:t>
            </a:r>
            <a:r>
              <a:rPr lang="it-IT" sz="1050" dirty="0" err="1">
                <a:solidFill>
                  <a:srgbClr val="000000"/>
                </a:solidFill>
                <a:latin typeface="Manrope"/>
              </a:rPr>
              <a:t>Correlation</a:t>
            </a:r>
            <a:r>
              <a:rPr lang="it-IT" sz="1050" dirty="0">
                <a:solidFill>
                  <a:srgbClr val="000000"/>
                </a:solidFill>
                <a:latin typeface="Manrope"/>
              </a:rPr>
              <a:t> – 4Y Rolling window</a:t>
            </a:r>
            <a:endParaRPr lang="it-IT" sz="1350" dirty="0">
              <a:solidFill>
                <a:srgbClr val="000000"/>
              </a:solidFill>
              <a:latin typeface="Manrope"/>
            </a:endParaRPr>
          </a:p>
        </p:txBody>
      </p:sp>
      <p:graphicFrame>
        <p:nvGraphicFramePr>
          <p:cNvPr id="2" name="Grafico 1">
            <a:extLst>
              <a:ext uri="{FF2B5EF4-FFF2-40B4-BE49-F238E27FC236}">
                <a16:creationId xmlns:a16="http://schemas.microsoft.com/office/drawing/2014/main" id="{6427EEEB-A631-C121-DEFD-450E424ADAAF}"/>
              </a:ext>
            </a:extLst>
          </p:cNvPr>
          <p:cNvGraphicFramePr>
            <a:graphicFrameLocks/>
          </p:cNvGraphicFramePr>
          <p:nvPr/>
        </p:nvGraphicFramePr>
        <p:xfrm>
          <a:off x="587502" y="3432307"/>
          <a:ext cx="3429000" cy="2057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9004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5F3A9EE-B17B-D913-B060-36E4DB11ED34}"/>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13</a:t>
            </a:fld>
            <a:endParaRPr lang="it-IT">
              <a:solidFill>
                <a:srgbClr val="000000">
                  <a:lumMod val="65000"/>
                  <a:lumOff val="35000"/>
                </a:srgbClr>
              </a:solidFill>
              <a:latin typeface="Manrope"/>
            </a:endParaRPr>
          </a:p>
        </p:txBody>
      </p:sp>
      <p:pic>
        <p:nvPicPr>
          <p:cNvPr id="10" name="Immagine 9" descr="Immagine che contiene testo, schermata, numero, Carattere&#10;&#10;Descrizione generata automaticamente">
            <a:extLst>
              <a:ext uri="{FF2B5EF4-FFF2-40B4-BE49-F238E27FC236}">
                <a16:creationId xmlns:a16="http://schemas.microsoft.com/office/drawing/2014/main" id="{2BEAFCCA-B524-6C3E-BBC4-0877AEB1C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32" y="3496693"/>
            <a:ext cx="8406672" cy="2280381"/>
          </a:xfrm>
          <a:prstGeom prst="rect">
            <a:avLst/>
          </a:prstGeom>
        </p:spPr>
      </p:pic>
      <p:pic>
        <p:nvPicPr>
          <p:cNvPr id="11" name="Immagine 10" descr="Immagine che contiene schermata, linea, diagramma, testo&#10;&#10;Descrizione generata automaticamente">
            <a:extLst>
              <a:ext uri="{FF2B5EF4-FFF2-40B4-BE49-F238E27FC236}">
                <a16:creationId xmlns:a16="http://schemas.microsoft.com/office/drawing/2014/main" id="{84D70326-D255-0C94-19B0-4B75D2E7D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2256" y="1409982"/>
            <a:ext cx="2999684" cy="2019018"/>
          </a:xfrm>
          <a:prstGeom prst="rect">
            <a:avLst/>
          </a:prstGeom>
        </p:spPr>
      </p:pic>
      <p:sp>
        <p:nvSpPr>
          <p:cNvPr id="3" name="CasellaDiTesto 2">
            <a:extLst>
              <a:ext uri="{FF2B5EF4-FFF2-40B4-BE49-F238E27FC236}">
                <a16:creationId xmlns:a16="http://schemas.microsoft.com/office/drawing/2014/main" id="{B0D8A22E-FB25-6FED-BC1B-7E55A976409D}"/>
              </a:ext>
            </a:extLst>
          </p:cNvPr>
          <p:cNvSpPr txBox="1"/>
          <p:nvPr/>
        </p:nvSpPr>
        <p:spPr>
          <a:xfrm>
            <a:off x="440627" y="1287791"/>
            <a:ext cx="4570857" cy="1754326"/>
          </a:xfrm>
          <a:prstGeom prst="rect">
            <a:avLst/>
          </a:prstGeom>
          <a:noFill/>
        </p:spPr>
        <p:txBody>
          <a:bodyPr wrap="square">
            <a:spAutoFit/>
          </a:bodyPr>
          <a:lstStyle/>
          <a:p>
            <a:pPr defTabSz="685800"/>
            <a:r>
              <a:rPr lang="en-US" sz="1350" b="1" dirty="0">
                <a:solidFill>
                  <a:srgbClr val="000000"/>
                </a:solidFill>
                <a:latin typeface="Cambria" panose="02040503050406030204" pitchFamily="18" charset="0"/>
                <a:ea typeface="Cambria" panose="02040503050406030204" pitchFamily="18" charset="0"/>
              </a:rPr>
              <a:t>Arbitrage</a:t>
            </a:r>
            <a:r>
              <a:rPr lang="en-US" sz="1350" dirty="0">
                <a:solidFill>
                  <a:srgbClr val="000000"/>
                </a:solidFill>
                <a:latin typeface="Cambria" panose="02040503050406030204" pitchFamily="18" charset="0"/>
                <a:ea typeface="Cambria" panose="02040503050406030204" pitchFamily="18" charset="0"/>
              </a:rPr>
              <a:t> in cryptocurrency markets refers to the practice of exploiting price differences of the same cryptocurrency across multiple exchanges or markets to generate risk-free profits. </a:t>
            </a:r>
          </a:p>
          <a:p>
            <a:pPr defTabSz="685800"/>
            <a:r>
              <a:rPr lang="en-US" sz="1350" dirty="0">
                <a:solidFill>
                  <a:srgbClr val="000000"/>
                </a:solidFill>
                <a:latin typeface="Cambria" panose="02040503050406030204" pitchFamily="18" charset="0"/>
                <a:ea typeface="Cambria" panose="02040503050406030204" pitchFamily="18" charset="0"/>
              </a:rPr>
              <a:t>This strategy leverages the decentralized and fragmented nature of crypto markets, where prices can vary significantly due to liquidity, trading volume, and exchange-specific factors.</a:t>
            </a:r>
            <a:endParaRPr lang="it-IT" sz="135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3738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D8ECB-0B13-0E91-437B-368A41726FE4}"/>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5C184D61-A7FA-B050-4838-A4E446A10700}"/>
              </a:ext>
            </a:extLst>
          </p:cNvPr>
          <p:cNvSpPr>
            <a:spLocks noGrp="1"/>
          </p:cNvSpPr>
          <p:nvPr>
            <p:ph type="sldNum" sz="quarter" idx="12"/>
          </p:nvPr>
        </p:nvSpPr>
        <p:spPr/>
        <p:txBody>
          <a:bodyPr/>
          <a:lstStyle/>
          <a:p>
            <a:pPr defTabSz="685800"/>
            <a:fld id="{3135EEA2-8D42-4D46-95A6-66E65FDC5EB1}" type="slidenum">
              <a:rPr lang="it-IT">
                <a:solidFill>
                  <a:srgbClr val="FFFFFF"/>
                </a:solidFill>
                <a:latin typeface="Manrope"/>
              </a:rPr>
              <a:pPr defTabSz="685800"/>
              <a:t>14</a:t>
            </a:fld>
            <a:endParaRPr lang="it-IT">
              <a:solidFill>
                <a:srgbClr val="FFFFFF"/>
              </a:solidFill>
              <a:latin typeface="Manrope"/>
            </a:endParaRPr>
          </a:p>
        </p:txBody>
      </p:sp>
      <p:sp>
        <p:nvSpPr>
          <p:cNvPr id="6" name="Segnaposto testo 5">
            <a:extLst>
              <a:ext uri="{FF2B5EF4-FFF2-40B4-BE49-F238E27FC236}">
                <a16:creationId xmlns:a16="http://schemas.microsoft.com/office/drawing/2014/main" id="{E58B1AE2-9A81-AC22-0897-D6BFFE6F1863}"/>
              </a:ext>
            </a:extLst>
          </p:cNvPr>
          <p:cNvSpPr>
            <a:spLocks noGrp="1"/>
          </p:cNvSpPr>
          <p:nvPr>
            <p:ph type="body" sz="quarter" idx="13"/>
          </p:nvPr>
        </p:nvSpPr>
        <p:spPr/>
        <p:txBody>
          <a:bodyPr/>
          <a:lstStyle/>
          <a:p>
            <a:r>
              <a:rPr lang="it-IT" dirty="0"/>
              <a:t>03</a:t>
            </a:r>
          </a:p>
        </p:txBody>
      </p:sp>
      <p:sp>
        <p:nvSpPr>
          <p:cNvPr id="8" name="Titolo 7">
            <a:extLst>
              <a:ext uri="{FF2B5EF4-FFF2-40B4-BE49-F238E27FC236}">
                <a16:creationId xmlns:a16="http://schemas.microsoft.com/office/drawing/2014/main" id="{E269F7D1-D566-8309-BA8B-A950D07A803D}"/>
              </a:ext>
            </a:extLst>
          </p:cNvPr>
          <p:cNvSpPr>
            <a:spLocks noGrp="1"/>
          </p:cNvSpPr>
          <p:nvPr>
            <p:ph type="title"/>
          </p:nvPr>
        </p:nvSpPr>
        <p:spPr/>
        <p:txBody>
          <a:bodyPr/>
          <a:lstStyle/>
          <a:p>
            <a:r>
              <a:rPr lang="en-US" dirty="0">
                <a:latin typeface="Cambria" panose="02040503050406030204" pitchFamily="18" charset="0"/>
                <a:ea typeface="MS Mincho" panose="02020609040205080304" pitchFamily="49" charset="-128"/>
                <a:cs typeface="Times New Roman" panose="02020603050405020304" pitchFamily="18" charset="0"/>
              </a:rPr>
              <a:t>Decentralization</a:t>
            </a:r>
            <a:br>
              <a:rPr lang="en-US" dirty="0">
                <a:latin typeface="Cambria" panose="02040503050406030204" pitchFamily="18" charset="0"/>
                <a:ea typeface="MS Mincho" panose="02020609040205080304" pitchFamily="49" charset="-128"/>
                <a:cs typeface="Times New Roman" panose="02020603050405020304" pitchFamily="18" charset="0"/>
              </a:rPr>
            </a:br>
            <a:r>
              <a:rPr lang="en-US" dirty="0">
                <a:latin typeface="Cambria" panose="02040503050406030204" pitchFamily="18" charset="0"/>
                <a:ea typeface="MS Mincho" panose="02020609040205080304" pitchFamily="49" charset="-128"/>
                <a:cs typeface="Times New Roman" panose="02020603050405020304" pitchFamily="18" charset="0"/>
              </a:rPr>
              <a:t/>
            </a:r>
            <a:br>
              <a:rPr lang="en-US" dirty="0">
                <a:latin typeface="Cambria" panose="02040503050406030204" pitchFamily="18" charset="0"/>
                <a:ea typeface="MS Mincho" panose="02020609040205080304" pitchFamily="49" charset="-128"/>
                <a:cs typeface="Times New Roman" panose="02020603050405020304" pitchFamily="18" charset="0"/>
              </a:rPr>
            </a:br>
            <a:r>
              <a:rPr lang="en-US" dirty="0">
                <a:latin typeface="Cambria" panose="02040503050406030204" pitchFamily="18" charset="0"/>
                <a:ea typeface="MS Mincho" panose="02020609040205080304" pitchFamily="49" charset="-128"/>
                <a:cs typeface="Times New Roman" panose="02020603050405020304" pitchFamily="18" charset="0"/>
              </a:rPr>
              <a:t>Accessibility and Transferability</a:t>
            </a:r>
            <a:endParaRPr lang="it-IT" dirty="0"/>
          </a:p>
        </p:txBody>
      </p:sp>
    </p:spTree>
    <p:extLst>
      <p:ext uri="{BB962C8B-B14F-4D97-AF65-F5344CB8AC3E}">
        <p14:creationId xmlns:p14="http://schemas.microsoft.com/office/powerpoint/2010/main" val="993729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9BF55-6710-9B92-17C9-CCECAEEE3B77}"/>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19033DA2-8BFD-4DF8-6DE5-E9F077C999C9}"/>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15</a:t>
            </a:fld>
            <a:endParaRPr lang="it-IT">
              <a:solidFill>
                <a:srgbClr val="000000">
                  <a:lumMod val="65000"/>
                  <a:lumOff val="35000"/>
                </a:srgbClr>
              </a:solidFill>
              <a:latin typeface="Manrope"/>
            </a:endParaRPr>
          </a:p>
        </p:txBody>
      </p:sp>
      <p:sp>
        <p:nvSpPr>
          <p:cNvPr id="6" name="Segnaposto testo 5">
            <a:extLst>
              <a:ext uri="{FF2B5EF4-FFF2-40B4-BE49-F238E27FC236}">
                <a16:creationId xmlns:a16="http://schemas.microsoft.com/office/drawing/2014/main" id="{C00CCA30-E1C2-BA91-0EF4-8A6A16EECAED}"/>
              </a:ext>
            </a:extLst>
          </p:cNvPr>
          <p:cNvSpPr>
            <a:spLocks noGrp="1"/>
          </p:cNvSpPr>
          <p:nvPr>
            <p:ph type="body" sz="quarter" idx="13"/>
          </p:nvPr>
        </p:nvSpPr>
        <p:spPr>
          <a:xfrm>
            <a:off x="393193" y="1902048"/>
            <a:ext cx="8499586" cy="3321844"/>
          </a:xfrm>
        </p:spPr>
        <p:txBody>
          <a:bodyPr/>
          <a:lstStyle/>
          <a:p>
            <a:r>
              <a:rPr lang="en-US" sz="1350" b="1" dirty="0">
                <a:latin typeface="Cambria" panose="02040503050406030204" pitchFamily="18" charset="0"/>
                <a:ea typeface="MS Mincho" panose="02020609040205080304" pitchFamily="49" charset="-128"/>
                <a:cs typeface="Times New Roman" panose="02020603050405020304" pitchFamily="18" charset="0"/>
              </a:rPr>
              <a:t>Decentralization</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Cryptocurrencies are based on a decentralized system, meaning they are not controlled by a single entity like a central bank. This aspect can attract those seeking financial instruments outside of government or institutional control. [</a:t>
            </a:r>
            <a:r>
              <a:rPr lang="en-US" sz="1350" dirty="0">
                <a:solidFill>
                  <a:srgbClr val="FF0000"/>
                </a:solidFill>
                <a:latin typeface="Cambria" panose="02040503050406030204" pitchFamily="18" charset="0"/>
                <a:ea typeface="MS Mincho" panose="02020609040205080304" pitchFamily="49" charset="-128"/>
                <a:cs typeface="Times New Roman" panose="02020603050405020304" pitchFamily="18" charset="0"/>
              </a:rPr>
              <a:t>Unregulated Market, Market Manipulation</a:t>
            </a:r>
            <a:r>
              <a:rPr lang="en-US" sz="1350" dirty="0">
                <a:latin typeface="Cambria" panose="02040503050406030204" pitchFamily="18" charset="0"/>
                <a:ea typeface="MS Mincho" panose="02020609040205080304" pitchFamily="49" charset="-128"/>
                <a:cs typeface="Times New Roman" panose="02020603050405020304" pitchFamily="18" charset="0"/>
              </a:rPr>
              <a:t>]</a:t>
            </a:r>
          </a:p>
          <a:p>
            <a:endParaRPr lang="en-US" sz="1350" dirty="0">
              <a:latin typeface="Cambria" panose="02040503050406030204" pitchFamily="18" charset="0"/>
              <a:ea typeface="MS Mincho" panose="02020609040205080304" pitchFamily="49" charset="-128"/>
              <a:cs typeface="Times New Roman" panose="02020603050405020304" pitchFamily="18" charset="0"/>
            </a:endParaRPr>
          </a:p>
          <a:p>
            <a:r>
              <a:rPr lang="en-US" sz="1350" b="1" dirty="0">
                <a:latin typeface="Cambria" panose="02040503050406030204" pitchFamily="18" charset="0"/>
                <a:ea typeface="MS Mincho" panose="02020609040205080304" pitchFamily="49" charset="-128"/>
                <a:cs typeface="Times New Roman" panose="02020603050405020304" pitchFamily="18" charset="0"/>
              </a:rPr>
              <a:t>Accessibility and Transferability</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Cryptocurrencies offer direct access to global financial markets without the need for intermediaries, making them particularly attractive in contexts where the traditional banking system is less developed or less accessible. [</a:t>
            </a:r>
            <a:r>
              <a:rPr lang="en-US" sz="1350" dirty="0">
                <a:solidFill>
                  <a:srgbClr val="FF0000"/>
                </a:solidFill>
                <a:latin typeface="Cambria" panose="02040503050406030204" pitchFamily="18" charset="0"/>
                <a:ea typeface="MS Mincho" panose="02020609040205080304" pitchFamily="49" charset="-128"/>
                <a:cs typeface="Times New Roman" panose="02020603050405020304" pitchFamily="18" charset="0"/>
              </a:rPr>
              <a:t>Scalability problem</a:t>
            </a:r>
            <a:r>
              <a:rPr lang="en-US" sz="1350" dirty="0">
                <a:latin typeface="Cambria" panose="02040503050406030204" pitchFamily="18" charset="0"/>
                <a:ea typeface="MS Mincho" panose="02020609040205080304" pitchFamily="49" charset="-128"/>
                <a:cs typeface="Times New Roman" panose="02020603050405020304" pitchFamily="18" charset="0"/>
              </a:rPr>
              <a:t>]</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The ability to transfer funds quickly and relatively cheaply across international borders is another reason for interest among some investors. [</a:t>
            </a:r>
            <a:r>
              <a:rPr lang="en-US" sz="1350" dirty="0">
                <a:solidFill>
                  <a:srgbClr val="FF0000"/>
                </a:solidFill>
                <a:latin typeface="Cambria" panose="02040503050406030204" pitchFamily="18" charset="0"/>
                <a:ea typeface="MS Mincho" panose="02020609040205080304" pitchFamily="49" charset="-128"/>
                <a:cs typeface="Times New Roman" panose="02020603050405020304" pitchFamily="18" charset="0"/>
              </a:rPr>
              <a:t>Crypto for illegal activities, frauds</a:t>
            </a:r>
            <a:r>
              <a:rPr lang="en-US" sz="1350" dirty="0">
                <a:latin typeface="Cambria" panose="02040503050406030204" pitchFamily="18" charset="0"/>
                <a:ea typeface="MS Mincho" panose="02020609040205080304" pitchFamily="49" charset="-128"/>
                <a:cs typeface="Times New Roman" panose="02020603050405020304" pitchFamily="18" charset="0"/>
              </a:rPr>
              <a:t>]</a:t>
            </a:r>
          </a:p>
          <a:p>
            <a:r>
              <a:rPr lang="en-US" sz="1350" dirty="0">
                <a:latin typeface="Cambria" panose="02040503050406030204" pitchFamily="18" charset="0"/>
                <a:ea typeface="MS Mincho" panose="02020609040205080304" pitchFamily="49" charset="-128"/>
                <a:cs typeface="Times New Roman" panose="02020603050405020304" pitchFamily="18" charset="0"/>
              </a:rPr>
              <a:t/>
            </a:r>
            <a:br>
              <a:rPr lang="en-US" sz="1350" dirty="0">
                <a:latin typeface="Cambria" panose="02040503050406030204" pitchFamily="18" charset="0"/>
                <a:ea typeface="MS Mincho" panose="02020609040205080304" pitchFamily="49" charset="-128"/>
                <a:cs typeface="Times New Roman" panose="02020603050405020304" pitchFamily="18" charset="0"/>
              </a:rPr>
            </a:br>
            <a:endParaRPr lang="en-US" sz="1350" b="1" dirty="0">
              <a:latin typeface="Cambria" panose="02040503050406030204" pitchFamily="18" charset="0"/>
              <a:ea typeface="MS Mincho" panose="02020609040205080304" pitchFamily="49" charset="-128"/>
              <a:cs typeface="Times New Roman" panose="02020603050405020304" pitchFamily="18" charset="0"/>
            </a:endParaRPr>
          </a:p>
          <a:p>
            <a:endParaRPr lang="en-US" sz="1350" dirty="0">
              <a:latin typeface="Cambria" panose="02040503050406030204" pitchFamily="18" charset="0"/>
              <a:ea typeface="MS Mincho" panose="02020609040205080304" pitchFamily="49" charset="-128"/>
              <a:cs typeface="Times New Roman" panose="02020603050405020304" pitchFamily="18" charset="0"/>
            </a:endParaRPr>
          </a:p>
          <a:p>
            <a:endParaRPr lang="en-US" sz="1350" dirty="0">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15288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40700-B7BF-BB41-3F5B-E62E9B24AF24}"/>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AC26CAD5-DD34-38E5-72D2-0FB647CCA893}"/>
              </a:ext>
            </a:extLst>
          </p:cNvPr>
          <p:cNvSpPr>
            <a:spLocks noGrp="1"/>
          </p:cNvSpPr>
          <p:nvPr>
            <p:ph type="sldNum" sz="quarter" idx="12"/>
          </p:nvPr>
        </p:nvSpPr>
        <p:spPr/>
        <p:txBody>
          <a:bodyPr/>
          <a:lstStyle/>
          <a:p>
            <a:pPr defTabSz="685800"/>
            <a:fld id="{3135EEA2-8D42-4D46-95A6-66E65FDC5EB1}" type="slidenum">
              <a:rPr lang="it-IT">
                <a:solidFill>
                  <a:srgbClr val="FFFFFF"/>
                </a:solidFill>
                <a:latin typeface="Manrope"/>
              </a:rPr>
              <a:pPr defTabSz="685800"/>
              <a:t>16</a:t>
            </a:fld>
            <a:endParaRPr lang="it-IT">
              <a:solidFill>
                <a:srgbClr val="FFFFFF"/>
              </a:solidFill>
              <a:latin typeface="Manrope"/>
            </a:endParaRPr>
          </a:p>
        </p:txBody>
      </p:sp>
      <p:sp>
        <p:nvSpPr>
          <p:cNvPr id="4" name="Rettangolo 3">
            <a:extLst>
              <a:ext uri="{FF2B5EF4-FFF2-40B4-BE49-F238E27FC236}">
                <a16:creationId xmlns:a16="http://schemas.microsoft.com/office/drawing/2014/main" id="{C80E0B12-0B2A-545F-124A-6F5D65092FFB}"/>
              </a:ext>
            </a:extLst>
          </p:cNvPr>
          <p:cNvSpPr/>
          <p:nvPr/>
        </p:nvSpPr>
        <p:spPr>
          <a:xfrm>
            <a:off x="2494230" y="1799438"/>
            <a:ext cx="4572000" cy="1754326"/>
          </a:xfrm>
          <a:prstGeom prst="rect">
            <a:avLst/>
          </a:prstGeom>
        </p:spPr>
        <p:txBody>
          <a:bodyPr>
            <a:spAutoFit/>
          </a:bodyPr>
          <a:lstStyle/>
          <a:p>
            <a:pPr algn="ctr"/>
            <a:r>
              <a:rPr lang="it-IT" sz="3600" b="1" dirty="0">
                <a:solidFill>
                  <a:schemeClr val="bg2"/>
                </a:solidFill>
              </a:rPr>
              <a:t>CRYPTOASSETS</a:t>
            </a:r>
          </a:p>
          <a:p>
            <a:pPr algn="ctr"/>
            <a:endParaRPr lang="it-IT" sz="3600" b="1" dirty="0"/>
          </a:p>
          <a:p>
            <a:pPr algn="ctr"/>
            <a:r>
              <a:rPr lang="it-IT" sz="3600" b="1" dirty="0">
                <a:solidFill>
                  <a:schemeClr val="bg2"/>
                </a:solidFill>
              </a:rPr>
              <a:t>AN OVERVIEW</a:t>
            </a:r>
          </a:p>
        </p:txBody>
      </p:sp>
    </p:spTree>
    <p:extLst>
      <p:ext uri="{BB962C8B-B14F-4D97-AF65-F5344CB8AC3E}">
        <p14:creationId xmlns:p14="http://schemas.microsoft.com/office/powerpoint/2010/main" val="63956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7898438-4ED6-423A-A45E-BFF979815512}"/>
              </a:ext>
            </a:extLst>
          </p:cNvPr>
          <p:cNvSpPr txBox="1"/>
          <p:nvPr/>
        </p:nvSpPr>
        <p:spPr>
          <a:xfrm>
            <a:off x="530251" y="229488"/>
            <a:ext cx="7541703" cy="923330"/>
          </a:xfrm>
          <a:prstGeom prst="rect">
            <a:avLst/>
          </a:prstGeom>
          <a:noFill/>
        </p:spPr>
        <p:txBody>
          <a:bodyPr wrap="square" rtlCol="0">
            <a:spAutoFit/>
          </a:bodyPr>
          <a:lstStyle/>
          <a:p>
            <a:r>
              <a:rPr lang="it-IT" dirty="0">
                <a:hlinkClick r:id="rId3"/>
              </a:rPr>
              <a:t>https://www.coingecko.com/</a:t>
            </a:r>
            <a:endParaRPr lang="it-IT" dirty="0"/>
          </a:p>
          <a:p>
            <a:endParaRPr lang="it-IT" dirty="0"/>
          </a:p>
          <a:p>
            <a:endParaRPr lang="it-IT" dirty="0"/>
          </a:p>
        </p:txBody>
      </p:sp>
      <p:pic>
        <p:nvPicPr>
          <p:cNvPr id="3" name="Immagine 2">
            <a:extLst>
              <a:ext uri="{FF2B5EF4-FFF2-40B4-BE49-F238E27FC236}">
                <a16:creationId xmlns:a16="http://schemas.microsoft.com/office/drawing/2014/main" id="{DB64D57F-0F19-4047-A756-663F670610A8}"/>
              </a:ext>
            </a:extLst>
          </p:cNvPr>
          <p:cNvPicPr>
            <a:picLocks noChangeAspect="1"/>
          </p:cNvPicPr>
          <p:nvPr/>
        </p:nvPicPr>
        <p:blipFill>
          <a:blip r:embed="rId4"/>
          <a:stretch>
            <a:fillRect/>
          </a:stretch>
        </p:blipFill>
        <p:spPr>
          <a:xfrm>
            <a:off x="386373" y="1068094"/>
            <a:ext cx="8114286" cy="1123810"/>
          </a:xfrm>
          <a:prstGeom prst="rect">
            <a:avLst/>
          </a:prstGeom>
        </p:spPr>
      </p:pic>
      <p:sp>
        <p:nvSpPr>
          <p:cNvPr id="4" name="CasellaDiTesto 3">
            <a:extLst>
              <a:ext uri="{FF2B5EF4-FFF2-40B4-BE49-F238E27FC236}">
                <a16:creationId xmlns:a16="http://schemas.microsoft.com/office/drawing/2014/main" id="{C9662440-0A1F-4A97-82E4-A7B84699BE00}"/>
              </a:ext>
            </a:extLst>
          </p:cNvPr>
          <p:cNvSpPr txBox="1"/>
          <p:nvPr/>
        </p:nvSpPr>
        <p:spPr>
          <a:xfrm>
            <a:off x="1387346" y="2242389"/>
            <a:ext cx="2117981" cy="369332"/>
          </a:xfrm>
          <a:prstGeom prst="rect">
            <a:avLst/>
          </a:prstGeom>
          <a:noFill/>
        </p:spPr>
        <p:txBody>
          <a:bodyPr wrap="square" rtlCol="0">
            <a:spAutoFit/>
          </a:bodyPr>
          <a:lstStyle/>
          <a:p>
            <a:r>
              <a:rPr lang="it-IT" dirty="0" err="1"/>
              <a:t>January</a:t>
            </a:r>
            <a:r>
              <a:rPr lang="it-IT" dirty="0"/>
              <a:t> 19, 2021</a:t>
            </a:r>
          </a:p>
        </p:txBody>
      </p:sp>
      <p:sp>
        <p:nvSpPr>
          <p:cNvPr id="6" name="CasellaDiTesto 5">
            <a:extLst>
              <a:ext uri="{FF2B5EF4-FFF2-40B4-BE49-F238E27FC236}">
                <a16:creationId xmlns:a16="http://schemas.microsoft.com/office/drawing/2014/main" id="{B5FB8878-0CB3-48D1-AEEC-054CFCA781C8}"/>
              </a:ext>
            </a:extLst>
          </p:cNvPr>
          <p:cNvSpPr txBox="1"/>
          <p:nvPr/>
        </p:nvSpPr>
        <p:spPr>
          <a:xfrm>
            <a:off x="1361825" y="691153"/>
            <a:ext cx="1593908" cy="369332"/>
          </a:xfrm>
          <a:prstGeom prst="rect">
            <a:avLst/>
          </a:prstGeom>
          <a:noFill/>
        </p:spPr>
        <p:txBody>
          <a:bodyPr wrap="square" rtlCol="0">
            <a:spAutoFit/>
          </a:bodyPr>
          <a:lstStyle/>
          <a:p>
            <a:r>
              <a:rPr lang="it-IT" dirty="0"/>
              <a:t>March 2, 2020</a:t>
            </a:r>
          </a:p>
        </p:txBody>
      </p:sp>
      <p:pic>
        <p:nvPicPr>
          <p:cNvPr id="8" name="Immagine 7">
            <a:extLst>
              <a:ext uri="{FF2B5EF4-FFF2-40B4-BE49-F238E27FC236}">
                <a16:creationId xmlns:a16="http://schemas.microsoft.com/office/drawing/2014/main" id="{3134923C-6079-4812-90A1-A24DB21F1087}"/>
              </a:ext>
            </a:extLst>
          </p:cNvPr>
          <p:cNvPicPr>
            <a:picLocks noChangeAspect="1"/>
          </p:cNvPicPr>
          <p:nvPr/>
        </p:nvPicPr>
        <p:blipFill rotWithShape="1">
          <a:blip r:embed="rId5"/>
          <a:srcRect t="51614" r="1817"/>
          <a:stretch/>
        </p:blipFill>
        <p:spPr>
          <a:xfrm>
            <a:off x="420195" y="2542016"/>
            <a:ext cx="8574656" cy="603672"/>
          </a:xfrm>
          <a:prstGeom prst="rect">
            <a:avLst/>
          </a:prstGeom>
        </p:spPr>
      </p:pic>
      <p:sp>
        <p:nvSpPr>
          <p:cNvPr id="9" name="CasellaDiTesto 8">
            <a:extLst>
              <a:ext uri="{FF2B5EF4-FFF2-40B4-BE49-F238E27FC236}">
                <a16:creationId xmlns:a16="http://schemas.microsoft.com/office/drawing/2014/main" id="{15A26A98-861D-408E-A8C4-F9C8BEB8D0D8}"/>
              </a:ext>
            </a:extLst>
          </p:cNvPr>
          <p:cNvSpPr txBox="1"/>
          <p:nvPr/>
        </p:nvSpPr>
        <p:spPr>
          <a:xfrm>
            <a:off x="1387346" y="3096530"/>
            <a:ext cx="2295775" cy="369332"/>
          </a:xfrm>
          <a:prstGeom prst="rect">
            <a:avLst/>
          </a:prstGeom>
          <a:noFill/>
        </p:spPr>
        <p:txBody>
          <a:bodyPr wrap="square" rtlCol="0">
            <a:spAutoFit/>
          </a:bodyPr>
          <a:lstStyle/>
          <a:p>
            <a:r>
              <a:rPr lang="it-IT" dirty="0" err="1"/>
              <a:t>January</a:t>
            </a:r>
            <a:r>
              <a:rPr lang="it-IT" dirty="0"/>
              <a:t> 22, 2022</a:t>
            </a:r>
          </a:p>
        </p:txBody>
      </p:sp>
      <p:sp>
        <p:nvSpPr>
          <p:cNvPr id="5" name="CasellaDiTesto 4">
            <a:extLst>
              <a:ext uri="{FF2B5EF4-FFF2-40B4-BE49-F238E27FC236}">
                <a16:creationId xmlns:a16="http://schemas.microsoft.com/office/drawing/2014/main" id="{0785A210-2C1F-0B32-DF34-FC97902A7027}"/>
              </a:ext>
            </a:extLst>
          </p:cNvPr>
          <p:cNvSpPr txBox="1"/>
          <p:nvPr/>
        </p:nvSpPr>
        <p:spPr>
          <a:xfrm>
            <a:off x="1387346" y="3835710"/>
            <a:ext cx="2295775" cy="369332"/>
          </a:xfrm>
          <a:prstGeom prst="rect">
            <a:avLst/>
          </a:prstGeom>
          <a:noFill/>
        </p:spPr>
        <p:txBody>
          <a:bodyPr wrap="square" rtlCol="0">
            <a:spAutoFit/>
          </a:bodyPr>
          <a:lstStyle/>
          <a:p>
            <a:r>
              <a:rPr lang="it-IT" dirty="0" err="1"/>
              <a:t>January</a:t>
            </a:r>
            <a:r>
              <a:rPr lang="it-IT" dirty="0"/>
              <a:t> 26, 2023</a:t>
            </a:r>
          </a:p>
        </p:txBody>
      </p:sp>
      <p:pic>
        <p:nvPicPr>
          <p:cNvPr id="13" name="Immagine 12">
            <a:extLst>
              <a:ext uri="{FF2B5EF4-FFF2-40B4-BE49-F238E27FC236}">
                <a16:creationId xmlns:a16="http://schemas.microsoft.com/office/drawing/2014/main" id="{45F39A35-7705-209C-6530-EE0084AD9508}"/>
              </a:ext>
            </a:extLst>
          </p:cNvPr>
          <p:cNvPicPr>
            <a:picLocks noChangeAspect="1"/>
          </p:cNvPicPr>
          <p:nvPr/>
        </p:nvPicPr>
        <p:blipFill>
          <a:blip r:embed="rId6"/>
          <a:stretch>
            <a:fillRect/>
          </a:stretch>
        </p:blipFill>
        <p:spPr>
          <a:xfrm>
            <a:off x="433541" y="3542092"/>
            <a:ext cx="8695238" cy="419048"/>
          </a:xfrm>
          <a:prstGeom prst="rect">
            <a:avLst/>
          </a:prstGeom>
        </p:spPr>
      </p:pic>
      <p:pic>
        <p:nvPicPr>
          <p:cNvPr id="14" name="Immagine 13">
            <a:extLst>
              <a:ext uri="{FF2B5EF4-FFF2-40B4-BE49-F238E27FC236}">
                <a16:creationId xmlns:a16="http://schemas.microsoft.com/office/drawing/2014/main" id="{74A5501B-D6E5-BEBC-3DF1-9A9E789F7600}"/>
              </a:ext>
            </a:extLst>
          </p:cNvPr>
          <p:cNvPicPr>
            <a:picLocks noChangeAspect="1"/>
          </p:cNvPicPr>
          <p:nvPr/>
        </p:nvPicPr>
        <p:blipFill rotWithShape="1">
          <a:blip r:embed="rId7"/>
          <a:srcRect l="11188" t="14722" r="41188" b="81177"/>
          <a:stretch/>
        </p:blipFill>
        <p:spPr>
          <a:xfrm>
            <a:off x="276281" y="4281566"/>
            <a:ext cx="8650926" cy="419048"/>
          </a:xfrm>
          <a:prstGeom prst="rect">
            <a:avLst/>
          </a:prstGeom>
        </p:spPr>
      </p:pic>
      <p:sp>
        <p:nvSpPr>
          <p:cNvPr id="10" name="CasellaDiTesto 9">
            <a:extLst>
              <a:ext uri="{FF2B5EF4-FFF2-40B4-BE49-F238E27FC236}">
                <a16:creationId xmlns:a16="http://schemas.microsoft.com/office/drawing/2014/main" id="{3DAB6396-E161-B064-C3BD-1B92B6D56F16}"/>
              </a:ext>
            </a:extLst>
          </p:cNvPr>
          <p:cNvSpPr txBox="1"/>
          <p:nvPr/>
        </p:nvSpPr>
        <p:spPr>
          <a:xfrm>
            <a:off x="1397121" y="4644790"/>
            <a:ext cx="4572000" cy="369332"/>
          </a:xfrm>
          <a:prstGeom prst="rect">
            <a:avLst/>
          </a:prstGeom>
          <a:noFill/>
        </p:spPr>
        <p:txBody>
          <a:bodyPr wrap="square">
            <a:spAutoFit/>
          </a:bodyPr>
          <a:lstStyle/>
          <a:p>
            <a:r>
              <a:rPr lang="it-IT" dirty="0" err="1"/>
              <a:t>February</a:t>
            </a:r>
            <a:r>
              <a:rPr lang="it-IT" dirty="0"/>
              <a:t> 5, 2024</a:t>
            </a:r>
          </a:p>
        </p:txBody>
      </p:sp>
      <p:pic>
        <p:nvPicPr>
          <p:cNvPr id="12" name="Immagine 11">
            <a:extLst>
              <a:ext uri="{FF2B5EF4-FFF2-40B4-BE49-F238E27FC236}">
                <a16:creationId xmlns:a16="http://schemas.microsoft.com/office/drawing/2014/main" id="{2587346B-1252-A1EC-0260-879BF96D4179}"/>
              </a:ext>
            </a:extLst>
          </p:cNvPr>
          <p:cNvPicPr>
            <a:picLocks noChangeAspect="1"/>
          </p:cNvPicPr>
          <p:nvPr/>
        </p:nvPicPr>
        <p:blipFill>
          <a:blip r:embed="rId8"/>
          <a:stretch>
            <a:fillRect/>
          </a:stretch>
        </p:blipFill>
        <p:spPr>
          <a:xfrm>
            <a:off x="454017" y="5002034"/>
            <a:ext cx="8507012" cy="362001"/>
          </a:xfrm>
          <a:prstGeom prst="rect">
            <a:avLst/>
          </a:prstGeom>
        </p:spPr>
      </p:pic>
      <p:sp>
        <p:nvSpPr>
          <p:cNvPr id="7" name="CasellaDiTesto 6">
            <a:extLst>
              <a:ext uri="{FF2B5EF4-FFF2-40B4-BE49-F238E27FC236}">
                <a16:creationId xmlns:a16="http://schemas.microsoft.com/office/drawing/2014/main" id="{76439FBD-4BB5-950B-8BA0-D4E31CDD7960}"/>
              </a:ext>
            </a:extLst>
          </p:cNvPr>
          <p:cNvSpPr txBox="1"/>
          <p:nvPr/>
        </p:nvSpPr>
        <p:spPr>
          <a:xfrm>
            <a:off x="1397121" y="5281612"/>
            <a:ext cx="4572000" cy="369332"/>
          </a:xfrm>
          <a:prstGeom prst="rect">
            <a:avLst/>
          </a:prstGeom>
          <a:noFill/>
        </p:spPr>
        <p:txBody>
          <a:bodyPr wrap="square">
            <a:spAutoFit/>
          </a:bodyPr>
          <a:lstStyle/>
          <a:p>
            <a:r>
              <a:rPr lang="it-IT" dirty="0" err="1"/>
              <a:t>February</a:t>
            </a:r>
            <a:r>
              <a:rPr lang="it-IT" dirty="0"/>
              <a:t> 5, 2025</a:t>
            </a:r>
          </a:p>
        </p:txBody>
      </p:sp>
      <p:pic>
        <p:nvPicPr>
          <p:cNvPr id="15" name="Immagine 14">
            <a:extLst>
              <a:ext uri="{FF2B5EF4-FFF2-40B4-BE49-F238E27FC236}">
                <a16:creationId xmlns:a16="http://schemas.microsoft.com/office/drawing/2014/main" id="{EC394545-B00E-354F-6276-C68687DDE018}"/>
              </a:ext>
            </a:extLst>
          </p:cNvPr>
          <p:cNvPicPr>
            <a:picLocks noChangeAspect="1"/>
          </p:cNvPicPr>
          <p:nvPr/>
        </p:nvPicPr>
        <p:blipFill>
          <a:blip r:embed="rId9"/>
          <a:stretch>
            <a:fillRect/>
          </a:stretch>
        </p:blipFill>
        <p:spPr>
          <a:xfrm>
            <a:off x="573096" y="5621949"/>
            <a:ext cx="8268854" cy="381053"/>
          </a:xfrm>
          <a:prstGeom prst="rect">
            <a:avLst/>
          </a:prstGeom>
        </p:spPr>
      </p:pic>
    </p:spTree>
    <p:extLst>
      <p:ext uri="{BB962C8B-B14F-4D97-AF65-F5344CB8AC3E}">
        <p14:creationId xmlns:p14="http://schemas.microsoft.com/office/powerpoint/2010/main" val="280208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849A52A-475B-20CE-C57D-BCFABFCDC0FD}"/>
              </a:ext>
            </a:extLst>
          </p:cNvPr>
          <p:cNvPicPr>
            <a:picLocks noGrp="1" noChangeAspect="1"/>
          </p:cNvPicPr>
          <p:nvPr>
            <p:ph idx="1"/>
          </p:nvPr>
        </p:nvPicPr>
        <p:blipFill>
          <a:blip r:embed="rId2"/>
          <a:stretch>
            <a:fillRect/>
          </a:stretch>
        </p:blipFill>
        <p:spPr>
          <a:xfrm>
            <a:off x="0" y="823867"/>
            <a:ext cx="9169484" cy="4946874"/>
          </a:xfrm>
        </p:spPr>
      </p:pic>
    </p:spTree>
    <p:extLst>
      <p:ext uri="{BB962C8B-B14F-4D97-AF65-F5344CB8AC3E}">
        <p14:creationId xmlns:p14="http://schemas.microsoft.com/office/powerpoint/2010/main" val="1274113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D81161E-1B18-4B85-B446-D1AB572DAB1B}"/>
              </a:ext>
            </a:extLst>
          </p:cNvPr>
          <p:cNvPicPr>
            <a:picLocks noChangeAspect="1"/>
          </p:cNvPicPr>
          <p:nvPr/>
        </p:nvPicPr>
        <p:blipFill>
          <a:blip r:embed="rId2"/>
          <a:stretch>
            <a:fillRect/>
          </a:stretch>
        </p:blipFill>
        <p:spPr>
          <a:xfrm>
            <a:off x="0" y="1035691"/>
            <a:ext cx="9144000" cy="4786618"/>
          </a:xfrm>
          <a:prstGeom prst="rect">
            <a:avLst/>
          </a:prstGeom>
        </p:spPr>
      </p:pic>
      <p:sp>
        <p:nvSpPr>
          <p:cNvPr id="3" name="CasellaDiTesto 2">
            <a:extLst>
              <a:ext uri="{FF2B5EF4-FFF2-40B4-BE49-F238E27FC236}">
                <a16:creationId xmlns:a16="http://schemas.microsoft.com/office/drawing/2014/main" id="{FEFD7C72-D656-4853-BC49-A60C6B7FEB34}"/>
              </a:ext>
            </a:extLst>
          </p:cNvPr>
          <p:cNvSpPr txBox="1"/>
          <p:nvPr/>
        </p:nvSpPr>
        <p:spPr>
          <a:xfrm>
            <a:off x="209006" y="487680"/>
            <a:ext cx="1811383" cy="369332"/>
          </a:xfrm>
          <a:prstGeom prst="rect">
            <a:avLst/>
          </a:prstGeom>
          <a:noFill/>
        </p:spPr>
        <p:txBody>
          <a:bodyPr wrap="square" rtlCol="0">
            <a:spAutoFit/>
          </a:bodyPr>
          <a:lstStyle/>
          <a:p>
            <a:r>
              <a:rPr lang="it-IT" dirty="0"/>
              <a:t>March 2020</a:t>
            </a:r>
          </a:p>
        </p:txBody>
      </p:sp>
    </p:spTree>
    <p:extLst>
      <p:ext uri="{BB962C8B-B14F-4D97-AF65-F5344CB8AC3E}">
        <p14:creationId xmlns:p14="http://schemas.microsoft.com/office/powerpoint/2010/main" val="286432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3D973-66E6-4057-8410-0AF9FFCA445D}"/>
              </a:ext>
            </a:extLst>
          </p:cNvPr>
          <p:cNvSpPr>
            <a:spLocks noGrp="1"/>
          </p:cNvSpPr>
          <p:nvPr>
            <p:ph type="title"/>
          </p:nvPr>
        </p:nvSpPr>
        <p:spPr>
          <a:xfrm>
            <a:off x="251223" y="1466739"/>
            <a:ext cx="8641556" cy="674200"/>
          </a:xfrm>
        </p:spPr>
        <p:txBody>
          <a:bodyPr/>
          <a:lstStyle/>
          <a:p>
            <a:r>
              <a:rPr lang="en-US" dirty="0">
                <a:effectLst/>
                <a:latin typeface="Cambria" panose="02040503050406030204" pitchFamily="18" charset="0"/>
                <a:ea typeface="MS Mincho" panose="02020609040205080304" pitchFamily="49" charset="-128"/>
                <a:cs typeface="Times New Roman" panose="02020603050405020304" pitchFamily="18" charset="0"/>
              </a:rPr>
              <a:t>What are the main reasons for investing in cryptocurrencies?</a:t>
            </a:r>
            <a:r>
              <a:rPr lang="en-US" sz="1350" dirty="0">
                <a:latin typeface="Cambria" panose="02040503050406030204" pitchFamily="18" charset="0"/>
                <a:ea typeface="MS Mincho" panose="02020609040205080304" pitchFamily="49" charset="-128"/>
                <a:cs typeface="Times New Roman" panose="02020603050405020304" pitchFamily="18" charset="0"/>
              </a:rPr>
              <a:t/>
            </a:r>
            <a:br>
              <a:rPr lang="en-US" sz="1350" dirty="0">
                <a:latin typeface="Cambria" panose="02040503050406030204" pitchFamily="18" charset="0"/>
                <a:ea typeface="MS Mincho" panose="02020609040205080304" pitchFamily="49" charset="-128"/>
                <a:cs typeface="Times New Roman" panose="02020603050405020304" pitchFamily="18" charset="0"/>
              </a:rPr>
            </a:br>
            <a:r>
              <a:rPr lang="en-US" sz="1350" dirty="0">
                <a:latin typeface="Cambria" panose="02040503050406030204" pitchFamily="18" charset="0"/>
                <a:ea typeface="MS Mincho" panose="02020609040205080304" pitchFamily="49" charset="-128"/>
                <a:cs typeface="Times New Roman" panose="02020603050405020304" pitchFamily="18" charset="0"/>
              </a:rPr>
              <a:t/>
            </a:r>
            <a:br>
              <a:rPr lang="en-US" sz="1350" dirty="0">
                <a:latin typeface="Cambria" panose="02040503050406030204" pitchFamily="18" charset="0"/>
                <a:ea typeface="MS Mincho" panose="02020609040205080304" pitchFamily="49" charset="-128"/>
                <a:cs typeface="Times New Roman" panose="02020603050405020304" pitchFamily="18" charset="0"/>
              </a:rPr>
            </a:br>
            <a:r>
              <a:rPr lang="en-US" sz="1350" dirty="0">
                <a:latin typeface="Cambria" panose="02040503050406030204" pitchFamily="18" charset="0"/>
                <a:ea typeface="MS Mincho" panose="02020609040205080304" pitchFamily="49" charset="-128"/>
                <a:cs typeface="Times New Roman" panose="02020603050405020304" pitchFamily="18" charset="0"/>
              </a:rPr>
              <a:t>According to websites/literature…</a:t>
            </a:r>
            <a:endParaRPr lang="it-IT" dirty="0"/>
          </a:p>
        </p:txBody>
      </p:sp>
      <p:sp>
        <p:nvSpPr>
          <p:cNvPr id="5" name="Segnaposto numero diapositiva 4">
            <a:extLst>
              <a:ext uri="{FF2B5EF4-FFF2-40B4-BE49-F238E27FC236}">
                <a16:creationId xmlns:a16="http://schemas.microsoft.com/office/drawing/2014/main" id="{B39F9BB8-B6F4-4D8A-8728-15C0DD822F10}"/>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2</a:t>
            </a:fld>
            <a:endParaRPr lang="it-IT">
              <a:solidFill>
                <a:srgbClr val="000000">
                  <a:lumMod val="65000"/>
                  <a:lumOff val="35000"/>
                </a:srgbClr>
              </a:solidFill>
              <a:latin typeface="Manrope"/>
            </a:endParaRPr>
          </a:p>
        </p:txBody>
      </p:sp>
      <p:sp>
        <p:nvSpPr>
          <p:cNvPr id="6" name="Segnaposto testo 5">
            <a:extLst>
              <a:ext uri="{FF2B5EF4-FFF2-40B4-BE49-F238E27FC236}">
                <a16:creationId xmlns:a16="http://schemas.microsoft.com/office/drawing/2014/main" id="{74EDF6F8-CF9E-4B6B-B094-8913E18F40C8}"/>
              </a:ext>
            </a:extLst>
          </p:cNvPr>
          <p:cNvSpPr>
            <a:spLocks noGrp="1"/>
          </p:cNvSpPr>
          <p:nvPr>
            <p:ph type="body" sz="quarter" idx="13"/>
          </p:nvPr>
        </p:nvSpPr>
        <p:spPr>
          <a:xfrm>
            <a:off x="251222" y="3265875"/>
            <a:ext cx="1417989" cy="1668284"/>
          </a:xfrm>
        </p:spPr>
        <p:txBody>
          <a:bodyPr>
            <a:normAutofit/>
          </a:bodyPr>
          <a:lstStyle/>
          <a:p>
            <a:r>
              <a:rPr lang="en-US" sz="1350" dirty="0">
                <a:latin typeface="Cambria" panose="02040503050406030204" pitchFamily="18" charset="0"/>
                <a:ea typeface="MS Mincho" panose="02020609040205080304" pitchFamily="49" charset="-128"/>
                <a:cs typeface="Times New Roman" panose="02020603050405020304" pitchFamily="18" charset="0"/>
              </a:rPr>
              <a:t>Portfolio </a:t>
            </a:r>
          </a:p>
          <a:p>
            <a:r>
              <a:rPr lang="en-US" sz="1350" dirty="0">
                <a:latin typeface="Cambria" panose="02040503050406030204" pitchFamily="18" charset="0"/>
                <a:ea typeface="MS Mincho" panose="02020609040205080304" pitchFamily="49" charset="-128"/>
                <a:cs typeface="Times New Roman" panose="02020603050405020304" pitchFamily="18" charset="0"/>
              </a:rPr>
              <a:t>Diversification</a:t>
            </a:r>
          </a:p>
          <a:p>
            <a:endParaRPr lang="en-US" sz="1350" dirty="0">
              <a:latin typeface="Cambria" panose="02040503050406030204" pitchFamily="18" charset="0"/>
              <a:ea typeface="MS Mincho" panose="02020609040205080304" pitchFamily="49" charset="-128"/>
              <a:cs typeface="Times New Roman" panose="02020603050405020304" pitchFamily="18" charset="0"/>
            </a:endParaRPr>
          </a:p>
          <a:p>
            <a:r>
              <a:rPr lang="en-US" sz="1350" dirty="0">
                <a:latin typeface="Cambria" panose="02040503050406030204" pitchFamily="18" charset="0"/>
                <a:ea typeface="MS Mincho" panose="02020609040205080304" pitchFamily="49" charset="-128"/>
                <a:cs typeface="Times New Roman" panose="02020603050405020304" pitchFamily="18" charset="0"/>
              </a:rPr>
              <a:t>Hedging Against the Traditional System</a:t>
            </a:r>
            <a:endParaRPr lang="it-IT" dirty="0"/>
          </a:p>
        </p:txBody>
      </p:sp>
      <p:sp>
        <p:nvSpPr>
          <p:cNvPr id="7" name="Segnaposto testo 6">
            <a:extLst>
              <a:ext uri="{FF2B5EF4-FFF2-40B4-BE49-F238E27FC236}">
                <a16:creationId xmlns:a16="http://schemas.microsoft.com/office/drawing/2014/main" id="{35869312-2B13-4838-B682-0C41D2D85D35}"/>
              </a:ext>
            </a:extLst>
          </p:cNvPr>
          <p:cNvSpPr>
            <a:spLocks noGrp="1"/>
          </p:cNvSpPr>
          <p:nvPr>
            <p:ph type="body" sz="quarter" idx="14"/>
          </p:nvPr>
        </p:nvSpPr>
        <p:spPr>
          <a:xfrm>
            <a:off x="2818581" y="3265875"/>
            <a:ext cx="1417990" cy="1622995"/>
          </a:xfrm>
        </p:spPr>
        <p:txBody>
          <a:bodyPr>
            <a:normAutofit/>
          </a:bodyPr>
          <a:lstStyle/>
          <a:p>
            <a:r>
              <a:rPr lang="en-US" sz="1350" dirty="0">
                <a:latin typeface="Cambria" panose="02040503050406030204" pitchFamily="18" charset="0"/>
                <a:ea typeface="MS Mincho" panose="02020609040205080304" pitchFamily="49" charset="-128"/>
                <a:cs typeface="Times New Roman" panose="02020603050405020304" pitchFamily="18" charset="0"/>
              </a:rPr>
              <a:t>High Return </a:t>
            </a:r>
          </a:p>
          <a:p>
            <a:r>
              <a:rPr lang="en-US" sz="1350" dirty="0">
                <a:latin typeface="Cambria" panose="02040503050406030204" pitchFamily="18" charset="0"/>
                <a:ea typeface="MS Mincho" panose="02020609040205080304" pitchFamily="49" charset="-128"/>
                <a:cs typeface="Times New Roman" panose="02020603050405020304" pitchFamily="18" charset="0"/>
              </a:rPr>
              <a:t>Potential</a:t>
            </a:r>
          </a:p>
          <a:p>
            <a:endParaRPr lang="en-US" sz="1350" dirty="0">
              <a:latin typeface="Cambria" panose="02040503050406030204" pitchFamily="18" charset="0"/>
              <a:ea typeface="MS Mincho" panose="02020609040205080304" pitchFamily="49" charset="-128"/>
              <a:cs typeface="Times New Roman" panose="02020603050405020304" pitchFamily="18" charset="0"/>
            </a:endParaRPr>
          </a:p>
          <a:p>
            <a:r>
              <a:rPr lang="en-US" sz="1350" dirty="0">
                <a:latin typeface="Cambria" panose="02040503050406030204" pitchFamily="18" charset="0"/>
                <a:ea typeface="MS Mincho" panose="02020609040205080304" pitchFamily="49" charset="-128"/>
                <a:cs typeface="Times New Roman" panose="02020603050405020304" pitchFamily="18" charset="0"/>
              </a:rPr>
              <a:t>Speculation</a:t>
            </a:r>
            <a:endParaRPr lang="it-IT" sz="1350" dirty="0"/>
          </a:p>
          <a:p>
            <a:endParaRPr lang="it-IT" dirty="0"/>
          </a:p>
        </p:txBody>
      </p:sp>
      <p:sp>
        <p:nvSpPr>
          <p:cNvPr id="8" name="Segnaposto testo 7">
            <a:extLst>
              <a:ext uri="{FF2B5EF4-FFF2-40B4-BE49-F238E27FC236}">
                <a16:creationId xmlns:a16="http://schemas.microsoft.com/office/drawing/2014/main" id="{3A9F865A-2088-4723-AD74-0B5CBBEC9613}"/>
              </a:ext>
            </a:extLst>
          </p:cNvPr>
          <p:cNvSpPr>
            <a:spLocks noGrp="1"/>
          </p:cNvSpPr>
          <p:nvPr>
            <p:ph type="body" sz="quarter" idx="15"/>
          </p:nvPr>
        </p:nvSpPr>
        <p:spPr>
          <a:xfrm>
            <a:off x="5385941" y="3280909"/>
            <a:ext cx="1417990" cy="1293035"/>
          </a:xfrm>
        </p:spPr>
        <p:txBody>
          <a:bodyPr>
            <a:normAutofit/>
          </a:bodyPr>
          <a:lstStyle/>
          <a:p>
            <a:r>
              <a:rPr lang="en-US" sz="1350" dirty="0">
                <a:latin typeface="Cambria" panose="02040503050406030204" pitchFamily="18" charset="0"/>
                <a:ea typeface="MS Mincho" panose="02020609040205080304" pitchFamily="49" charset="-128"/>
                <a:cs typeface="Times New Roman" panose="02020603050405020304" pitchFamily="18" charset="0"/>
              </a:rPr>
              <a:t>Decentralization</a:t>
            </a:r>
          </a:p>
          <a:p>
            <a:endParaRPr lang="en-US" sz="1350" dirty="0">
              <a:latin typeface="Cambria" panose="02040503050406030204" pitchFamily="18" charset="0"/>
              <a:ea typeface="MS Mincho" panose="02020609040205080304" pitchFamily="49" charset="-128"/>
              <a:cs typeface="Times New Roman" panose="02020603050405020304" pitchFamily="18" charset="0"/>
            </a:endParaRPr>
          </a:p>
          <a:p>
            <a:r>
              <a:rPr lang="en-US" sz="1350" dirty="0">
                <a:latin typeface="Cambria" panose="02040503050406030204" pitchFamily="18" charset="0"/>
                <a:ea typeface="MS Mincho" panose="02020609040205080304" pitchFamily="49" charset="-128"/>
                <a:cs typeface="Times New Roman" panose="02020603050405020304" pitchFamily="18" charset="0"/>
              </a:rPr>
              <a:t>Accessibility and Transferability</a:t>
            </a:r>
            <a:endParaRPr lang="it-IT" dirty="0"/>
          </a:p>
        </p:txBody>
      </p:sp>
      <p:sp>
        <p:nvSpPr>
          <p:cNvPr id="16" name="Segnaposto testo 15">
            <a:extLst>
              <a:ext uri="{FF2B5EF4-FFF2-40B4-BE49-F238E27FC236}">
                <a16:creationId xmlns:a16="http://schemas.microsoft.com/office/drawing/2014/main" id="{8342F897-1FA7-4ABF-A635-75220D6ABBBC}"/>
              </a:ext>
            </a:extLst>
          </p:cNvPr>
          <p:cNvSpPr>
            <a:spLocks noGrp="1"/>
          </p:cNvSpPr>
          <p:nvPr>
            <p:ph type="body" sz="quarter" idx="23"/>
          </p:nvPr>
        </p:nvSpPr>
        <p:spPr>
          <a:xfrm rot="16200000">
            <a:off x="46735" y="2510066"/>
            <a:ext cx="776376" cy="499277"/>
          </a:xfrm>
        </p:spPr>
        <p:txBody>
          <a:bodyPr/>
          <a:lstStyle/>
          <a:p>
            <a:r>
              <a:rPr lang="it-IT" dirty="0"/>
              <a:t>01</a:t>
            </a:r>
          </a:p>
        </p:txBody>
      </p:sp>
      <p:sp>
        <p:nvSpPr>
          <p:cNvPr id="17" name="Segnaposto testo 16">
            <a:extLst>
              <a:ext uri="{FF2B5EF4-FFF2-40B4-BE49-F238E27FC236}">
                <a16:creationId xmlns:a16="http://schemas.microsoft.com/office/drawing/2014/main" id="{102688EC-2F3C-494D-9AFC-0D776C29CA82}"/>
              </a:ext>
            </a:extLst>
          </p:cNvPr>
          <p:cNvSpPr>
            <a:spLocks noGrp="1"/>
          </p:cNvSpPr>
          <p:nvPr>
            <p:ph type="body" sz="quarter" idx="24"/>
          </p:nvPr>
        </p:nvSpPr>
        <p:spPr>
          <a:xfrm rot="16200000">
            <a:off x="2744109" y="2455685"/>
            <a:ext cx="582282" cy="499277"/>
          </a:xfrm>
        </p:spPr>
        <p:txBody>
          <a:bodyPr/>
          <a:lstStyle/>
          <a:p>
            <a:r>
              <a:rPr lang="it-IT" dirty="0"/>
              <a:t>02</a:t>
            </a:r>
          </a:p>
        </p:txBody>
      </p:sp>
      <p:sp>
        <p:nvSpPr>
          <p:cNvPr id="18" name="Segnaposto testo 17">
            <a:extLst>
              <a:ext uri="{FF2B5EF4-FFF2-40B4-BE49-F238E27FC236}">
                <a16:creationId xmlns:a16="http://schemas.microsoft.com/office/drawing/2014/main" id="{8AA8F3A6-2CC0-4B20-9E08-010F8BBD8FD1}"/>
              </a:ext>
            </a:extLst>
          </p:cNvPr>
          <p:cNvSpPr>
            <a:spLocks noGrp="1"/>
          </p:cNvSpPr>
          <p:nvPr>
            <p:ph type="body" sz="quarter" idx="25"/>
          </p:nvPr>
        </p:nvSpPr>
        <p:spPr>
          <a:xfrm rot="16200000">
            <a:off x="5344439" y="2444184"/>
            <a:ext cx="582282" cy="499277"/>
          </a:xfrm>
        </p:spPr>
        <p:txBody>
          <a:bodyPr/>
          <a:lstStyle/>
          <a:p>
            <a:r>
              <a:rPr lang="it-IT" dirty="0"/>
              <a:t>03</a:t>
            </a:r>
          </a:p>
        </p:txBody>
      </p:sp>
    </p:spTree>
    <p:extLst>
      <p:ext uri="{BB962C8B-B14F-4D97-AF65-F5344CB8AC3E}">
        <p14:creationId xmlns:p14="http://schemas.microsoft.com/office/powerpoint/2010/main" val="345065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DBB4801-0D7A-4E42-96B5-0CCD6B5D0536}"/>
              </a:ext>
            </a:extLst>
          </p:cNvPr>
          <p:cNvPicPr>
            <a:picLocks noChangeAspect="1"/>
          </p:cNvPicPr>
          <p:nvPr/>
        </p:nvPicPr>
        <p:blipFill>
          <a:blip r:embed="rId2"/>
          <a:stretch>
            <a:fillRect/>
          </a:stretch>
        </p:blipFill>
        <p:spPr>
          <a:xfrm>
            <a:off x="0" y="971550"/>
            <a:ext cx="9144000" cy="4914900"/>
          </a:xfrm>
          <a:prstGeom prst="rect">
            <a:avLst/>
          </a:prstGeom>
        </p:spPr>
      </p:pic>
      <p:sp>
        <p:nvSpPr>
          <p:cNvPr id="4" name="CasellaDiTesto 3">
            <a:extLst>
              <a:ext uri="{FF2B5EF4-FFF2-40B4-BE49-F238E27FC236}">
                <a16:creationId xmlns:a16="http://schemas.microsoft.com/office/drawing/2014/main" id="{37299300-54A1-4D9C-9104-BF81425B861D}"/>
              </a:ext>
            </a:extLst>
          </p:cNvPr>
          <p:cNvSpPr txBox="1"/>
          <p:nvPr/>
        </p:nvSpPr>
        <p:spPr>
          <a:xfrm>
            <a:off x="261257" y="452846"/>
            <a:ext cx="3048000" cy="365760"/>
          </a:xfrm>
          <a:prstGeom prst="rect">
            <a:avLst/>
          </a:prstGeom>
          <a:noFill/>
        </p:spPr>
        <p:txBody>
          <a:bodyPr wrap="square" rtlCol="0">
            <a:spAutoFit/>
          </a:bodyPr>
          <a:lstStyle/>
          <a:p>
            <a:r>
              <a:rPr lang="it-IT" dirty="0" err="1"/>
              <a:t>January</a:t>
            </a:r>
            <a:r>
              <a:rPr lang="it-IT" dirty="0"/>
              <a:t> 2021</a:t>
            </a:r>
          </a:p>
        </p:txBody>
      </p:sp>
    </p:spTree>
    <p:extLst>
      <p:ext uri="{BB962C8B-B14F-4D97-AF65-F5344CB8AC3E}">
        <p14:creationId xmlns:p14="http://schemas.microsoft.com/office/powerpoint/2010/main" val="201055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A540438-E58B-40A3-BD2C-CEB1BF518828}"/>
              </a:ext>
            </a:extLst>
          </p:cNvPr>
          <p:cNvSpPr txBox="1"/>
          <p:nvPr/>
        </p:nvSpPr>
        <p:spPr>
          <a:xfrm>
            <a:off x="261257" y="452846"/>
            <a:ext cx="3048000" cy="365760"/>
          </a:xfrm>
          <a:prstGeom prst="rect">
            <a:avLst/>
          </a:prstGeom>
          <a:noFill/>
        </p:spPr>
        <p:txBody>
          <a:bodyPr wrap="square" rtlCol="0">
            <a:spAutoFit/>
          </a:bodyPr>
          <a:lstStyle/>
          <a:p>
            <a:r>
              <a:rPr lang="it-IT" dirty="0" err="1"/>
              <a:t>January</a:t>
            </a:r>
            <a:r>
              <a:rPr lang="it-IT" dirty="0"/>
              <a:t> 2022</a:t>
            </a:r>
          </a:p>
        </p:txBody>
      </p:sp>
      <p:pic>
        <p:nvPicPr>
          <p:cNvPr id="5" name="Immagine 4">
            <a:extLst>
              <a:ext uri="{FF2B5EF4-FFF2-40B4-BE49-F238E27FC236}">
                <a16:creationId xmlns:a16="http://schemas.microsoft.com/office/drawing/2014/main" id="{436D8794-91EF-4B53-9584-2307EB1BD220}"/>
              </a:ext>
            </a:extLst>
          </p:cNvPr>
          <p:cNvPicPr>
            <a:picLocks noChangeAspect="1"/>
          </p:cNvPicPr>
          <p:nvPr/>
        </p:nvPicPr>
        <p:blipFill rotWithShape="1">
          <a:blip r:embed="rId2"/>
          <a:srcRect t="3865"/>
          <a:stretch/>
        </p:blipFill>
        <p:spPr>
          <a:xfrm>
            <a:off x="0" y="1186004"/>
            <a:ext cx="9144000" cy="4673916"/>
          </a:xfrm>
          <a:prstGeom prst="rect">
            <a:avLst/>
          </a:prstGeom>
        </p:spPr>
      </p:pic>
    </p:spTree>
    <p:extLst>
      <p:ext uri="{BB962C8B-B14F-4D97-AF65-F5344CB8AC3E}">
        <p14:creationId xmlns:p14="http://schemas.microsoft.com/office/powerpoint/2010/main" val="2017948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1CF1D86-DCF1-78F3-BA76-6DBF3B1F03A3}"/>
              </a:ext>
            </a:extLst>
          </p:cNvPr>
          <p:cNvSpPr txBox="1"/>
          <p:nvPr/>
        </p:nvSpPr>
        <p:spPr>
          <a:xfrm>
            <a:off x="261257" y="452846"/>
            <a:ext cx="3048000" cy="365760"/>
          </a:xfrm>
          <a:prstGeom prst="rect">
            <a:avLst/>
          </a:prstGeom>
          <a:noFill/>
        </p:spPr>
        <p:txBody>
          <a:bodyPr wrap="square" rtlCol="0">
            <a:spAutoFit/>
          </a:bodyPr>
          <a:lstStyle/>
          <a:p>
            <a:r>
              <a:rPr lang="it-IT" dirty="0" err="1"/>
              <a:t>January</a:t>
            </a:r>
            <a:r>
              <a:rPr lang="it-IT" dirty="0"/>
              <a:t> 2023</a:t>
            </a:r>
          </a:p>
        </p:txBody>
      </p:sp>
      <p:pic>
        <p:nvPicPr>
          <p:cNvPr id="4" name="Immagine 3">
            <a:extLst>
              <a:ext uri="{FF2B5EF4-FFF2-40B4-BE49-F238E27FC236}">
                <a16:creationId xmlns:a16="http://schemas.microsoft.com/office/drawing/2014/main" id="{9708012B-4527-3E1F-467A-B4A9EF6D4751}"/>
              </a:ext>
            </a:extLst>
          </p:cNvPr>
          <p:cNvPicPr>
            <a:picLocks noChangeAspect="1"/>
          </p:cNvPicPr>
          <p:nvPr/>
        </p:nvPicPr>
        <p:blipFill>
          <a:blip r:embed="rId2"/>
          <a:stretch>
            <a:fillRect/>
          </a:stretch>
        </p:blipFill>
        <p:spPr>
          <a:xfrm>
            <a:off x="0" y="1028470"/>
            <a:ext cx="9144000" cy="4004356"/>
          </a:xfrm>
          <a:prstGeom prst="rect">
            <a:avLst/>
          </a:prstGeom>
        </p:spPr>
      </p:pic>
    </p:spTree>
    <p:extLst>
      <p:ext uri="{BB962C8B-B14F-4D97-AF65-F5344CB8AC3E}">
        <p14:creationId xmlns:p14="http://schemas.microsoft.com/office/powerpoint/2010/main" val="360326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CE97AD2-2C21-8CD6-CEE5-DC002FDBC84A}"/>
              </a:ext>
            </a:extLst>
          </p:cNvPr>
          <p:cNvSpPr txBox="1"/>
          <p:nvPr/>
        </p:nvSpPr>
        <p:spPr>
          <a:xfrm>
            <a:off x="344032" y="380246"/>
            <a:ext cx="7242772" cy="369332"/>
          </a:xfrm>
          <a:prstGeom prst="rect">
            <a:avLst/>
          </a:prstGeom>
          <a:noFill/>
        </p:spPr>
        <p:txBody>
          <a:bodyPr wrap="square" rtlCol="0">
            <a:spAutoFit/>
          </a:bodyPr>
          <a:lstStyle/>
          <a:p>
            <a:r>
              <a:rPr lang="it-IT" dirty="0" err="1"/>
              <a:t>February</a:t>
            </a:r>
            <a:r>
              <a:rPr lang="it-IT" dirty="0"/>
              <a:t> 2023</a:t>
            </a:r>
          </a:p>
        </p:txBody>
      </p:sp>
      <p:pic>
        <p:nvPicPr>
          <p:cNvPr id="4" name="Immagine 3">
            <a:extLst>
              <a:ext uri="{FF2B5EF4-FFF2-40B4-BE49-F238E27FC236}">
                <a16:creationId xmlns:a16="http://schemas.microsoft.com/office/drawing/2014/main" id="{F0D3E492-6050-3A40-7B31-A624902B5BED}"/>
              </a:ext>
            </a:extLst>
          </p:cNvPr>
          <p:cNvPicPr>
            <a:picLocks noChangeAspect="1"/>
          </p:cNvPicPr>
          <p:nvPr/>
        </p:nvPicPr>
        <p:blipFill>
          <a:blip r:embed="rId2"/>
          <a:stretch>
            <a:fillRect/>
          </a:stretch>
        </p:blipFill>
        <p:spPr>
          <a:xfrm>
            <a:off x="0" y="1002590"/>
            <a:ext cx="9144000" cy="4852820"/>
          </a:xfrm>
          <a:prstGeom prst="rect">
            <a:avLst/>
          </a:prstGeom>
        </p:spPr>
      </p:pic>
    </p:spTree>
    <p:extLst>
      <p:ext uri="{BB962C8B-B14F-4D97-AF65-F5344CB8AC3E}">
        <p14:creationId xmlns:p14="http://schemas.microsoft.com/office/powerpoint/2010/main" val="1579031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19D2F93-199D-0D1A-4B97-985436E96856}"/>
              </a:ext>
            </a:extLst>
          </p:cNvPr>
          <p:cNvSpPr txBox="1"/>
          <p:nvPr/>
        </p:nvSpPr>
        <p:spPr>
          <a:xfrm>
            <a:off x="344032" y="380246"/>
            <a:ext cx="7242772" cy="369332"/>
          </a:xfrm>
          <a:prstGeom prst="rect">
            <a:avLst/>
          </a:prstGeom>
          <a:noFill/>
        </p:spPr>
        <p:txBody>
          <a:bodyPr wrap="square" rtlCol="0">
            <a:spAutoFit/>
          </a:bodyPr>
          <a:lstStyle/>
          <a:p>
            <a:r>
              <a:rPr lang="it-IT" dirty="0" err="1"/>
              <a:t>February</a:t>
            </a:r>
            <a:r>
              <a:rPr lang="it-IT" dirty="0"/>
              <a:t> 2024</a:t>
            </a:r>
          </a:p>
        </p:txBody>
      </p:sp>
      <p:pic>
        <p:nvPicPr>
          <p:cNvPr id="4" name="Immagine 3">
            <a:extLst>
              <a:ext uri="{FF2B5EF4-FFF2-40B4-BE49-F238E27FC236}">
                <a16:creationId xmlns:a16="http://schemas.microsoft.com/office/drawing/2014/main" id="{5F014368-2E2B-BE85-0638-CE674B122916}"/>
              </a:ext>
            </a:extLst>
          </p:cNvPr>
          <p:cNvPicPr>
            <a:picLocks noChangeAspect="1"/>
          </p:cNvPicPr>
          <p:nvPr/>
        </p:nvPicPr>
        <p:blipFill>
          <a:blip r:embed="rId2"/>
          <a:stretch>
            <a:fillRect/>
          </a:stretch>
        </p:blipFill>
        <p:spPr>
          <a:xfrm>
            <a:off x="0" y="824064"/>
            <a:ext cx="9144000" cy="5209871"/>
          </a:xfrm>
          <a:prstGeom prst="rect">
            <a:avLst/>
          </a:prstGeom>
        </p:spPr>
      </p:pic>
    </p:spTree>
    <p:extLst>
      <p:ext uri="{BB962C8B-B14F-4D97-AF65-F5344CB8AC3E}">
        <p14:creationId xmlns:p14="http://schemas.microsoft.com/office/powerpoint/2010/main" val="2743147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Carattere&#10;&#10;Il contenuto generato dall'IA potrebbe non essere corretto.">
            <a:extLst>
              <a:ext uri="{FF2B5EF4-FFF2-40B4-BE49-F238E27FC236}">
                <a16:creationId xmlns:a16="http://schemas.microsoft.com/office/drawing/2014/main" id="{0DFFD2DF-0609-32CA-2467-6168DFF7F3C8}"/>
              </a:ext>
            </a:extLst>
          </p:cNvPr>
          <p:cNvPicPr>
            <a:picLocks noChangeAspect="1"/>
          </p:cNvPicPr>
          <p:nvPr/>
        </p:nvPicPr>
        <p:blipFill>
          <a:blip r:embed="rId2"/>
          <a:stretch>
            <a:fillRect/>
          </a:stretch>
        </p:blipFill>
        <p:spPr>
          <a:xfrm>
            <a:off x="1" y="1311018"/>
            <a:ext cx="9111482" cy="5000882"/>
          </a:xfrm>
          <a:prstGeom prst="rect">
            <a:avLst/>
          </a:prstGeom>
        </p:spPr>
      </p:pic>
      <p:sp>
        <p:nvSpPr>
          <p:cNvPr id="4" name="CasellaDiTesto 3">
            <a:extLst>
              <a:ext uri="{FF2B5EF4-FFF2-40B4-BE49-F238E27FC236}">
                <a16:creationId xmlns:a16="http://schemas.microsoft.com/office/drawing/2014/main" id="{50B69BAF-04DD-69E1-4EB5-843B7B3A0EEE}"/>
              </a:ext>
            </a:extLst>
          </p:cNvPr>
          <p:cNvSpPr txBox="1"/>
          <p:nvPr/>
        </p:nvSpPr>
        <p:spPr>
          <a:xfrm>
            <a:off x="406400" y="431800"/>
            <a:ext cx="2959100" cy="369332"/>
          </a:xfrm>
          <a:prstGeom prst="rect">
            <a:avLst/>
          </a:prstGeom>
          <a:noFill/>
        </p:spPr>
        <p:txBody>
          <a:bodyPr wrap="square" rtlCol="0">
            <a:spAutoFit/>
          </a:bodyPr>
          <a:lstStyle/>
          <a:p>
            <a:r>
              <a:rPr lang="it-IT" dirty="0" err="1"/>
              <a:t>February</a:t>
            </a:r>
            <a:r>
              <a:rPr lang="it-IT" dirty="0"/>
              <a:t> 2025</a:t>
            </a:r>
          </a:p>
        </p:txBody>
      </p:sp>
    </p:spTree>
    <p:extLst>
      <p:ext uri="{BB962C8B-B14F-4D97-AF65-F5344CB8AC3E}">
        <p14:creationId xmlns:p14="http://schemas.microsoft.com/office/powerpoint/2010/main" val="2459869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BF65F9B-CDF6-4C1B-BEEC-EACEAF8E416C}"/>
              </a:ext>
            </a:extLst>
          </p:cNvPr>
          <p:cNvPicPr>
            <a:picLocks noChangeAspect="1"/>
          </p:cNvPicPr>
          <p:nvPr/>
        </p:nvPicPr>
        <p:blipFill>
          <a:blip r:embed="rId2"/>
          <a:stretch>
            <a:fillRect/>
          </a:stretch>
        </p:blipFill>
        <p:spPr>
          <a:xfrm>
            <a:off x="1068070" y="117343"/>
            <a:ext cx="4637317" cy="4715915"/>
          </a:xfrm>
          <a:prstGeom prst="rect">
            <a:avLst/>
          </a:prstGeom>
        </p:spPr>
      </p:pic>
      <p:pic>
        <p:nvPicPr>
          <p:cNvPr id="6" name="Immagine 5">
            <a:extLst>
              <a:ext uri="{FF2B5EF4-FFF2-40B4-BE49-F238E27FC236}">
                <a16:creationId xmlns:a16="http://schemas.microsoft.com/office/drawing/2014/main" id="{1C672747-D831-40CF-9BD6-FD0D93DA2C69}"/>
              </a:ext>
            </a:extLst>
          </p:cNvPr>
          <p:cNvPicPr>
            <a:picLocks noChangeAspect="1"/>
          </p:cNvPicPr>
          <p:nvPr/>
        </p:nvPicPr>
        <p:blipFill>
          <a:blip r:embed="rId3"/>
          <a:stretch>
            <a:fillRect/>
          </a:stretch>
        </p:blipFill>
        <p:spPr>
          <a:xfrm>
            <a:off x="3799685" y="4876803"/>
            <a:ext cx="4819048" cy="1933333"/>
          </a:xfrm>
          <a:prstGeom prst="rect">
            <a:avLst/>
          </a:prstGeom>
        </p:spPr>
      </p:pic>
    </p:spTree>
    <p:extLst>
      <p:ext uri="{BB962C8B-B14F-4D97-AF65-F5344CB8AC3E}">
        <p14:creationId xmlns:p14="http://schemas.microsoft.com/office/powerpoint/2010/main" val="1479709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90E730F-28B4-412F-A530-7C7A5F0032EC}"/>
              </a:ext>
            </a:extLst>
          </p:cNvPr>
          <p:cNvSpPr txBox="1"/>
          <p:nvPr/>
        </p:nvSpPr>
        <p:spPr>
          <a:xfrm>
            <a:off x="360727" y="369116"/>
            <a:ext cx="8128932" cy="4185761"/>
          </a:xfrm>
          <a:prstGeom prst="rect">
            <a:avLst/>
          </a:prstGeom>
          <a:noFill/>
        </p:spPr>
        <p:txBody>
          <a:bodyPr wrap="square" rtlCol="0">
            <a:spAutoFit/>
          </a:bodyPr>
          <a:lstStyle/>
          <a:p>
            <a:r>
              <a:rPr lang="en-US" sz="1400" dirty="0"/>
              <a:t>Source: </a:t>
            </a:r>
            <a:r>
              <a:rPr lang="it-IT" sz="1400" dirty="0">
                <a:hlinkClick r:id="rId2"/>
              </a:rPr>
              <a:t>https://www.coinbase.com/</a:t>
            </a:r>
            <a:endParaRPr lang="en-US" sz="1400" dirty="0"/>
          </a:p>
          <a:p>
            <a:endParaRPr lang="en-US" dirty="0"/>
          </a:p>
          <a:p>
            <a:r>
              <a:rPr lang="en-US" dirty="0"/>
              <a:t>XRP is the cryptocurrency used by the Ripple payment network. Built for enterprise use, XRP aims to be a fast, cost-efficient cryptocurrency for cross-border payments.</a:t>
            </a:r>
          </a:p>
          <a:p>
            <a:endParaRPr lang="it-IT" dirty="0"/>
          </a:p>
          <a:p>
            <a:r>
              <a:rPr lang="en-US" dirty="0"/>
              <a:t>Bitcoin Cash is a fork of Bitcoin that seeks to add more transaction capacity to the network in order to be useful for everyday transactions.</a:t>
            </a:r>
          </a:p>
          <a:p>
            <a:endParaRPr lang="it-IT" dirty="0"/>
          </a:p>
          <a:p>
            <a:r>
              <a:rPr lang="en-US" dirty="0"/>
              <a:t>Bitcoin SV is a fork of Bitcoin Cash (BCH). It attempts to restore the original Bitcoin protocol as defined by version 0.1 of Bitcoin.</a:t>
            </a:r>
          </a:p>
          <a:p>
            <a:endParaRPr lang="en-US" dirty="0"/>
          </a:p>
          <a:p>
            <a:r>
              <a:rPr lang="it-IT" dirty="0" err="1"/>
              <a:t>Tether</a:t>
            </a:r>
            <a:r>
              <a:rPr lang="it-IT" dirty="0"/>
              <a:t> price (</a:t>
            </a:r>
            <a:r>
              <a:rPr lang="en-US" dirty="0"/>
              <a:t>USDT) is a token that attempts to be tied to the US dollar. Ideally, this means that 1 USDT trades on exchanges at a value of exactly US $1.00.</a:t>
            </a:r>
            <a:endParaRPr lang="it-IT" dirty="0"/>
          </a:p>
          <a:p>
            <a:endParaRPr lang="it-IT" dirty="0"/>
          </a:p>
          <a:p>
            <a:endParaRPr lang="it-IT" dirty="0"/>
          </a:p>
        </p:txBody>
      </p:sp>
    </p:spTree>
    <p:extLst>
      <p:ext uri="{BB962C8B-B14F-4D97-AF65-F5344CB8AC3E}">
        <p14:creationId xmlns:p14="http://schemas.microsoft.com/office/powerpoint/2010/main" val="1407739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00625" y="250521"/>
            <a:ext cx="8530224" cy="369332"/>
          </a:xfrm>
          <a:prstGeom prst="rect">
            <a:avLst/>
          </a:prstGeom>
          <a:noFill/>
        </p:spPr>
        <p:txBody>
          <a:bodyPr wrap="square" rtlCol="0">
            <a:spAutoFit/>
          </a:bodyPr>
          <a:lstStyle/>
          <a:p>
            <a:r>
              <a:rPr lang="it-IT" b="1" dirty="0"/>
              <a:t>BITCOIN CASH AND BITCOIN SV: HARD FORK</a:t>
            </a:r>
          </a:p>
        </p:txBody>
      </p:sp>
      <p:sp>
        <p:nvSpPr>
          <p:cNvPr id="3" name="CasellaDiTesto 2"/>
          <p:cNvSpPr txBox="1"/>
          <p:nvPr/>
        </p:nvSpPr>
        <p:spPr>
          <a:xfrm>
            <a:off x="425885" y="977030"/>
            <a:ext cx="81168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hard fork is a radical change to the protocol of a </a:t>
            </a:r>
            <a:r>
              <a:rPr lang="en-US" dirty="0" err="1"/>
              <a:t>blockchain</a:t>
            </a:r>
            <a:r>
              <a:rPr lang="en-US" dirty="0"/>
              <a:t> network</a:t>
            </a:r>
          </a:p>
          <a:p>
            <a:endParaRPr lang="it-IT" dirty="0"/>
          </a:p>
        </p:txBody>
      </p:sp>
      <p:pic>
        <p:nvPicPr>
          <p:cNvPr id="2050" name="Picture 2" descr="Due tipologie di Fork: hard e 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118" y="1444980"/>
            <a:ext cx="5355571" cy="10711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499" y="2853103"/>
            <a:ext cx="4314868" cy="3687028"/>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5605049" y="3253936"/>
            <a:ext cx="3313482" cy="2308324"/>
          </a:xfrm>
          <a:prstGeom prst="rect">
            <a:avLst/>
          </a:prstGeom>
          <a:noFill/>
        </p:spPr>
        <p:txBody>
          <a:bodyPr wrap="square" rtlCol="0">
            <a:spAutoFit/>
          </a:bodyPr>
          <a:lstStyle/>
          <a:p>
            <a:r>
              <a:rPr lang="en-US" dirty="0"/>
              <a:t>Altcoins are the other </a:t>
            </a:r>
            <a:r>
              <a:rPr lang="en-US" u="sng" dirty="0"/>
              <a:t>cryptocurrencies</a:t>
            </a:r>
            <a:r>
              <a:rPr lang="en-US" dirty="0"/>
              <a:t> launched after the success of </a:t>
            </a:r>
            <a:r>
              <a:rPr lang="en-US" u="sng" dirty="0"/>
              <a:t>Bitcoin</a:t>
            </a:r>
            <a:r>
              <a:rPr lang="en-US" dirty="0"/>
              <a:t>. Generally, they sell themselves as better alternatives to Bitcoin. The term "</a:t>
            </a:r>
            <a:r>
              <a:rPr lang="en-US" dirty="0">
                <a:solidFill>
                  <a:srgbClr val="FF0000"/>
                </a:solidFill>
              </a:rPr>
              <a:t>altcoins</a:t>
            </a:r>
            <a:r>
              <a:rPr lang="en-US" dirty="0"/>
              <a:t>" refers to all cryptocurrencies other than Bitcoin. </a:t>
            </a:r>
            <a:endParaRPr lang="it-IT" dirty="0"/>
          </a:p>
        </p:txBody>
      </p:sp>
    </p:spTree>
    <p:extLst>
      <p:ext uri="{BB962C8B-B14F-4D97-AF65-F5344CB8AC3E}">
        <p14:creationId xmlns:p14="http://schemas.microsoft.com/office/powerpoint/2010/main" val="538946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8099" y="187890"/>
            <a:ext cx="860538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Bitcoin Cash is a cryptocurrency that is a fork of Bitcoin. Bitcoin Cash is a spin-off or altcoin that was created in 2017. In 2018 Bitcoin Cash subsequently split into two cryptocurrencies: Bitcoin Cash, and Bitcoin SV.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p>
          <a:p>
            <a:r>
              <a:rPr lang="en-US" b="1" dirty="0"/>
              <a:t>FROM BITCOIN TO BITCOIN CASH</a:t>
            </a:r>
          </a:p>
          <a:p>
            <a:pPr marL="285750" indent="-285750">
              <a:buFont typeface="Arial" panose="020B0604020202020204" pitchFamily="34" charset="0"/>
              <a:buChar char="•"/>
            </a:pPr>
            <a:r>
              <a:rPr lang="en-US" dirty="0"/>
              <a:t>On 21 July 2017 bitcoin miners locked-in a software upgrade referred to as Bitcoin Improvement Proposal (BIP) 91: the </a:t>
            </a:r>
            <a:r>
              <a:rPr lang="it-IT" b="1" dirty="0" err="1"/>
              <a:t>Segregated</a:t>
            </a:r>
            <a:r>
              <a:rPr lang="it-IT" b="1" dirty="0"/>
              <a:t> Witness (</a:t>
            </a:r>
            <a:r>
              <a:rPr lang="it-IT" b="1" dirty="0" err="1"/>
              <a:t>Consensus</a:t>
            </a:r>
            <a:r>
              <a:rPr lang="it-IT" b="1" dirty="0"/>
              <a:t> </a:t>
            </a:r>
            <a:r>
              <a:rPr lang="it-IT" b="1" dirty="0" err="1"/>
              <a:t>layer</a:t>
            </a:r>
            <a:r>
              <a:rPr lang="it-IT" b="1" dirty="0"/>
              <a:t>)</a:t>
            </a:r>
            <a:endParaRPr lang="en-US" dirty="0"/>
          </a:p>
          <a:p>
            <a:pPr marL="285750" indent="-285750">
              <a:buFont typeface="Arial" panose="020B0604020202020204" pitchFamily="34" charset="0"/>
              <a:buChar char="•"/>
            </a:pPr>
            <a:r>
              <a:rPr lang="en-US" dirty="0" err="1"/>
              <a:t>SegWit</a:t>
            </a:r>
            <a:r>
              <a:rPr lang="en-US" dirty="0"/>
              <a:t> alleviates the scaling problem enabling the Lightning Network, an overlay network of micropayment channels, hypothetically resolving the scaling problem by enabling virtually unlimited numbers of instant, low-fee transactions to occur "off chain“.</a:t>
            </a:r>
          </a:p>
          <a:p>
            <a:pPr marL="285750" indent="-285750">
              <a:buFont typeface="Arial" panose="020B0604020202020204" pitchFamily="34" charset="0"/>
              <a:buChar char="•"/>
            </a:pPr>
            <a:r>
              <a:rPr lang="en-US" dirty="0"/>
              <a:t>By 8 August 100% of the bitcoin mining pools signaled support for </a:t>
            </a:r>
            <a:r>
              <a:rPr lang="en-US" dirty="0" err="1"/>
              <a:t>SegWit</a:t>
            </a:r>
            <a:endParaRPr lang="en-US" dirty="0"/>
          </a:p>
          <a:p>
            <a:pPr marL="285750" indent="-285750">
              <a:buFont typeface="Arial" panose="020B0604020202020204" pitchFamily="34" charset="0"/>
              <a:buChar char="•"/>
            </a:pPr>
            <a:r>
              <a:rPr lang="en-US" dirty="0"/>
              <a:t>A small group of mostly China-based bitcoin miners, that were unhappy with bitcoin's proposed </a:t>
            </a:r>
            <a:r>
              <a:rPr lang="en-US" dirty="0" err="1"/>
              <a:t>SegWit</a:t>
            </a:r>
            <a:r>
              <a:rPr lang="en-US" dirty="0"/>
              <a:t> improvement plans, pushed forward alternative plans for a split which created Bitcoin Cash. The proposed split included a plan to increase the number of transactions its ledger can process by increasing the block size limit.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5426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AF06B510-81A8-4692-9B4B-F6E01CF5421B}"/>
              </a:ext>
            </a:extLst>
          </p:cNvPr>
          <p:cNvSpPr>
            <a:spLocks noGrp="1"/>
          </p:cNvSpPr>
          <p:nvPr>
            <p:ph type="sldNum" sz="quarter" idx="12"/>
          </p:nvPr>
        </p:nvSpPr>
        <p:spPr/>
        <p:txBody>
          <a:bodyPr/>
          <a:lstStyle/>
          <a:p>
            <a:pPr defTabSz="685800"/>
            <a:fld id="{3135EEA2-8D42-4D46-95A6-66E65FDC5EB1}" type="slidenum">
              <a:rPr lang="it-IT">
                <a:solidFill>
                  <a:srgbClr val="FFFFFF"/>
                </a:solidFill>
                <a:latin typeface="Manrope"/>
              </a:rPr>
              <a:pPr defTabSz="685800"/>
              <a:t>3</a:t>
            </a:fld>
            <a:endParaRPr lang="it-IT">
              <a:solidFill>
                <a:srgbClr val="FFFFFF"/>
              </a:solidFill>
              <a:latin typeface="Manrope"/>
            </a:endParaRPr>
          </a:p>
        </p:txBody>
      </p:sp>
      <p:sp>
        <p:nvSpPr>
          <p:cNvPr id="6" name="Segnaposto testo 5">
            <a:extLst>
              <a:ext uri="{FF2B5EF4-FFF2-40B4-BE49-F238E27FC236}">
                <a16:creationId xmlns:a16="http://schemas.microsoft.com/office/drawing/2014/main" id="{AE592BED-7591-48F7-81D0-20D55911E22D}"/>
              </a:ext>
            </a:extLst>
          </p:cNvPr>
          <p:cNvSpPr>
            <a:spLocks noGrp="1"/>
          </p:cNvSpPr>
          <p:nvPr>
            <p:ph type="body" sz="quarter" idx="13"/>
          </p:nvPr>
        </p:nvSpPr>
        <p:spPr/>
        <p:txBody>
          <a:bodyPr/>
          <a:lstStyle/>
          <a:p>
            <a:r>
              <a:rPr lang="it-IT" dirty="0"/>
              <a:t>01</a:t>
            </a:r>
          </a:p>
        </p:txBody>
      </p:sp>
      <p:sp>
        <p:nvSpPr>
          <p:cNvPr id="8" name="Titolo 7">
            <a:extLst>
              <a:ext uri="{FF2B5EF4-FFF2-40B4-BE49-F238E27FC236}">
                <a16:creationId xmlns:a16="http://schemas.microsoft.com/office/drawing/2014/main" id="{5A9786C2-D069-EBF2-E27A-677CD0E89E1E}"/>
              </a:ext>
            </a:extLst>
          </p:cNvPr>
          <p:cNvSpPr>
            <a:spLocks noGrp="1"/>
          </p:cNvSpPr>
          <p:nvPr>
            <p:ph type="title"/>
          </p:nvPr>
        </p:nvSpPr>
        <p:spPr/>
        <p:txBody>
          <a:bodyPr/>
          <a:lstStyle/>
          <a:p>
            <a:r>
              <a:rPr lang="it-IT" dirty="0" err="1"/>
              <a:t>Diversification</a:t>
            </a:r>
            <a:r>
              <a:rPr lang="it-IT" dirty="0"/>
              <a:t> </a:t>
            </a:r>
          </a:p>
        </p:txBody>
      </p:sp>
    </p:spTree>
    <p:extLst>
      <p:ext uri="{BB962C8B-B14F-4D97-AF65-F5344CB8AC3E}">
        <p14:creationId xmlns:p14="http://schemas.microsoft.com/office/powerpoint/2010/main" val="127036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00625" y="388307"/>
            <a:ext cx="8379912" cy="3693319"/>
          </a:xfrm>
          <a:prstGeom prst="rect">
            <a:avLst/>
          </a:prstGeom>
          <a:noFill/>
        </p:spPr>
        <p:txBody>
          <a:bodyPr wrap="square" rtlCol="0">
            <a:spAutoFit/>
          </a:bodyPr>
          <a:lstStyle/>
          <a:p>
            <a:endParaRPr lang="en-US" dirty="0"/>
          </a:p>
          <a:p>
            <a:endParaRPr lang="en-US" dirty="0"/>
          </a:p>
          <a:p>
            <a:endParaRPr lang="en-US" dirty="0"/>
          </a:p>
          <a:p>
            <a:endParaRPr lang="en-US" dirty="0"/>
          </a:p>
          <a:p>
            <a:r>
              <a:rPr lang="en-US" b="1" dirty="0"/>
              <a:t>FROM BITCOIN CASH TO BITCOIN SV</a:t>
            </a:r>
          </a:p>
          <a:p>
            <a:pPr marL="285750" indent="-285750">
              <a:buFont typeface="Arial" panose="020B0604020202020204" pitchFamily="34" charset="0"/>
              <a:buChar char="•"/>
            </a:pPr>
            <a:r>
              <a:rPr lang="en-US" dirty="0"/>
              <a:t>On 15 November 2018, a hard fork chain split of Bitcoin Cash occurred between two rival factions called Bitcoin Cash and Bitcoin SV.</a:t>
            </a:r>
          </a:p>
          <a:p>
            <a:pPr marL="285750" indent="-285750">
              <a:buFont typeface="Arial" panose="020B0604020202020204" pitchFamily="34" charset="0"/>
              <a:buChar char="•"/>
            </a:pPr>
            <a:r>
              <a:rPr lang="en-US" dirty="0"/>
              <a:t>The split originated from what was described as a "civil war" in two competing bitcoin cash camps.</a:t>
            </a:r>
          </a:p>
          <a:p>
            <a:pPr marL="285750" indent="-285750">
              <a:buFont typeface="Arial" panose="020B0604020202020204" pitchFamily="34" charset="0"/>
              <a:buChar char="•"/>
            </a:pPr>
            <a:r>
              <a:rPr lang="en-US" dirty="0"/>
              <a:t>The first camp promoted the software entitled Bitcoin ABC (short for Adjustable </a:t>
            </a:r>
            <a:r>
              <a:rPr lang="en-US" dirty="0" err="1"/>
              <a:t>Blocksize</a:t>
            </a:r>
            <a:r>
              <a:rPr lang="en-US" dirty="0"/>
              <a:t> Cap) which would maintain the block size at 32MB.</a:t>
            </a:r>
          </a:p>
          <a:p>
            <a:pPr marL="285750" indent="-285750">
              <a:buFont typeface="Arial" panose="020B0604020202020204" pitchFamily="34" charset="0"/>
              <a:buChar char="•"/>
            </a:pPr>
            <a:r>
              <a:rPr lang="en-US" dirty="0"/>
              <a:t>The second camp put forth a competing software version Bitcoin SV, short for "Bitcoin Satoshi Vision," that would increase the block size limit to 128MB.</a:t>
            </a:r>
            <a:endParaRPr lang="it-IT" dirty="0"/>
          </a:p>
        </p:txBody>
      </p:sp>
    </p:spTree>
    <p:extLst>
      <p:ext uri="{BB962C8B-B14F-4D97-AF65-F5344CB8AC3E}">
        <p14:creationId xmlns:p14="http://schemas.microsoft.com/office/powerpoint/2010/main" val="1008286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00625" y="263047"/>
            <a:ext cx="8605380" cy="369332"/>
          </a:xfrm>
          <a:prstGeom prst="rect">
            <a:avLst/>
          </a:prstGeom>
          <a:noFill/>
        </p:spPr>
        <p:txBody>
          <a:bodyPr wrap="square" rtlCol="0">
            <a:spAutoFit/>
          </a:bodyPr>
          <a:lstStyle/>
          <a:p>
            <a:r>
              <a:rPr lang="it-IT" b="1" dirty="0" err="1"/>
              <a:t>What</a:t>
            </a:r>
            <a:r>
              <a:rPr lang="it-IT" b="1" dirty="0"/>
              <a:t> </a:t>
            </a:r>
            <a:r>
              <a:rPr lang="it-IT" b="1" dirty="0" err="1"/>
              <a:t>happens</a:t>
            </a:r>
            <a:r>
              <a:rPr lang="it-IT" b="1" dirty="0"/>
              <a:t> with a hard </a:t>
            </a:r>
            <a:r>
              <a:rPr lang="it-IT" b="1" dirty="0" err="1"/>
              <a:t>fork</a:t>
            </a:r>
            <a:r>
              <a:rPr lang="it-IT" b="1" dirty="0"/>
              <a:t>???</a:t>
            </a:r>
          </a:p>
        </p:txBody>
      </p:sp>
      <p:sp>
        <p:nvSpPr>
          <p:cNvPr id="3" name="CasellaDiTesto 2"/>
          <p:cNvSpPr txBox="1"/>
          <p:nvPr/>
        </p:nvSpPr>
        <p:spPr>
          <a:xfrm>
            <a:off x="388307" y="876822"/>
            <a:ext cx="827970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 hard fork refers to a split without backward compatibility with the previous </a:t>
            </a:r>
            <a:r>
              <a:rPr lang="en-US" dirty="0" err="1"/>
              <a:t>blockchain</a:t>
            </a:r>
            <a:r>
              <a:rPr lang="en-US" dirty="0"/>
              <a:t>. This involves a division of the two source codes and does not provide for data exchanges between the two </a:t>
            </a:r>
            <a:r>
              <a:rPr lang="en-US" dirty="0" err="1"/>
              <a:t>blockchains</a:t>
            </a:r>
            <a:r>
              <a:rPr lang="en-US" dirty="0"/>
              <a:t>.</a:t>
            </a:r>
          </a:p>
          <a:p>
            <a:pPr marL="285750" indent="-285750">
              <a:buFont typeface="Arial" panose="020B0604020202020204" pitchFamily="34" charset="0"/>
              <a:buChar char="•"/>
            </a:pPr>
            <a:r>
              <a:rPr lang="en-US" dirty="0"/>
              <a:t>So after a hard fork, there exists two different </a:t>
            </a:r>
            <a:r>
              <a:rPr lang="en-US" dirty="0" err="1"/>
              <a:t>blockchains</a:t>
            </a:r>
            <a:r>
              <a:rPr lang="en-US" dirty="0"/>
              <a:t>, which inherit the same “story”, i.e., all transactions before the fork.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Therefore, if one user had 1 BTC before the Bitcoin Cash fork, after the fork it had 1 BTC and 1 </a:t>
            </a:r>
            <a:r>
              <a:rPr lang="en-US" dirty="0" err="1"/>
              <a:t>BCash</a:t>
            </a:r>
            <a:r>
              <a:rPr lang="en-US" dirty="0"/>
              <a:t> </a:t>
            </a:r>
          </a:p>
          <a:p>
            <a:pPr marL="285750" indent="-285750">
              <a:buFont typeface="Arial" panose="020B0604020202020204" pitchFamily="34" charset="0"/>
              <a:buChar char="•"/>
            </a:pPr>
            <a:r>
              <a:rPr lang="en-US" dirty="0"/>
              <a:t>Usually the value of one of the two currencies experience a drop in value</a:t>
            </a:r>
          </a:p>
          <a:p>
            <a:pPr marL="285750" indent="-285750">
              <a:buFont typeface="Arial" panose="020B0604020202020204" pitchFamily="34" charset="0"/>
              <a:buChar char="•"/>
            </a:pPr>
            <a:endParaRPr lang="it-IT" dirty="0"/>
          </a:p>
        </p:txBody>
      </p:sp>
      <p:pic>
        <p:nvPicPr>
          <p:cNvPr id="4" name="Picture 2" descr="Due tipologie di Fork: hard e 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373" y="2516096"/>
            <a:ext cx="5355571" cy="107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79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BFAC20-4D82-47D5-AF52-BB871298F9C6}"/>
              </a:ext>
            </a:extLst>
          </p:cNvPr>
          <p:cNvSpPr txBox="1"/>
          <p:nvPr/>
        </p:nvSpPr>
        <p:spPr>
          <a:xfrm>
            <a:off x="566057" y="435429"/>
            <a:ext cx="7672252" cy="5078313"/>
          </a:xfrm>
          <a:prstGeom prst="rect">
            <a:avLst/>
          </a:prstGeom>
          <a:noFill/>
        </p:spPr>
        <p:txBody>
          <a:bodyPr wrap="square" rtlCol="0">
            <a:spAutoFit/>
          </a:bodyPr>
          <a:lstStyle/>
          <a:p>
            <a:r>
              <a:rPr lang="it-IT" b="1" dirty="0" err="1"/>
              <a:t>Another</a:t>
            </a:r>
            <a:r>
              <a:rPr lang="it-IT" b="1" dirty="0"/>
              <a:t> hard </a:t>
            </a:r>
            <a:r>
              <a:rPr lang="it-IT" b="1" dirty="0" err="1"/>
              <a:t>fork</a:t>
            </a:r>
            <a:r>
              <a:rPr lang="it-IT" b="1" dirty="0"/>
              <a:t> of Bitcoin: Bitcoin Gold</a:t>
            </a:r>
          </a:p>
          <a:p>
            <a:endParaRPr lang="en-US" dirty="0"/>
          </a:p>
          <a:p>
            <a:r>
              <a:rPr lang="en-US" dirty="0"/>
              <a:t>Bitcoin Gold is a fork of Bitcoin that seeks to reduce the influence of miners who use specialized equipment known as ASICs. The team’s stated goal is to “make bitcoin decentralized again.”</a:t>
            </a:r>
          </a:p>
          <a:p>
            <a:r>
              <a:rPr lang="en-US" dirty="0"/>
              <a:t/>
            </a:r>
            <a:br>
              <a:rPr lang="en-US" dirty="0"/>
            </a:br>
            <a:r>
              <a:rPr lang="en-US" dirty="0"/>
              <a:t>Bitcoin Gold hard forked from the Bitcoin blockchain on October 24, 2017.</a:t>
            </a:r>
          </a:p>
          <a:p>
            <a:endParaRPr lang="en-US" dirty="0"/>
          </a:p>
          <a:p>
            <a:r>
              <a:rPr lang="en-US" dirty="0"/>
              <a:t>In May 2018, Bitcoin Gold was hit by a 51% hashing attack by an unknown actor. This type of attack makes it possible to manipulate the blockchain ledger on which transactions are recorded, and to spend the same digital coins more than once. During the attack, 388,000 BTG (worth approximately $18 million USD) was stolen from several cryptocurrency exchanges. </a:t>
            </a:r>
          </a:p>
          <a:p>
            <a:endParaRPr lang="en-US" dirty="0"/>
          </a:p>
          <a:p>
            <a:r>
              <a:rPr lang="en-US" dirty="0"/>
              <a:t>Bitcoin Gold suffered from 51% attacks again in January 2020.</a:t>
            </a:r>
            <a:endParaRPr lang="en-US" u="sng" dirty="0"/>
          </a:p>
          <a:p>
            <a:r>
              <a:rPr lang="it-IT">
                <a:hlinkClick r:id="rId2"/>
              </a:rPr>
              <a:t>https://thenextweb.com/hardfork/2020/01/27/bitcoin-gold-51-percent-attack-blockchain-reorg-cryptocurrency-binance-exchange/</a:t>
            </a:r>
            <a:endParaRPr lang="it-IT"/>
          </a:p>
          <a:p>
            <a:endParaRPr lang="en-US" u="sng"/>
          </a:p>
        </p:txBody>
      </p:sp>
    </p:spTree>
    <p:extLst>
      <p:ext uri="{BB962C8B-B14F-4D97-AF65-F5344CB8AC3E}">
        <p14:creationId xmlns:p14="http://schemas.microsoft.com/office/powerpoint/2010/main" val="376553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The DAO</a:t>
            </a:r>
            <a:endParaRPr sz="2200" b="1" i="0" u="none" strike="noStrike" cap="none" dirty="0">
              <a:solidFill>
                <a:schemeClr val="lt1"/>
              </a:solidFill>
              <a:latin typeface="Arial"/>
              <a:ea typeface="Arial"/>
              <a:cs typeface="Arial"/>
              <a:sym typeface="Arial"/>
            </a:endParaRPr>
          </a:p>
        </p:txBody>
      </p:sp>
      <p:sp>
        <p:nvSpPr>
          <p:cNvPr id="773" name="Shape 773"/>
          <p:cNvSpPr txBox="1">
            <a:spLocks noGrp="1"/>
          </p:cNvSpPr>
          <p:nvPr>
            <p:ph type="body" idx="1"/>
          </p:nvPr>
        </p:nvSpPr>
        <p:spPr>
          <a:xfrm>
            <a:off x="457200" y="778635"/>
            <a:ext cx="8323726" cy="59401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it-IT" sz="2200" b="0" i="0" u="none" strike="noStrike" cap="none" dirty="0" err="1">
                <a:solidFill>
                  <a:schemeClr val="dk1"/>
                </a:solidFill>
                <a:latin typeface="Arial"/>
                <a:ea typeface="Arial"/>
                <a:cs typeface="Arial"/>
                <a:sym typeface="Arial"/>
              </a:rPr>
              <a:t>TheDAO</a:t>
            </a:r>
            <a:r>
              <a:rPr lang="it-IT" sz="2200" b="0" i="0" u="none" strike="noStrike" cap="none" dirty="0">
                <a:solidFill>
                  <a:schemeClr val="dk1"/>
                </a:solidFill>
                <a:latin typeface="Arial"/>
                <a:ea typeface="Arial"/>
                <a:cs typeface="Arial"/>
                <a:sym typeface="Arial"/>
              </a:rPr>
              <a:t>, “</a:t>
            </a:r>
            <a:r>
              <a:rPr lang="it-IT" sz="2200" b="0" i="1" u="none" strike="noStrike" cap="none" dirty="0" err="1">
                <a:solidFill>
                  <a:schemeClr val="dk1"/>
                </a:solidFill>
                <a:latin typeface="Arial"/>
                <a:ea typeface="Arial"/>
                <a:cs typeface="Arial"/>
                <a:sym typeface="Arial"/>
              </a:rPr>
              <a:t>Decentralized</a:t>
            </a:r>
            <a:r>
              <a:rPr lang="it-IT" sz="2200" b="0" i="1" u="none" strike="noStrike" cap="none" dirty="0">
                <a:solidFill>
                  <a:schemeClr val="dk1"/>
                </a:solidFill>
                <a:latin typeface="Arial"/>
                <a:ea typeface="Arial"/>
                <a:cs typeface="Arial"/>
                <a:sym typeface="Arial"/>
              </a:rPr>
              <a:t>  </a:t>
            </a:r>
            <a:r>
              <a:rPr lang="it-IT" sz="2200" b="0" i="1" u="none" strike="noStrike" cap="none" dirty="0" err="1">
                <a:solidFill>
                  <a:schemeClr val="dk1"/>
                </a:solidFill>
                <a:latin typeface="Arial"/>
                <a:ea typeface="Arial"/>
                <a:cs typeface="Arial"/>
                <a:sym typeface="Arial"/>
              </a:rPr>
              <a:t>Autonomous</a:t>
            </a:r>
            <a:r>
              <a:rPr lang="it-IT" sz="2200" b="0" i="1" u="none" strike="noStrike" cap="none" dirty="0">
                <a:solidFill>
                  <a:schemeClr val="dk1"/>
                </a:solidFill>
                <a:latin typeface="Arial"/>
                <a:ea typeface="Arial"/>
                <a:cs typeface="Arial"/>
                <a:sym typeface="Arial"/>
              </a:rPr>
              <a:t>  Organization</a:t>
            </a:r>
            <a:r>
              <a:rPr lang="it-IT" sz="2200" b="0" i="0" u="none" strike="noStrike" cap="none" dirty="0">
                <a:solidFill>
                  <a:schemeClr val="dk1"/>
                </a:solidFill>
                <a:latin typeface="Arial"/>
                <a:ea typeface="Arial"/>
                <a:cs typeface="Arial"/>
                <a:sym typeface="Arial"/>
              </a:rPr>
              <a:t>”</a:t>
            </a:r>
          </a:p>
          <a:p>
            <a:pPr marL="0" lvl="0" indent="0">
              <a:spcBef>
                <a:spcPts val="0"/>
              </a:spcBef>
              <a:buClr>
                <a:schemeClr val="dk1"/>
              </a:buClr>
              <a:buSzPts val="2200"/>
              <a:buNone/>
            </a:pPr>
            <a:r>
              <a:rPr lang="en-US" sz="2200" dirty="0">
                <a:solidFill>
                  <a:schemeClr val="dk1"/>
                </a:solidFill>
                <a:latin typeface="Arial"/>
                <a:ea typeface="Arial"/>
                <a:cs typeface="Arial"/>
                <a:sym typeface="Arial"/>
              </a:rPr>
              <a:t>an automated investment fund, entirely managed by computers and based on blockchain technology: it had raised over 150 million dollars in the short period in which it was open to public subscription.</a:t>
            </a:r>
            <a:endParaRPr lang="it-IT" sz="2200" b="0" i="0"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0" lvl="0" indent="0">
              <a:spcBef>
                <a:spcPts val="440"/>
              </a:spcBef>
              <a:buClr>
                <a:schemeClr val="dk1"/>
              </a:buClr>
              <a:buSzPts val="2200"/>
              <a:buNone/>
            </a:pPr>
            <a:r>
              <a:rPr lang="en-US" sz="2200" dirty="0">
                <a:solidFill>
                  <a:schemeClr val="dk1"/>
                </a:solidFill>
                <a:latin typeface="Arial"/>
                <a:ea typeface="Arial"/>
                <a:cs typeface="Arial"/>
                <a:sym typeface="Arial"/>
              </a:rPr>
              <a:t>An individual or group of individuals found a flaw in the smart contract to steal funds from the "cash" of the </a:t>
            </a:r>
            <a:r>
              <a:rPr lang="it-IT" sz="2200" b="0" i="0" u="none" strike="noStrike" cap="none" dirty="0" err="1">
                <a:solidFill>
                  <a:schemeClr val="dk1"/>
                </a:solidFill>
                <a:latin typeface="Arial"/>
                <a:ea typeface="Arial"/>
                <a:cs typeface="Arial"/>
                <a:sym typeface="Arial"/>
              </a:rPr>
              <a:t>TheDAO</a:t>
            </a:r>
            <a:endParaRPr lang="it-IT" sz="2200" b="0" i="0" u="none" strike="noStrike" cap="none" dirty="0">
              <a:solidFill>
                <a:schemeClr val="dk1"/>
              </a:solidFill>
              <a:latin typeface="Arial"/>
              <a:ea typeface="Arial"/>
              <a:cs typeface="Arial"/>
              <a:sym typeface="Arial"/>
            </a:endParaRPr>
          </a:p>
          <a:p>
            <a:pPr marL="0" lvl="0" indent="0">
              <a:spcBef>
                <a:spcPts val="440"/>
              </a:spcBef>
              <a:buClr>
                <a:schemeClr val="dk1"/>
              </a:buClr>
              <a:buSzPts val="2200"/>
              <a:buNone/>
            </a:pPr>
            <a:endParaRPr lang="it-IT" sz="2200" b="0" i="0" u="none" strike="noStrike" cap="none" dirty="0">
              <a:solidFill>
                <a:schemeClr val="dk1"/>
              </a:solidFill>
              <a:latin typeface="Arial"/>
              <a:ea typeface="Arial"/>
              <a:cs typeface="Arial"/>
              <a:sym typeface="Arial"/>
            </a:endParaRPr>
          </a:p>
          <a:p>
            <a:pPr marL="0" lvl="0" indent="0">
              <a:spcBef>
                <a:spcPts val="440"/>
              </a:spcBef>
              <a:buClr>
                <a:schemeClr val="dk1"/>
              </a:buClr>
              <a:buSzPts val="2200"/>
              <a:buNone/>
            </a:pPr>
            <a:r>
              <a:rPr lang="en-US" sz="2200" dirty="0">
                <a:solidFill>
                  <a:schemeClr val="dk1"/>
                </a:solidFill>
                <a:latin typeface="Arial"/>
                <a:ea typeface="Arial"/>
                <a:cs typeface="Arial"/>
                <a:sym typeface="Arial"/>
              </a:rPr>
              <a:t>The software platform was launched on May 28, 2016.</a:t>
            </a:r>
          </a:p>
          <a:p>
            <a:pPr marL="0" lvl="0" indent="0">
              <a:spcBef>
                <a:spcPts val="440"/>
              </a:spcBef>
              <a:buClr>
                <a:schemeClr val="dk1"/>
              </a:buClr>
              <a:buSzPts val="2200"/>
              <a:buNone/>
            </a:pPr>
            <a:r>
              <a:rPr lang="en-US" sz="2200" dirty="0">
                <a:solidFill>
                  <a:schemeClr val="dk1"/>
                </a:solidFill>
                <a:latin typeface="Arial"/>
                <a:ea typeface="Arial"/>
                <a:cs typeface="Arial"/>
                <a:sym typeface="Arial"/>
              </a:rPr>
              <a:t>On Friday 17 June, funds were subtracted thanks to a "badly thought" line of code that allowed funds belonging to </a:t>
            </a:r>
            <a:r>
              <a:rPr lang="en-US" sz="2200" dirty="0" err="1">
                <a:solidFill>
                  <a:schemeClr val="dk1"/>
                </a:solidFill>
                <a:latin typeface="Arial"/>
                <a:ea typeface="Arial"/>
                <a:cs typeface="Arial"/>
                <a:sym typeface="Arial"/>
              </a:rPr>
              <a:t>TheDAO</a:t>
            </a:r>
            <a:r>
              <a:rPr lang="en-US" sz="2200" dirty="0">
                <a:solidFill>
                  <a:schemeClr val="dk1"/>
                </a:solidFill>
                <a:latin typeface="Arial"/>
                <a:ea typeface="Arial"/>
                <a:cs typeface="Arial"/>
                <a:sym typeface="Arial"/>
              </a:rPr>
              <a:t> to be subtracted.</a:t>
            </a:r>
          </a:p>
          <a:p>
            <a:pPr marL="0" lvl="0" indent="0">
              <a:spcBef>
                <a:spcPts val="440"/>
              </a:spcBef>
              <a:buClr>
                <a:schemeClr val="dk1"/>
              </a:buClr>
              <a:buSzPts val="2200"/>
              <a:buNone/>
            </a:pPr>
            <a:endParaRPr lang="en-US" sz="2200" dirty="0">
              <a:solidFill>
                <a:schemeClr val="dk1"/>
              </a:solidFill>
              <a:latin typeface="Arial"/>
              <a:ea typeface="Arial"/>
              <a:cs typeface="Arial"/>
              <a:sym typeface="Arial"/>
            </a:endParaRPr>
          </a:p>
          <a:p>
            <a:pPr marL="0" lvl="0" indent="0">
              <a:spcBef>
                <a:spcPts val="440"/>
              </a:spcBef>
              <a:buClr>
                <a:schemeClr val="dk1"/>
              </a:buClr>
              <a:buSzPts val="2200"/>
              <a:buNone/>
            </a:pPr>
            <a:r>
              <a:rPr lang="en-US" sz="2200" dirty="0">
                <a:solidFill>
                  <a:schemeClr val="dk1"/>
                </a:solidFill>
                <a:latin typeface="Arial"/>
                <a:ea typeface="Arial"/>
                <a:cs typeface="Arial"/>
                <a:sym typeface="Arial"/>
              </a:rPr>
              <a:t>If code-is-law, is this subtraction illegal?</a:t>
            </a:r>
          </a:p>
          <a:p>
            <a:pPr marL="0" lvl="0" indent="0">
              <a:spcBef>
                <a:spcPts val="440"/>
              </a:spcBef>
              <a:buClr>
                <a:schemeClr val="dk1"/>
              </a:buClr>
              <a:buSzPts val="2200"/>
              <a:buNone/>
            </a:pPr>
            <a:endParaRPr lang="en-US" sz="2200" dirty="0">
              <a:solidFill>
                <a:schemeClr val="dk1"/>
              </a:solidFill>
              <a:latin typeface="Arial"/>
              <a:ea typeface="Arial"/>
              <a:cs typeface="Arial"/>
              <a:sym typeface="Arial"/>
            </a:endParaRPr>
          </a:p>
          <a:p>
            <a:pPr marL="0" lvl="0" indent="0">
              <a:spcBef>
                <a:spcPts val="440"/>
              </a:spcBef>
              <a:buClr>
                <a:schemeClr val="dk1"/>
              </a:buClr>
              <a:buSzPts val="2200"/>
              <a:buNone/>
            </a:pPr>
            <a:r>
              <a:rPr lang="en-US" sz="2200" dirty="0">
                <a:solidFill>
                  <a:schemeClr val="dk1"/>
                </a:solidFill>
                <a:latin typeface="Arial"/>
                <a:ea typeface="Arial"/>
                <a:cs typeface="Arial"/>
                <a:sym typeface="Arial"/>
              </a:rPr>
              <a:t>If the blockchain is immutable, how can it be canceled?</a:t>
            </a:r>
            <a:endParaRPr sz="2200" b="0" i="0" u="none" strike="noStrike" cap="none" dirty="0">
              <a:solidFill>
                <a:schemeClr val="dk1"/>
              </a:solidFill>
              <a:latin typeface="Arial"/>
              <a:ea typeface="Arial"/>
              <a:cs typeface="Arial"/>
              <a:sym typeface="Arial"/>
            </a:endParaRPr>
          </a:p>
        </p:txBody>
      </p:sp>
      <p:sp>
        <p:nvSpPr>
          <p:cNvPr id="2" name="CasellaDiTesto 1">
            <a:extLst>
              <a:ext uri="{FF2B5EF4-FFF2-40B4-BE49-F238E27FC236}">
                <a16:creationId xmlns:a16="http://schemas.microsoft.com/office/drawing/2014/main" id="{55CF091F-3C3C-4E02-9B77-2E0D977C05FF}"/>
              </a:ext>
            </a:extLst>
          </p:cNvPr>
          <p:cNvSpPr txBox="1"/>
          <p:nvPr/>
        </p:nvSpPr>
        <p:spPr>
          <a:xfrm>
            <a:off x="288521" y="409303"/>
            <a:ext cx="8323726" cy="369332"/>
          </a:xfrm>
          <a:prstGeom prst="rect">
            <a:avLst/>
          </a:prstGeom>
          <a:noFill/>
        </p:spPr>
        <p:txBody>
          <a:bodyPr wrap="square" rtlCol="0">
            <a:spAutoFit/>
          </a:bodyPr>
          <a:lstStyle/>
          <a:p>
            <a:r>
              <a:rPr lang="it-IT" b="1" dirty="0">
                <a:solidFill>
                  <a:srgbClr val="FF0000"/>
                </a:solidFill>
              </a:rPr>
              <a:t>HARD FORK – The DAO</a:t>
            </a:r>
          </a:p>
        </p:txBody>
      </p:sp>
    </p:spTree>
    <p:extLst>
      <p:ext uri="{BB962C8B-B14F-4D97-AF65-F5344CB8AC3E}">
        <p14:creationId xmlns:p14="http://schemas.microsoft.com/office/powerpoint/2010/main" val="1042295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Fork</a:t>
            </a:r>
            <a:endParaRPr sz="2200" b="1" i="0" u="none" strike="noStrike" cap="none">
              <a:solidFill>
                <a:schemeClr val="lt1"/>
              </a:solidFill>
              <a:latin typeface="Arial"/>
              <a:ea typeface="Arial"/>
              <a:cs typeface="Arial"/>
              <a:sym typeface="Arial"/>
            </a:endParaRPr>
          </a:p>
        </p:txBody>
      </p:sp>
      <p:sp>
        <p:nvSpPr>
          <p:cNvPr id="785" name="Shape 785"/>
          <p:cNvSpPr txBox="1">
            <a:spLocks noGrp="1"/>
          </p:cNvSpPr>
          <p:nvPr>
            <p:ph type="body" idx="1"/>
          </p:nvPr>
        </p:nvSpPr>
        <p:spPr>
          <a:xfrm>
            <a:off x="410137" y="627018"/>
            <a:ext cx="8323726" cy="5275212"/>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dk1"/>
              </a:buClr>
              <a:buSzPts val="2035"/>
              <a:buNone/>
            </a:pPr>
            <a:r>
              <a:rPr lang="en-US" sz="2035" dirty="0">
                <a:solidFill>
                  <a:schemeClr val="dk1"/>
                </a:solidFill>
                <a:latin typeface="Arial"/>
                <a:ea typeface="Arial"/>
                <a:cs typeface="Arial"/>
                <a:sym typeface="Arial"/>
              </a:rPr>
              <a:t>A </a:t>
            </a:r>
            <a:r>
              <a:rPr lang="en-US" sz="2035" b="1" dirty="0">
                <a:solidFill>
                  <a:schemeClr val="dk1"/>
                </a:solidFill>
                <a:latin typeface="Arial"/>
                <a:ea typeface="Arial"/>
                <a:cs typeface="Arial"/>
                <a:sym typeface="Arial"/>
              </a:rPr>
              <a:t>Soft Fork </a:t>
            </a:r>
            <a:r>
              <a:rPr lang="en-US" sz="2035" dirty="0">
                <a:solidFill>
                  <a:schemeClr val="dk1"/>
                </a:solidFill>
                <a:latin typeface="Arial"/>
                <a:ea typeface="Arial"/>
                <a:cs typeface="Arial"/>
                <a:sym typeface="Arial"/>
              </a:rPr>
              <a:t>is an operation that updates Ethereum's functionality while maintaining backward compatibility.</a:t>
            </a:r>
          </a:p>
          <a:p>
            <a:pPr marL="0" lvl="0" indent="0">
              <a:spcBef>
                <a:spcPts val="0"/>
              </a:spcBef>
              <a:buClr>
                <a:schemeClr val="dk1"/>
              </a:buClr>
              <a:buSzPts val="2035"/>
              <a:buNone/>
            </a:pPr>
            <a:r>
              <a:rPr lang="en-US" sz="2035" dirty="0">
                <a:solidFill>
                  <a:schemeClr val="dk1"/>
                </a:solidFill>
                <a:latin typeface="Arial"/>
                <a:ea typeface="Arial"/>
                <a:cs typeface="Arial"/>
                <a:sym typeface="Arial"/>
              </a:rPr>
              <a:t>A </a:t>
            </a:r>
            <a:r>
              <a:rPr lang="en-US" sz="2035" b="1" dirty="0">
                <a:solidFill>
                  <a:schemeClr val="dk1"/>
                </a:solidFill>
                <a:latin typeface="Arial"/>
                <a:ea typeface="Arial"/>
                <a:cs typeface="Arial"/>
                <a:sym typeface="Arial"/>
              </a:rPr>
              <a:t>Hard Fork</a:t>
            </a:r>
            <a:r>
              <a:rPr lang="en-US" sz="2035" dirty="0">
                <a:solidFill>
                  <a:schemeClr val="dk1"/>
                </a:solidFill>
                <a:latin typeface="Arial"/>
                <a:ea typeface="Arial"/>
                <a:cs typeface="Arial"/>
                <a:sym typeface="Arial"/>
              </a:rPr>
              <a:t>, on the other hand, is an update of the protocol that makes old versions of Ethereum obsolete.</a:t>
            </a:r>
          </a:p>
          <a:p>
            <a:pPr marL="0" lvl="0" indent="0">
              <a:spcBef>
                <a:spcPts val="0"/>
              </a:spcBef>
              <a:buClr>
                <a:schemeClr val="dk1"/>
              </a:buClr>
              <a:buSzPts val="2035"/>
              <a:buNone/>
            </a:pPr>
            <a:endParaRPr sz="2035" b="0" i="0" u="none" strike="noStrike" cap="none" dirty="0">
              <a:solidFill>
                <a:schemeClr val="dk1"/>
              </a:solidFill>
              <a:latin typeface="Arial"/>
              <a:ea typeface="Arial"/>
              <a:cs typeface="Arial"/>
              <a:sym typeface="Arial"/>
            </a:endParaRPr>
          </a:p>
          <a:p>
            <a:pPr marL="0" marR="0" lvl="0" indent="0" algn="l" rtl="0">
              <a:lnSpc>
                <a:spcPct val="90000"/>
              </a:lnSpc>
              <a:spcBef>
                <a:spcPts val="407"/>
              </a:spcBef>
              <a:spcAft>
                <a:spcPts val="0"/>
              </a:spcAft>
              <a:buClr>
                <a:schemeClr val="dk1"/>
              </a:buClr>
              <a:buSzPts val="2035"/>
              <a:buFont typeface="Noto Sans Symbols"/>
              <a:buNone/>
            </a:pPr>
            <a:r>
              <a:rPr lang="it-IT" sz="2035" b="0" i="1" u="none" strike="noStrike" cap="none" dirty="0">
                <a:solidFill>
                  <a:schemeClr val="dk1"/>
                </a:solidFill>
                <a:latin typeface="Arial"/>
                <a:ea typeface="Arial"/>
                <a:cs typeface="Arial"/>
                <a:sym typeface="Arial"/>
              </a:rPr>
              <a:t>"By 4pm </a:t>
            </a:r>
            <a:r>
              <a:rPr lang="it-IT" sz="2035" b="0" i="1" u="none" strike="noStrike" cap="none" dirty="0" err="1">
                <a:solidFill>
                  <a:schemeClr val="dk1"/>
                </a:solidFill>
                <a:latin typeface="Arial"/>
                <a:ea typeface="Arial"/>
                <a:cs typeface="Arial"/>
                <a:sym typeface="Arial"/>
              </a:rPr>
              <a:t>local</a:t>
            </a:r>
            <a:r>
              <a:rPr lang="it-IT" sz="2035" b="0" i="1" u="none" strike="noStrike" cap="none" dirty="0">
                <a:solidFill>
                  <a:schemeClr val="dk1"/>
                </a:solidFill>
                <a:latin typeface="Arial"/>
                <a:ea typeface="Arial"/>
                <a:cs typeface="Arial"/>
                <a:sym typeface="Arial"/>
              </a:rPr>
              <a:t> time, the consensus </a:t>
            </a:r>
            <a:r>
              <a:rPr lang="it-IT" sz="2035" b="0" i="1" u="none" strike="noStrike" cap="none" dirty="0" err="1">
                <a:solidFill>
                  <a:schemeClr val="dk1"/>
                </a:solidFill>
                <a:latin typeface="Arial"/>
                <a:ea typeface="Arial"/>
                <a:cs typeface="Arial"/>
                <a:sym typeface="Arial"/>
              </a:rPr>
              <a:t>was</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that</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should</a:t>
            </a:r>
            <a:r>
              <a:rPr lang="it-IT" sz="2035" b="0" i="1" u="none" strike="noStrike" cap="none" dirty="0">
                <a:solidFill>
                  <a:schemeClr val="dk1"/>
                </a:solidFill>
                <a:latin typeface="Arial"/>
                <a:ea typeface="Arial"/>
                <a:cs typeface="Arial"/>
                <a:sym typeface="Arial"/>
              </a:rPr>
              <a:t> a soft </a:t>
            </a:r>
            <a:r>
              <a:rPr lang="it-IT" sz="2035" b="0" i="1" u="none" strike="noStrike" cap="none" dirty="0" err="1">
                <a:solidFill>
                  <a:schemeClr val="dk1"/>
                </a:solidFill>
                <a:latin typeface="Arial"/>
                <a:ea typeface="Arial"/>
                <a:cs typeface="Arial"/>
                <a:sym typeface="Arial"/>
              </a:rPr>
              <a:t>fork</a:t>
            </a:r>
            <a:r>
              <a:rPr lang="it-IT" sz="2035" b="0" i="1" u="none" strike="noStrike" cap="none" dirty="0">
                <a:solidFill>
                  <a:schemeClr val="dk1"/>
                </a:solidFill>
                <a:latin typeface="Arial"/>
                <a:ea typeface="Arial"/>
                <a:cs typeface="Arial"/>
                <a:sym typeface="Arial"/>
              </a:rPr>
              <a:t> be </a:t>
            </a:r>
            <a:r>
              <a:rPr lang="it-IT" sz="2035" b="0" i="1" u="none" strike="noStrike" cap="none" dirty="0" err="1">
                <a:solidFill>
                  <a:schemeClr val="dk1"/>
                </a:solidFill>
                <a:latin typeface="Arial"/>
                <a:ea typeface="Arial"/>
                <a:cs typeface="Arial"/>
                <a:sym typeface="Arial"/>
              </a:rPr>
              <a:t>deployed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within</a:t>
            </a:r>
            <a:r>
              <a:rPr lang="it-IT" sz="2035" b="0" i="1" u="none" strike="noStrike" cap="none" dirty="0">
                <a:solidFill>
                  <a:schemeClr val="dk1"/>
                </a:solidFill>
                <a:latin typeface="Arial"/>
                <a:ea typeface="Arial"/>
                <a:cs typeface="Arial"/>
                <a:sym typeface="Arial"/>
              </a:rPr>
              <a:t> 27 days, the </a:t>
            </a:r>
            <a:r>
              <a:rPr lang="it-IT" sz="2035" b="0" i="1" u="none" strike="noStrike" cap="none" dirty="0" err="1">
                <a:solidFill>
                  <a:schemeClr val="dk1"/>
                </a:solidFill>
                <a:latin typeface="Arial"/>
                <a:ea typeface="Arial"/>
                <a:cs typeface="Arial"/>
                <a:sym typeface="Arial"/>
              </a:rPr>
              <a:t>attacker</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would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not</a:t>
            </a:r>
            <a:r>
              <a:rPr lang="it-IT" sz="2035" b="0" i="1" u="none" strike="noStrike" cap="none" dirty="0">
                <a:solidFill>
                  <a:schemeClr val="dk1"/>
                </a:solidFill>
                <a:latin typeface="Arial"/>
                <a:ea typeface="Arial"/>
                <a:cs typeface="Arial"/>
                <a:sym typeface="Arial"/>
              </a:rPr>
              <a:t> be </a:t>
            </a:r>
            <a:r>
              <a:rPr lang="it-IT" sz="2035" b="0" i="1" u="none" strike="noStrike" cap="none" dirty="0" err="1">
                <a:solidFill>
                  <a:schemeClr val="dk1"/>
                </a:solidFill>
                <a:latin typeface="Arial"/>
                <a:ea typeface="Arial"/>
                <a:cs typeface="Arial"/>
                <a:sym typeface="Arial"/>
              </a:rPr>
              <a:t>able</a:t>
            </a:r>
            <a:r>
              <a:rPr lang="it-IT" sz="2035" b="0" i="1" u="none" strike="noStrike" cap="none" dirty="0">
                <a:solidFill>
                  <a:schemeClr val="dk1"/>
                </a:solidFill>
                <a:latin typeface="Arial"/>
                <a:ea typeface="Arial"/>
                <a:cs typeface="Arial"/>
                <a:sym typeface="Arial"/>
              </a:rPr>
              <a:t> to </a:t>
            </a:r>
            <a:r>
              <a:rPr lang="it-IT" sz="2035" b="0" i="1" u="none" strike="noStrike" cap="none" dirty="0" err="1">
                <a:solidFill>
                  <a:schemeClr val="dk1"/>
                </a:solidFill>
                <a:latin typeface="Arial"/>
                <a:ea typeface="Arial"/>
                <a:cs typeface="Arial"/>
                <a:sym typeface="Arial"/>
              </a:rPr>
              <a:t>retrieve</a:t>
            </a:r>
            <a:r>
              <a:rPr lang="it-IT" sz="2035" b="0" i="1" u="none" strike="noStrike" cap="none" dirty="0">
                <a:solidFill>
                  <a:schemeClr val="dk1"/>
                </a:solidFill>
                <a:latin typeface="Arial"/>
                <a:ea typeface="Arial"/>
                <a:cs typeface="Arial"/>
                <a:sym typeface="Arial"/>
              </a:rPr>
              <a:t> the funds he </a:t>
            </a:r>
            <a:r>
              <a:rPr lang="it-IT" sz="2035" b="0" i="1" u="none" strike="noStrike" cap="none" dirty="0" err="1">
                <a:solidFill>
                  <a:schemeClr val="dk1"/>
                </a:solidFill>
                <a:latin typeface="Arial"/>
                <a:ea typeface="Arial"/>
                <a:cs typeface="Arial"/>
                <a:sym typeface="Arial"/>
              </a:rPr>
              <a:t>had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stashed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into</a:t>
            </a:r>
            <a:r>
              <a:rPr lang="it-IT" sz="2035" b="0" i="1" u="none" strike="noStrike" cap="none" dirty="0">
                <a:solidFill>
                  <a:schemeClr val="dk1"/>
                </a:solidFill>
                <a:latin typeface="Arial"/>
                <a:ea typeface="Arial"/>
                <a:cs typeface="Arial"/>
                <a:sym typeface="Arial"/>
              </a:rPr>
              <a:t> a </a:t>
            </a:r>
            <a:r>
              <a:rPr lang="it-IT" sz="2035" b="0" i="1" u="none" strike="noStrike" cap="none" dirty="0" err="1">
                <a:solidFill>
                  <a:schemeClr val="dk1"/>
                </a:solidFill>
                <a:latin typeface="Arial"/>
                <a:ea typeface="Arial"/>
                <a:cs typeface="Arial"/>
                <a:sym typeface="Arial"/>
              </a:rPr>
              <a:t>child</a:t>
            </a:r>
            <a:r>
              <a:rPr lang="it-IT" sz="2035" b="0" i="1" u="none" strike="noStrike" cap="none" dirty="0">
                <a:solidFill>
                  <a:schemeClr val="dk1"/>
                </a:solidFill>
                <a:latin typeface="Arial"/>
                <a:ea typeface="Arial"/>
                <a:cs typeface="Arial"/>
                <a:sym typeface="Arial"/>
              </a:rPr>
              <a:t> DAO.</a:t>
            </a:r>
            <a:endParaRPr dirty="0"/>
          </a:p>
          <a:p>
            <a:pPr marL="0" marR="0" lvl="0" indent="0" algn="l" rtl="0">
              <a:lnSpc>
                <a:spcPct val="90000"/>
              </a:lnSpc>
              <a:spcBef>
                <a:spcPts val="407"/>
              </a:spcBef>
              <a:spcAft>
                <a:spcPts val="0"/>
              </a:spcAft>
              <a:buClr>
                <a:schemeClr val="dk1"/>
              </a:buClr>
              <a:buSzPts val="2035"/>
              <a:buFont typeface="Noto Sans Symbols"/>
              <a:buNone/>
            </a:pPr>
            <a:r>
              <a:rPr lang="it-IT" sz="2035" b="0" i="1" u="none" strike="noStrike" cap="none" dirty="0">
                <a:solidFill>
                  <a:schemeClr val="dk1"/>
                </a:solidFill>
                <a:latin typeface="Arial"/>
                <a:ea typeface="Arial"/>
                <a:cs typeface="Arial"/>
                <a:sym typeface="Arial"/>
              </a:rPr>
              <a:t>A </a:t>
            </a:r>
            <a:r>
              <a:rPr lang="it-IT" sz="2035" b="0" i="1" u="none" strike="noStrike" cap="none" dirty="0" err="1">
                <a:solidFill>
                  <a:schemeClr val="dk1"/>
                </a:solidFill>
                <a:latin typeface="Arial"/>
                <a:ea typeface="Arial"/>
                <a:cs typeface="Arial"/>
                <a:sym typeface="Arial"/>
              </a:rPr>
              <a:t>subsequent</a:t>
            </a:r>
            <a:r>
              <a:rPr lang="it-IT" sz="2035" b="0" i="1" u="none" strike="noStrike" cap="none" dirty="0">
                <a:solidFill>
                  <a:schemeClr val="dk1"/>
                </a:solidFill>
                <a:latin typeface="Arial"/>
                <a:ea typeface="Arial"/>
                <a:cs typeface="Arial"/>
                <a:sym typeface="Arial"/>
              </a:rPr>
              <a:t> hard </a:t>
            </a:r>
            <a:r>
              <a:rPr lang="it-IT" sz="2035" b="0" i="1" u="none" strike="noStrike" cap="none" dirty="0" err="1">
                <a:solidFill>
                  <a:schemeClr val="dk1"/>
                </a:solidFill>
                <a:latin typeface="Arial"/>
                <a:ea typeface="Arial"/>
                <a:cs typeface="Arial"/>
                <a:sym typeface="Arial"/>
              </a:rPr>
              <a:t>fork</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could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even</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return</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all</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ether</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including</a:t>
            </a:r>
            <a:r>
              <a:rPr lang="it-IT" sz="2035" b="0" i="1" u="none" strike="noStrike" cap="none" dirty="0">
                <a:solidFill>
                  <a:schemeClr val="dk1"/>
                </a:solidFill>
                <a:latin typeface="Arial"/>
                <a:ea typeface="Arial"/>
                <a:cs typeface="Arial"/>
                <a:sym typeface="Arial"/>
              </a:rPr>
              <a:t> the </a:t>
            </a:r>
            <a:r>
              <a:rPr lang="it-IT" sz="2035" b="0" i="1" u="none" strike="noStrike" cap="none" dirty="0" err="1">
                <a:solidFill>
                  <a:schemeClr val="dk1"/>
                </a:solidFill>
                <a:latin typeface="Arial"/>
                <a:ea typeface="Arial"/>
                <a:cs typeface="Arial"/>
                <a:sym typeface="Arial"/>
              </a:rPr>
              <a:t>DAO's</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extraBalance</a:t>
            </a:r>
            <a:r>
              <a:rPr lang="it-IT" sz="2035" b="0" i="1" u="none" strike="noStrike" cap="none" dirty="0">
                <a:solidFill>
                  <a:schemeClr val="dk1"/>
                </a:solidFill>
                <a:latin typeface="Arial"/>
                <a:ea typeface="Arial"/>
                <a:cs typeface="Arial"/>
                <a:sym typeface="Arial"/>
              </a:rPr>
              <a:t>' and the </a:t>
            </a:r>
            <a:r>
              <a:rPr lang="it-IT" sz="2035" b="0" i="1" u="none" strike="noStrike" cap="none" dirty="0" err="1">
                <a:solidFill>
                  <a:schemeClr val="dk1"/>
                </a:solidFill>
                <a:latin typeface="Arial"/>
                <a:ea typeface="Arial"/>
                <a:cs typeface="Arial"/>
                <a:sym typeface="Arial"/>
              </a:rPr>
              <a:t>stolen</a:t>
            </a:r>
            <a:r>
              <a:rPr lang="it-IT" sz="2035" b="0" i="1" u="none" strike="noStrike" cap="none" dirty="0">
                <a:solidFill>
                  <a:schemeClr val="dk1"/>
                </a:solidFill>
                <a:latin typeface="Arial"/>
                <a:ea typeface="Arial"/>
                <a:cs typeface="Arial"/>
                <a:sym typeface="Arial"/>
              </a:rPr>
              <a:t> funds, back </a:t>
            </a:r>
            <a:r>
              <a:rPr lang="it-IT" sz="2035" b="0" i="1" u="none" strike="noStrike" cap="none" dirty="0" err="1">
                <a:solidFill>
                  <a:schemeClr val="dk1"/>
                </a:solidFill>
                <a:latin typeface="Arial"/>
                <a:ea typeface="Arial"/>
                <a:cs typeface="Arial"/>
                <a:sym typeface="Arial"/>
              </a:rPr>
              <a:t>into</a:t>
            </a:r>
            <a:r>
              <a:rPr lang="it-IT" sz="2035" b="0" i="1" u="none" strike="noStrike" cap="none" dirty="0">
                <a:solidFill>
                  <a:schemeClr val="dk1"/>
                </a:solidFill>
                <a:latin typeface="Arial"/>
                <a:ea typeface="Arial"/>
                <a:cs typeface="Arial"/>
                <a:sym typeface="Arial"/>
              </a:rPr>
              <a:t> a smart </a:t>
            </a:r>
            <a:r>
              <a:rPr lang="it-IT" sz="2035" b="0" i="1" u="none" strike="noStrike" cap="none" dirty="0" err="1">
                <a:solidFill>
                  <a:schemeClr val="dk1"/>
                </a:solidFill>
                <a:latin typeface="Arial"/>
                <a:ea typeface="Arial"/>
                <a:cs typeface="Arial"/>
                <a:sym typeface="Arial"/>
              </a:rPr>
              <a:t>contract</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That</a:t>
            </a:r>
            <a:r>
              <a:rPr lang="it-IT" sz="2035" b="0" i="1" u="none" strike="noStrike" cap="none" dirty="0">
                <a:solidFill>
                  <a:schemeClr val="dk1"/>
                </a:solidFill>
                <a:latin typeface="Arial"/>
                <a:ea typeface="Arial"/>
                <a:cs typeface="Arial"/>
                <a:sym typeface="Arial"/>
              </a:rPr>
              <a:t> smart </a:t>
            </a:r>
            <a:r>
              <a:rPr lang="it-IT" sz="2035" b="0" i="1" u="none" strike="noStrike" cap="none" dirty="0" err="1">
                <a:solidFill>
                  <a:schemeClr val="dk1"/>
                </a:solidFill>
                <a:latin typeface="Arial"/>
                <a:ea typeface="Arial"/>
                <a:cs typeface="Arial"/>
                <a:sym typeface="Arial"/>
              </a:rPr>
              <a:t>contract</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would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contain</a:t>
            </a:r>
            <a:r>
              <a:rPr lang="it-IT" sz="2035" b="0" i="1" u="none" strike="noStrike" cap="none" dirty="0">
                <a:solidFill>
                  <a:schemeClr val="dk1"/>
                </a:solidFill>
                <a:latin typeface="Arial"/>
                <a:ea typeface="Arial"/>
                <a:cs typeface="Arial"/>
                <a:sym typeface="Arial"/>
              </a:rPr>
              <a:t> a single </a:t>
            </a:r>
            <a:r>
              <a:rPr lang="it-IT" sz="2035" b="0" i="1" u="none" strike="noStrike" cap="none" dirty="0" err="1">
                <a:solidFill>
                  <a:schemeClr val="dk1"/>
                </a:solidFill>
                <a:latin typeface="Arial"/>
                <a:ea typeface="Arial"/>
                <a:cs typeface="Arial"/>
                <a:sym typeface="Arial"/>
              </a:rPr>
              <a:t>function</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withdraw</a:t>
            </a:r>
            <a:r>
              <a:rPr lang="it-IT" sz="2035" b="0" i="1" u="none" strike="noStrike" cap="none" dirty="0">
                <a:solidFill>
                  <a:schemeClr val="dk1"/>
                </a:solidFill>
                <a:latin typeface="Arial"/>
                <a:ea typeface="Arial"/>
                <a:cs typeface="Arial"/>
                <a:sym typeface="Arial"/>
              </a:rPr>
              <a:t>().</a:t>
            </a:r>
            <a:endParaRPr dirty="0"/>
          </a:p>
          <a:p>
            <a:pPr marL="0" marR="0" lvl="0" indent="0" algn="l" rtl="0">
              <a:lnSpc>
                <a:spcPct val="90000"/>
              </a:lnSpc>
              <a:spcBef>
                <a:spcPts val="407"/>
              </a:spcBef>
              <a:spcAft>
                <a:spcPts val="0"/>
              </a:spcAft>
              <a:buClr>
                <a:schemeClr val="dk1"/>
              </a:buClr>
              <a:buSzPts val="2035"/>
              <a:buFont typeface="Noto Sans Symbols"/>
              <a:buNone/>
            </a:pPr>
            <a:r>
              <a:rPr lang="it-IT" sz="2035" b="0" i="1" u="none" strike="noStrike" cap="none" dirty="0" err="1">
                <a:solidFill>
                  <a:schemeClr val="dk1"/>
                </a:solidFill>
                <a:latin typeface="Arial"/>
                <a:ea typeface="Arial"/>
                <a:cs typeface="Arial"/>
                <a:sym typeface="Arial"/>
              </a:rPr>
              <a:t>This</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would</a:t>
            </a:r>
            <a:r>
              <a:rPr lang="it-IT" sz="2035" b="0" i="1" u="none" strike="noStrike" cap="none" dirty="0">
                <a:solidFill>
                  <a:schemeClr val="dk1"/>
                </a:solidFill>
                <a:latin typeface="Arial"/>
                <a:ea typeface="Arial"/>
                <a:cs typeface="Arial"/>
                <a:sym typeface="Arial"/>
              </a:rPr>
              <a:t> make </a:t>
            </a:r>
            <a:r>
              <a:rPr lang="it-IT" sz="2035" b="0" i="1" u="none" strike="noStrike" cap="none" dirty="0" err="1">
                <a:solidFill>
                  <a:schemeClr val="dk1"/>
                </a:solidFill>
                <a:latin typeface="Arial"/>
                <a:ea typeface="Arial"/>
                <a:cs typeface="Arial"/>
                <a:sym typeface="Arial"/>
              </a:rPr>
              <a:t>it</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possible</a:t>
            </a:r>
            <a:r>
              <a:rPr lang="it-IT" sz="2035" b="0" i="1" u="none" strike="noStrike" cap="none" dirty="0">
                <a:solidFill>
                  <a:schemeClr val="dk1"/>
                </a:solidFill>
                <a:latin typeface="Arial"/>
                <a:ea typeface="Arial"/>
                <a:cs typeface="Arial"/>
                <a:sym typeface="Arial"/>
              </a:rPr>
              <a:t> for </a:t>
            </a:r>
            <a:r>
              <a:rPr lang="it-IT" sz="2035" b="0" i="1" u="none" strike="noStrike" cap="none" dirty="0" err="1">
                <a:solidFill>
                  <a:schemeClr val="dk1"/>
                </a:solidFill>
                <a:latin typeface="Arial"/>
                <a:ea typeface="Arial"/>
                <a:cs typeface="Arial"/>
                <a:sym typeface="Arial"/>
              </a:rPr>
              <a:t>everyone</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who</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participated</a:t>
            </a:r>
            <a:r>
              <a:rPr lang="it-IT" sz="2035" b="0" i="1" u="none" strike="noStrike" cap="none" dirty="0">
                <a:solidFill>
                  <a:schemeClr val="dk1"/>
                </a:solidFill>
                <a:latin typeface="Arial"/>
                <a:ea typeface="Arial"/>
                <a:cs typeface="Arial"/>
                <a:sym typeface="Arial"/>
              </a:rPr>
              <a:t> in the DAO to </a:t>
            </a:r>
            <a:r>
              <a:rPr lang="it-IT" sz="2035" b="0" i="1" u="none" strike="noStrike" cap="none" dirty="0" err="1">
                <a:solidFill>
                  <a:schemeClr val="dk1"/>
                </a:solidFill>
                <a:latin typeface="Arial"/>
                <a:ea typeface="Arial"/>
                <a:cs typeface="Arial"/>
                <a:sym typeface="Arial"/>
              </a:rPr>
              <a:t>withdraw</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their</a:t>
            </a:r>
            <a:r>
              <a:rPr lang="it-IT" sz="2035" b="0" i="1" u="none" strike="noStrike" cap="none" dirty="0">
                <a:solidFill>
                  <a:schemeClr val="dk1"/>
                </a:solidFill>
                <a:latin typeface="Arial"/>
                <a:ea typeface="Arial"/>
                <a:cs typeface="Arial"/>
                <a:sym typeface="Arial"/>
              </a:rPr>
              <a:t> funds: thanks to the support of the </a:t>
            </a:r>
            <a:r>
              <a:rPr lang="it-IT" sz="2035" b="0" i="1" u="none" strike="noStrike" cap="none" dirty="0" err="1">
                <a:solidFill>
                  <a:schemeClr val="dk1"/>
                </a:solidFill>
                <a:latin typeface="Arial"/>
                <a:ea typeface="Arial"/>
                <a:cs typeface="Arial"/>
                <a:sym typeface="Arial"/>
              </a:rPr>
              <a:t>miners</a:t>
            </a:r>
            <a:r>
              <a:rPr lang="it-IT" sz="2035" b="0" i="1" u="none" strike="noStrike" cap="none" dirty="0">
                <a:solidFill>
                  <a:schemeClr val="dk1"/>
                </a:solidFill>
                <a:latin typeface="Arial"/>
                <a:ea typeface="Arial"/>
                <a:cs typeface="Arial"/>
                <a:sym typeface="Arial"/>
              </a:rPr>
              <a:t>, and </a:t>
            </a:r>
            <a:r>
              <a:rPr lang="it-IT" sz="2035" b="0" i="1" u="none" strike="noStrike" cap="none" dirty="0" err="1">
                <a:solidFill>
                  <a:schemeClr val="dk1"/>
                </a:solidFill>
                <a:latin typeface="Arial"/>
                <a:ea typeface="Arial"/>
                <a:cs typeface="Arial"/>
                <a:sym typeface="Arial"/>
              </a:rPr>
              <a:t>because</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nothing</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had</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been</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spent</a:t>
            </a:r>
            <a:r>
              <a:rPr lang="it-IT" sz="2035" b="0" i="1" u="none" strike="noStrike" cap="none" dirty="0">
                <a:solidFill>
                  <a:schemeClr val="dk1"/>
                </a:solidFill>
                <a:latin typeface="Arial"/>
                <a:ea typeface="Arial"/>
                <a:cs typeface="Arial"/>
                <a:sym typeface="Arial"/>
              </a:rPr>
              <a:t> so far, </a:t>
            </a:r>
            <a:r>
              <a:rPr lang="it-IT" sz="2035" b="0" i="1" u="none" strike="noStrike" cap="none" dirty="0" err="1">
                <a:solidFill>
                  <a:schemeClr val="dk1"/>
                </a:solidFill>
                <a:latin typeface="Arial"/>
                <a:ea typeface="Arial"/>
                <a:cs typeface="Arial"/>
                <a:sym typeface="Arial"/>
              </a:rPr>
              <a:t>nothing</a:t>
            </a:r>
            <a:r>
              <a:rPr lang="it-IT" sz="2035" b="0" i="1" u="none" strike="noStrike" cap="none" dirty="0">
                <a:solidFill>
                  <a:schemeClr val="dk1"/>
                </a:solidFill>
                <a:latin typeface="Arial"/>
                <a:ea typeface="Arial"/>
                <a:cs typeface="Arial"/>
                <a:sym typeface="Arial"/>
              </a:rPr>
              <a:t> </a:t>
            </a:r>
            <a:r>
              <a:rPr lang="it-IT" sz="2035" b="0" i="1" u="none" strike="noStrike" cap="none" dirty="0" err="1">
                <a:solidFill>
                  <a:schemeClr val="dk1"/>
                </a:solidFill>
                <a:latin typeface="Arial"/>
                <a:ea typeface="Arial"/>
                <a:cs typeface="Arial"/>
                <a:sym typeface="Arial"/>
              </a:rPr>
              <a:t>would</a:t>
            </a:r>
            <a:r>
              <a:rPr lang="it-IT" sz="2035" b="0" i="1" u="none" strike="noStrike" cap="none" dirty="0">
                <a:solidFill>
                  <a:schemeClr val="dk1"/>
                </a:solidFill>
                <a:latin typeface="Arial"/>
                <a:ea typeface="Arial"/>
                <a:cs typeface="Arial"/>
                <a:sym typeface="Arial"/>
              </a:rPr>
              <a:t> be </a:t>
            </a:r>
            <a:r>
              <a:rPr lang="it-IT" sz="2035" b="0" i="1" u="none" strike="noStrike" cap="none" dirty="0" err="1">
                <a:solidFill>
                  <a:schemeClr val="dk1"/>
                </a:solidFill>
                <a:latin typeface="Arial"/>
                <a:ea typeface="Arial"/>
                <a:cs typeface="Arial"/>
                <a:sym typeface="Arial"/>
              </a:rPr>
              <a:t>lost</a:t>
            </a:r>
            <a:r>
              <a:rPr lang="it-IT" sz="2035" b="0" i="1" u="none" strike="noStrike" cap="none" dirty="0">
                <a:solidFill>
                  <a:schemeClr val="dk1"/>
                </a:solidFill>
                <a:latin typeface="Arial"/>
                <a:ea typeface="Arial"/>
                <a:cs typeface="Arial"/>
                <a:sym typeface="Arial"/>
              </a:rPr>
              <a:t>."</a:t>
            </a:r>
            <a:endParaRPr dirty="0"/>
          </a:p>
          <a:p>
            <a:pPr marL="0" marR="0" lvl="0" indent="0" algn="l" rtl="0">
              <a:lnSpc>
                <a:spcPct val="90000"/>
              </a:lnSpc>
              <a:spcBef>
                <a:spcPts val="407"/>
              </a:spcBef>
              <a:spcAft>
                <a:spcPts val="0"/>
              </a:spcAft>
              <a:buClr>
                <a:schemeClr val="dk1"/>
              </a:buClr>
              <a:buSzPts val="2035"/>
              <a:buFont typeface="Noto Sans Symbols"/>
              <a:buNone/>
            </a:pPr>
            <a:endParaRPr sz="2035" b="0" i="0" u="none" strike="noStrike" cap="none" dirty="0">
              <a:solidFill>
                <a:schemeClr val="dk1"/>
              </a:solidFill>
              <a:latin typeface="Arial"/>
              <a:ea typeface="Arial"/>
              <a:cs typeface="Arial"/>
              <a:sym typeface="Arial"/>
            </a:endParaRPr>
          </a:p>
          <a:p>
            <a:pPr marL="0" marR="0" lvl="0" indent="0" algn="l" rtl="0">
              <a:lnSpc>
                <a:spcPct val="90000"/>
              </a:lnSpc>
              <a:spcBef>
                <a:spcPts val="407"/>
              </a:spcBef>
              <a:spcAft>
                <a:spcPts val="0"/>
              </a:spcAft>
              <a:buClr>
                <a:schemeClr val="dk1"/>
              </a:buClr>
              <a:buSzPts val="2035"/>
              <a:buFont typeface="Noto Sans Symbols"/>
              <a:buNone/>
            </a:pPr>
            <a:endParaRPr sz="2035" b="0" i="0" u="none" strike="noStrike" cap="none" dirty="0">
              <a:solidFill>
                <a:schemeClr val="dk1"/>
              </a:solidFill>
              <a:latin typeface="Arial"/>
              <a:ea typeface="Arial"/>
              <a:cs typeface="Arial"/>
              <a:sym typeface="Arial"/>
            </a:endParaRPr>
          </a:p>
          <a:p>
            <a:pPr marL="0" marR="0" lvl="0" indent="0" algn="l" rtl="0">
              <a:lnSpc>
                <a:spcPct val="90000"/>
              </a:lnSpc>
              <a:spcBef>
                <a:spcPts val="407"/>
              </a:spcBef>
              <a:spcAft>
                <a:spcPts val="0"/>
              </a:spcAft>
              <a:buClr>
                <a:schemeClr val="dk1"/>
              </a:buClr>
              <a:buSzPts val="2035"/>
              <a:buFont typeface="Noto Sans Symbols"/>
              <a:buNone/>
            </a:pPr>
            <a:endParaRPr sz="2035"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28265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Shape 791"/>
          <p:cNvSpPr txBox="1">
            <a:spLocks noGrp="1"/>
          </p:cNvSpPr>
          <p:nvPr>
            <p:ph type="body" idx="1"/>
          </p:nvPr>
        </p:nvSpPr>
        <p:spPr>
          <a:xfrm>
            <a:off x="457200" y="801190"/>
            <a:ext cx="8323726" cy="5324974"/>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dk1"/>
              </a:buClr>
              <a:buSzPts val="2200"/>
              <a:buNone/>
            </a:pPr>
            <a:r>
              <a:rPr lang="en-US" sz="2200" i="1" dirty="0">
                <a:solidFill>
                  <a:schemeClr val="dk1"/>
                </a:solidFill>
                <a:latin typeface="Arial"/>
                <a:ea typeface="Arial"/>
                <a:cs typeface="Arial"/>
                <a:sym typeface="Arial"/>
              </a:rPr>
              <a:t>What happened?</a:t>
            </a:r>
          </a:p>
          <a:p>
            <a:pPr marL="0" lvl="0" indent="0">
              <a:spcBef>
                <a:spcPts val="0"/>
              </a:spcBef>
              <a:buClr>
                <a:schemeClr val="dk1"/>
              </a:buClr>
              <a:buSzPts val="2200"/>
              <a:buNone/>
            </a:pPr>
            <a:r>
              <a:rPr lang="en-US" sz="2200" dirty="0">
                <a:solidFill>
                  <a:schemeClr val="dk1"/>
                </a:solidFill>
                <a:latin typeface="Arial"/>
                <a:ea typeface="Arial"/>
                <a:cs typeface="Arial"/>
                <a:sym typeface="Arial"/>
              </a:rPr>
              <a:t>A hard fork was made, the blockchain was rewritten by eliminating the transaction.</a:t>
            </a:r>
          </a:p>
          <a:p>
            <a:pPr marL="0" lvl="0" indent="0">
              <a:spcBef>
                <a:spcPts val="0"/>
              </a:spcBef>
              <a:buClr>
                <a:schemeClr val="dk1"/>
              </a:buClr>
              <a:buSzPts val="2200"/>
              <a:buNone/>
            </a:pPr>
            <a:r>
              <a:rPr lang="en-US" sz="2200" dirty="0">
                <a:solidFill>
                  <a:schemeClr val="dk1"/>
                </a:solidFill>
                <a:latin typeface="Arial"/>
                <a:ea typeface="Arial"/>
                <a:cs typeface="Arial"/>
                <a:sym typeface="Arial"/>
              </a:rPr>
              <a:t>Like? With distributed consent! More than 50% of Ethereum users have accepted the update.</a:t>
            </a:r>
          </a:p>
          <a:p>
            <a:pPr marL="0" lvl="0" indent="0">
              <a:spcBef>
                <a:spcPts val="0"/>
              </a:spcBef>
              <a:buClr>
                <a:schemeClr val="dk1"/>
              </a:buClr>
              <a:buSzPts val="2200"/>
              <a:buNone/>
            </a:pPr>
            <a:endParaRPr sz="2200" b="0" i="0" u="none" strike="noStrike" cap="none" dirty="0">
              <a:solidFill>
                <a:schemeClr val="dk1"/>
              </a:solidFill>
              <a:latin typeface="Arial"/>
              <a:ea typeface="Arial"/>
              <a:cs typeface="Arial"/>
              <a:sym typeface="Arial"/>
            </a:endParaRPr>
          </a:p>
          <a:p>
            <a:pPr marL="0" marR="0" lvl="0" indent="0" algn="ctr" rtl="0">
              <a:spcBef>
                <a:spcPts val="440"/>
              </a:spcBef>
              <a:spcAft>
                <a:spcPts val="0"/>
              </a:spcAft>
              <a:buClr>
                <a:schemeClr val="dk1"/>
              </a:buClr>
              <a:buSzPts val="2200"/>
              <a:buFont typeface="Noto Sans Symbols"/>
              <a:buNone/>
            </a:pPr>
            <a:r>
              <a:rPr lang="it-IT" sz="2200" b="0" i="1" u="none" strike="noStrike" cap="none" dirty="0">
                <a:solidFill>
                  <a:schemeClr val="dk1"/>
                </a:solidFill>
                <a:latin typeface="Arial"/>
                <a:ea typeface="Arial"/>
                <a:cs typeface="Arial"/>
                <a:sym typeface="Arial"/>
              </a:rPr>
              <a:t>“The super </a:t>
            </a:r>
            <a:r>
              <a:rPr lang="it-IT" sz="2200" b="0" i="1" u="none" strike="noStrike" cap="none" dirty="0" err="1">
                <a:solidFill>
                  <a:schemeClr val="dk1"/>
                </a:solidFill>
                <a:latin typeface="Arial"/>
                <a:ea typeface="Arial"/>
                <a:cs typeface="Arial"/>
                <a:sym typeface="Arial"/>
              </a:rPr>
              <a:t>majority</a:t>
            </a:r>
            <a:r>
              <a:rPr lang="it-IT" sz="2200" b="0" i="1" u="none" strike="noStrike" cap="none" dirty="0">
                <a:solidFill>
                  <a:schemeClr val="dk1"/>
                </a:solidFill>
                <a:latin typeface="Arial"/>
                <a:ea typeface="Arial"/>
                <a:cs typeface="Arial"/>
                <a:sym typeface="Arial"/>
              </a:rPr>
              <a:t> of people (89%) </a:t>
            </a:r>
            <a:r>
              <a:rPr lang="it-IT" sz="2200" b="0" i="1" u="none" strike="noStrike" cap="none" dirty="0" err="1">
                <a:solidFill>
                  <a:schemeClr val="dk1"/>
                </a:solidFill>
                <a:latin typeface="Arial"/>
                <a:ea typeface="Arial"/>
                <a:cs typeface="Arial"/>
                <a:sym typeface="Arial"/>
              </a:rPr>
              <a:t>voted</a:t>
            </a:r>
            <a:r>
              <a:rPr lang="it-IT" sz="2200" b="0" i="1" u="none" strike="noStrike" cap="none" dirty="0">
                <a:solidFill>
                  <a:schemeClr val="dk1"/>
                </a:solidFill>
                <a:latin typeface="Arial"/>
                <a:ea typeface="Arial"/>
                <a:cs typeface="Arial"/>
                <a:sym typeface="Arial"/>
              </a:rPr>
              <a:t> for the Hard-</a:t>
            </a:r>
            <a:r>
              <a:rPr lang="it-IT" sz="2200" b="0" i="1" u="none" strike="noStrike" cap="none" dirty="0" err="1">
                <a:solidFill>
                  <a:schemeClr val="dk1"/>
                </a:solidFill>
                <a:latin typeface="Arial"/>
                <a:ea typeface="Arial"/>
                <a:cs typeface="Arial"/>
                <a:sym typeface="Arial"/>
              </a:rPr>
              <a:t>Fork</a:t>
            </a:r>
            <a:r>
              <a:rPr lang="it-IT" sz="2200" b="0" i="1" u="none" strike="noStrike" cap="none" dirty="0">
                <a:solidFill>
                  <a:schemeClr val="dk1"/>
                </a:solidFill>
                <a:latin typeface="Arial"/>
                <a:ea typeface="Arial"/>
                <a:cs typeface="Arial"/>
                <a:sym typeface="Arial"/>
              </a:rPr>
              <a:t>”</a:t>
            </a:r>
            <a:endParaRPr sz="2200" b="0" i="1"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0" lvl="0" indent="0" algn="ctr">
              <a:spcBef>
                <a:spcPts val="440"/>
              </a:spcBef>
              <a:buClr>
                <a:schemeClr val="dk1"/>
              </a:buClr>
              <a:buSzPts val="2200"/>
              <a:buNone/>
            </a:pPr>
            <a:r>
              <a:rPr lang="en-US" sz="2200" u="sng" dirty="0">
                <a:solidFill>
                  <a:schemeClr val="dk1"/>
                </a:solidFill>
                <a:latin typeface="Arial"/>
                <a:ea typeface="Arial"/>
                <a:cs typeface="Arial"/>
                <a:sym typeface="Arial"/>
              </a:rPr>
              <a:t>Distributed consent overcomes the immutability of the Blockchain</a:t>
            </a:r>
            <a:endParaRPr sz="2200" b="0" i="0" u="none" strike="noStrike" cap="none" dirty="0">
              <a:solidFill>
                <a:schemeClr val="dk1"/>
              </a:solidFill>
              <a:latin typeface="Arial"/>
              <a:ea typeface="Arial"/>
              <a:cs typeface="Arial"/>
              <a:sym typeface="Arial"/>
            </a:endParaRPr>
          </a:p>
        </p:txBody>
      </p:sp>
      <p:sp>
        <p:nvSpPr>
          <p:cNvPr id="2" name="CasellaDiTesto 1">
            <a:extLst>
              <a:ext uri="{FF2B5EF4-FFF2-40B4-BE49-F238E27FC236}">
                <a16:creationId xmlns:a16="http://schemas.microsoft.com/office/drawing/2014/main" id="{53C25CED-CF14-42A1-7E1F-03A11ABE9567}"/>
              </a:ext>
            </a:extLst>
          </p:cNvPr>
          <p:cNvSpPr txBox="1"/>
          <p:nvPr/>
        </p:nvSpPr>
        <p:spPr>
          <a:xfrm>
            <a:off x="4973444" y="5363736"/>
            <a:ext cx="4092497" cy="369332"/>
          </a:xfrm>
          <a:prstGeom prst="rect">
            <a:avLst/>
          </a:prstGeom>
          <a:noFill/>
        </p:spPr>
        <p:txBody>
          <a:bodyPr wrap="square" rtlCol="0">
            <a:spAutoFit/>
          </a:bodyPr>
          <a:lstStyle/>
          <a:p>
            <a:r>
              <a:rPr lang="it-IT" dirty="0">
                <a:solidFill>
                  <a:srgbClr val="FF0000"/>
                </a:solidFill>
              </a:rPr>
              <a:t>Hard </a:t>
            </a:r>
            <a:r>
              <a:rPr lang="it-IT" dirty="0" err="1">
                <a:solidFill>
                  <a:srgbClr val="FF0000"/>
                </a:solidFill>
              </a:rPr>
              <a:t>Fork</a:t>
            </a:r>
            <a:r>
              <a:rPr lang="it-IT" dirty="0">
                <a:solidFill>
                  <a:srgbClr val="FF0000"/>
                </a:solidFill>
              </a:rPr>
              <a:t>: </a:t>
            </a:r>
            <a:r>
              <a:rPr lang="it-IT" dirty="0" err="1">
                <a:solidFill>
                  <a:srgbClr val="FF0000"/>
                </a:solidFill>
              </a:rPr>
              <a:t>Ethereum</a:t>
            </a:r>
            <a:r>
              <a:rPr lang="it-IT" dirty="0">
                <a:solidFill>
                  <a:srgbClr val="FF0000"/>
                </a:solidFill>
              </a:rPr>
              <a:t> Classic</a:t>
            </a:r>
          </a:p>
        </p:txBody>
      </p:sp>
    </p:spTree>
    <p:extLst>
      <p:ext uri="{BB962C8B-B14F-4D97-AF65-F5344CB8AC3E}">
        <p14:creationId xmlns:p14="http://schemas.microsoft.com/office/powerpoint/2010/main" val="2641546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8650" y="365127"/>
            <a:ext cx="7886700" cy="453480"/>
          </a:xfrm>
        </p:spPr>
        <p:txBody>
          <a:bodyPr>
            <a:normAutofit fontScale="90000"/>
          </a:bodyPr>
          <a:lstStyle/>
          <a:p>
            <a:r>
              <a:rPr lang="it-IT" sz="2400" b="1" dirty="0">
                <a:solidFill>
                  <a:srgbClr val="FF0000"/>
                </a:solidFill>
              </a:rPr>
              <a:t>Hard </a:t>
            </a:r>
            <a:r>
              <a:rPr lang="it-IT" sz="2400" b="1" dirty="0" err="1">
                <a:solidFill>
                  <a:srgbClr val="FF0000"/>
                </a:solidFill>
              </a:rPr>
              <a:t>fork</a:t>
            </a:r>
            <a:r>
              <a:rPr lang="it-IT" sz="2400" b="1" dirty="0">
                <a:solidFill>
                  <a:srgbClr val="FF0000"/>
                </a:solidFill>
              </a:rPr>
              <a:t> </a:t>
            </a:r>
            <a:r>
              <a:rPr lang="it-IT" sz="2400" b="1" dirty="0" err="1">
                <a:solidFill>
                  <a:srgbClr val="FF0000"/>
                </a:solidFill>
              </a:rPr>
              <a:t>occurs</a:t>
            </a:r>
            <a:r>
              <a:rPr lang="it-IT" sz="2400" b="1" dirty="0">
                <a:solidFill>
                  <a:srgbClr val="FF0000"/>
                </a:solidFill>
              </a:rPr>
              <a:t>… </a:t>
            </a:r>
            <a:r>
              <a:rPr lang="it-IT" sz="2400" b="1" dirty="0" err="1">
                <a:solidFill>
                  <a:srgbClr val="FF0000"/>
                </a:solidFill>
              </a:rPr>
              <a:t>even</a:t>
            </a:r>
            <a:r>
              <a:rPr lang="it-IT" sz="2400" b="1" dirty="0">
                <a:solidFill>
                  <a:srgbClr val="FF0000"/>
                </a:solidFill>
              </a:rPr>
              <a:t> </a:t>
            </a:r>
            <a:r>
              <a:rPr lang="it-IT" sz="2400" b="1" dirty="0" err="1">
                <a:solidFill>
                  <a:srgbClr val="FF0000"/>
                </a:solidFill>
              </a:rPr>
              <a:t>as</a:t>
            </a:r>
            <a:r>
              <a:rPr lang="it-IT" sz="2400" b="1" dirty="0">
                <a:solidFill>
                  <a:srgbClr val="FF0000"/>
                </a:solidFill>
              </a:rPr>
              <a:t> </a:t>
            </a:r>
            <a:r>
              <a:rPr lang="it-IT" sz="2400" b="1" dirty="0" err="1">
                <a:solidFill>
                  <a:srgbClr val="FF0000"/>
                </a:solidFill>
              </a:rPr>
              <a:t>error</a:t>
            </a:r>
            <a:r>
              <a:rPr lang="it-IT" sz="2400" b="1" dirty="0">
                <a:solidFill>
                  <a:srgbClr val="FF0000"/>
                </a:solidFill>
              </a:rPr>
              <a:t/>
            </a:r>
            <a:br>
              <a:rPr lang="it-IT" sz="2400" b="1" dirty="0">
                <a:solidFill>
                  <a:srgbClr val="FF0000"/>
                </a:solidFill>
              </a:rPr>
            </a:br>
            <a:r>
              <a:rPr lang="it-IT" sz="2400" b="1" dirty="0">
                <a:solidFill>
                  <a:srgbClr val="FF0000"/>
                </a:solidFill>
              </a:rPr>
              <a:t>    </a:t>
            </a:r>
            <a:r>
              <a:rPr lang="it-IT" sz="2400" b="1" dirty="0" err="1">
                <a:solidFill>
                  <a:srgbClr val="FF0000"/>
                </a:solidFill>
              </a:rPr>
              <a:t>moving</a:t>
            </a:r>
            <a:r>
              <a:rPr lang="it-IT" sz="2400" b="1" dirty="0">
                <a:solidFill>
                  <a:srgbClr val="FF0000"/>
                </a:solidFill>
              </a:rPr>
              <a:t> from 0.7 to 0.8 </a:t>
            </a:r>
            <a:r>
              <a:rPr lang="it-IT" sz="2400" b="1" dirty="0" err="1">
                <a:solidFill>
                  <a:srgbClr val="FF0000"/>
                </a:solidFill>
              </a:rPr>
              <a:t>version</a:t>
            </a:r>
            <a:r>
              <a:rPr lang="it-IT" sz="2400" b="1" dirty="0">
                <a:solidFill>
                  <a:srgbClr val="FF0000"/>
                </a:solidFill>
              </a:rPr>
              <a:t> of the software</a:t>
            </a:r>
          </a:p>
        </p:txBody>
      </p:sp>
      <p:sp>
        <p:nvSpPr>
          <p:cNvPr id="3" name="Segnaposto testo 2"/>
          <p:cNvSpPr>
            <a:spLocks noGrp="1"/>
          </p:cNvSpPr>
          <p:nvPr>
            <p:ph type="body" idx="1"/>
          </p:nvPr>
        </p:nvSpPr>
        <p:spPr/>
        <p:txBody>
          <a:bodyPr>
            <a:normAutofit fontScale="92500" lnSpcReduction="20000"/>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r>
              <a:rPr lang="it-IT" dirty="0"/>
              <a:t>BTC Guild (a mining pool) can decide on </a:t>
            </a:r>
            <a:r>
              <a:rPr lang="it-IT" dirty="0" err="1"/>
              <a:t>its</a:t>
            </a:r>
            <a:r>
              <a:rPr lang="it-IT" dirty="0"/>
              <a:t> </a:t>
            </a:r>
            <a:r>
              <a:rPr lang="it-IT" dirty="0" err="1"/>
              <a:t>own</a:t>
            </a:r>
            <a:r>
              <a:rPr lang="it-IT" dirty="0"/>
              <a:t>!</a:t>
            </a:r>
          </a:p>
          <a:p>
            <a:pPr marL="0" indent="0">
              <a:buNone/>
            </a:pPr>
            <a:r>
              <a:rPr lang="it-IT" dirty="0"/>
              <a:t>                «</a:t>
            </a:r>
            <a:r>
              <a:rPr lang="it-IT" dirty="0" err="1"/>
              <a:t>longer</a:t>
            </a:r>
            <a:r>
              <a:rPr lang="it-IT" dirty="0"/>
              <a:t> chain rule»  VS «50%+1» rule</a:t>
            </a:r>
          </a:p>
        </p:txBody>
      </p:sp>
      <p:pic>
        <p:nvPicPr>
          <p:cNvPr id="4" name="Immagine 3"/>
          <p:cNvPicPr>
            <a:picLocks noChangeAspect="1"/>
          </p:cNvPicPr>
          <p:nvPr/>
        </p:nvPicPr>
        <p:blipFill>
          <a:blip r:embed="rId2"/>
          <a:stretch>
            <a:fillRect/>
          </a:stretch>
        </p:blipFill>
        <p:spPr>
          <a:xfrm>
            <a:off x="358782" y="1380401"/>
            <a:ext cx="8219048" cy="3361905"/>
          </a:xfrm>
          <a:prstGeom prst="rect">
            <a:avLst/>
          </a:prstGeom>
        </p:spPr>
      </p:pic>
      <p:pic>
        <p:nvPicPr>
          <p:cNvPr id="5" name="Immagine 4"/>
          <p:cNvPicPr>
            <a:picLocks noChangeAspect="1"/>
          </p:cNvPicPr>
          <p:nvPr/>
        </p:nvPicPr>
        <p:blipFill>
          <a:blip r:embed="rId3"/>
          <a:stretch>
            <a:fillRect/>
          </a:stretch>
        </p:blipFill>
        <p:spPr>
          <a:xfrm>
            <a:off x="6391275" y="681037"/>
            <a:ext cx="2752725" cy="1323975"/>
          </a:xfrm>
          <a:prstGeom prst="rect">
            <a:avLst/>
          </a:prstGeom>
        </p:spPr>
      </p:pic>
    </p:spTree>
    <p:extLst>
      <p:ext uri="{BB962C8B-B14F-4D97-AF65-F5344CB8AC3E}">
        <p14:creationId xmlns:p14="http://schemas.microsoft.com/office/powerpoint/2010/main" val="792589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38203" y="475989"/>
            <a:ext cx="8329808" cy="5632311"/>
          </a:xfrm>
          <a:prstGeom prst="rect">
            <a:avLst/>
          </a:prstGeom>
          <a:noFill/>
        </p:spPr>
        <p:txBody>
          <a:bodyPr wrap="square" rtlCol="0">
            <a:spAutoFit/>
          </a:bodyPr>
          <a:lstStyle/>
          <a:p>
            <a:r>
              <a:rPr lang="it-IT" b="1" dirty="0"/>
              <a:t>RIPPLE</a:t>
            </a:r>
          </a:p>
          <a:p>
            <a:endParaRPr lang="it-IT" b="1" dirty="0"/>
          </a:p>
          <a:p>
            <a:r>
              <a:rPr lang="en-US" dirty="0"/>
              <a:t>Within the Ripple system, money isn’t actually transferred from one place to another: only the promise of payment is transferred. </a:t>
            </a:r>
          </a:p>
          <a:p>
            <a:endParaRPr lang="en-US" dirty="0"/>
          </a:p>
          <a:p>
            <a:pPr marL="285750" indent="-285750">
              <a:buFont typeface="Arial" panose="020B0604020202020204" pitchFamily="34" charset="0"/>
              <a:buChar char="•"/>
            </a:pPr>
            <a:r>
              <a:rPr lang="en-US" dirty="0"/>
              <a:t>Ripple is a distributed, real-time payment protocol for anything of value. It’s a shared public database, with a built-in distributed currency exchange, that operates as the worlds first universal translator for money. Ripple is currency agnostic and has a foreign exchange component built right into the protocol. Ripple acts as a pathfinding algorithm to find the best route for a dollar to become a euro or airline miles to become Bitcoin. It will look at all the orders in the global order book. ANYBODY can put a bid-ask on anything of value. The Ripple protocol is designed to route every transaction to the cheapest price available in the market.</a:t>
            </a:r>
          </a:p>
          <a:p>
            <a:pPr marL="285750" indent="-285750">
              <a:buFont typeface="Arial" panose="020B0604020202020204" pitchFamily="34" charset="0"/>
              <a:buChar char="•"/>
            </a:pPr>
            <a:r>
              <a:rPr lang="en-US" dirty="0"/>
              <a:t>There is a transaction fee to use the exchange (~.00001XRP) and it must be paid in XRP, the native asset of the network. This transaction fee is not collected by anyone; the XRP is destroyed and ceases to exist.</a:t>
            </a:r>
          </a:p>
          <a:p>
            <a:pPr marL="285750" indent="-285750">
              <a:buFont typeface="Arial" panose="020B0604020202020204" pitchFamily="34" charset="0"/>
              <a:buChar char="•"/>
            </a:pPr>
            <a:r>
              <a:rPr lang="en-US" b="1" dirty="0"/>
              <a:t>Unlike Bitcoin, XRP transactions clear in 4 seconds or less.</a:t>
            </a:r>
          </a:p>
          <a:p>
            <a:endParaRPr lang="it-IT" b="1" dirty="0"/>
          </a:p>
          <a:p>
            <a:endParaRPr lang="it-IT" dirty="0"/>
          </a:p>
          <a:p>
            <a:endParaRPr lang="it-IT" dirty="0"/>
          </a:p>
        </p:txBody>
      </p:sp>
    </p:spTree>
    <p:extLst>
      <p:ext uri="{BB962C8B-B14F-4D97-AF65-F5344CB8AC3E}">
        <p14:creationId xmlns:p14="http://schemas.microsoft.com/office/powerpoint/2010/main" val="3129093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438411" y="4107363"/>
            <a:ext cx="8079288" cy="646331"/>
          </a:xfrm>
          <a:prstGeom prst="rect">
            <a:avLst/>
          </a:prstGeom>
          <a:noFill/>
        </p:spPr>
        <p:txBody>
          <a:bodyPr wrap="square" rtlCol="0">
            <a:spAutoFit/>
          </a:bodyPr>
          <a:lstStyle/>
          <a:p>
            <a:r>
              <a:rPr lang="it-IT" dirty="0" err="1"/>
              <a:t>Hawala</a:t>
            </a:r>
            <a:r>
              <a:rPr lang="it-IT" dirty="0"/>
              <a:t> </a:t>
            </a:r>
            <a:r>
              <a:rPr lang="it-IT" dirty="0" err="1"/>
              <a:t>is</a:t>
            </a:r>
            <a:r>
              <a:rPr lang="it-IT" dirty="0"/>
              <a:t> a </a:t>
            </a:r>
            <a:r>
              <a:rPr lang="it-IT" dirty="0" err="1"/>
              <a:t>popular</a:t>
            </a:r>
            <a:r>
              <a:rPr lang="it-IT" dirty="0"/>
              <a:t> and </a:t>
            </a:r>
            <a:r>
              <a:rPr lang="it-IT" dirty="0" err="1"/>
              <a:t>informal</a:t>
            </a:r>
            <a:r>
              <a:rPr lang="it-IT" dirty="0"/>
              <a:t> </a:t>
            </a:r>
            <a:r>
              <a:rPr lang="it-IT" dirty="0" err="1"/>
              <a:t>value</a:t>
            </a:r>
            <a:r>
              <a:rPr lang="it-IT" dirty="0"/>
              <a:t> transfer </a:t>
            </a:r>
            <a:r>
              <a:rPr lang="it-IT" dirty="0" err="1"/>
              <a:t>system</a:t>
            </a:r>
            <a:r>
              <a:rPr lang="it-IT" dirty="0"/>
              <a:t> </a:t>
            </a:r>
            <a:r>
              <a:rPr lang="it-IT" dirty="0" err="1"/>
              <a:t>based</a:t>
            </a:r>
            <a:r>
              <a:rPr lang="it-IT" dirty="0"/>
              <a:t> </a:t>
            </a:r>
            <a:r>
              <a:rPr lang="it-IT" dirty="0" err="1"/>
              <a:t>not</a:t>
            </a:r>
            <a:r>
              <a:rPr lang="it-IT" dirty="0"/>
              <a:t> on the </a:t>
            </a:r>
            <a:r>
              <a:rPr lang="it-IT" dirty="0" err="1"/>
              <a:t>movement</a:t>
            </a:r>
            <a:r>
              <a:rPr lang="it-IT" dirty="0"/>
              <a:t> of cash, </a:t>
            </a:r>
            <a:r>
              <a:rPr lang="it-IT" dirty="0" err="1"/>
              <a:t>but</a:t>
            </a:r>
            <a:r>
              <a:rPr lang="it-IT" dirty="0"/>
              <a:t> on the performance and </a:t>
            </a:r>
            <a:r>
              <a:rPr lang="it-IT" dirty="0" err="1"/>
              <a:t>honour</a:t>
            </a:r>
            <a:r>
              <a:rPr lang="it-IT" dirty="0"/>
              <a:t> of a </a:t>
            </a:r>
            <a:r>
              <a:rPr lang="it-IT" dirty="0" err="1"/>
              <a:t>huge</a:t>
            </a:r>
            <a:r>
              <a:rPr lang="it-IT" dirty="0"/>
              <a:t> network of </a:t>
            </a:r>
            <a:r>
              <a:rPr lang="it-IT" dirty="0" err="1"/>
              <a:t>money</a:t>
            </a:r>
            <a:r>
              <a:rPr lang="it-IT" dirty="0"/>
              <a:t> brokers.</a:t>
            </a:r>
          </a:p>
        </p:txBody>
      </p:sp>
      <p:pic>
        <p:nvPicPr>
          <p:cNvPr id="1026" name="Picture 2" descr="https://miro.medium.com/max/855/1*ZKCnqHphsAnAqp0MIGbq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24" y="622582"/>
            <a:ext cx="81438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36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8099" y="363255"/>
            <a:ext cx="870558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Rather than mining, Ripple works by consensus.</a:t>
            </a:r>
          </a:p>
          <a:p>
            <a:pPr marL="285750" indent="-285750">
              <a:buFont typeface="Arial" panose="020B0604020202020204" pitchFamily="34" charset="0"/>
              <a:buChar char="•"/>
            </a:pPr>
            <a:r>
              <a:rPr lang="en-US" dirty="0"/>
              <a:t>The Ripple system is a peer to peer system, in which participating devices all connect to the network. Some nodes just make and receive payments for their users while others operate as validators carrying out the consensus process. These validators “look” at the ledger, which is a snapshot of the current state of transactions on the network, and agree upon the current state utilizing the </a:t>
            </a:r>
            <a:r>
              <a:rPr lang="en-US" b="1" dirty="0"/>
              <a:t>Ripple Protocol Consensus Algorithm (RPCA). </a:t>
            </a:r>
          </a:p>
          <a:p>
            <a:pPr marL="285750" indent="-285750">
              <a:buFont typeface="Arial" panose="020B0604020202020204" pitchFamily="34" charset="0"/>
              <a:buChar char="•"/>
            </a:pPr>
            <a:r>
              <a:rPr lang="en-US" dirty="0"/>
              <a:t>Prior to verification, validators take all the valid transactions it has seen that have not yet been applied to the current ledger and makes them public as a list known as the “candidate set”. Each validator then groups the candidate sets of all validators on its </a:t>
            </a:r>
            <a:r>
              <a:rPr lang="en-US" b="1" dirty="0"/>
              <a:t>UNL (</a:t>
            </a:r>
            <a:r>
              <a:rPr lang="en-US" dirty="0"/>
              <a:t>unique node list</a:t>
            </a:r>
            <a:r>
              <a:rPr lang="en-US" b="1" dirty="0"/>
              <a:t>)</a:t>
            </a:r>
            <a:r>
              <a:rPr lang="en-US" dirty="0"/>
              <a:t> and votes on the accuracy of all transactions. Transactions that receive more than a minimum percentage of “yes” votes are passed on to the next round while transactions that do not receive enough votes will either be discarded, or included in the candidate set for the beginning of the consensus process on the next ledger. The final round of </a:t>
            </a:r>
            <a:r>
              <a:rPr lang="en-US" b="1" dirty="0"/>
              <a:t>consensus requires at least 80% of a validator UNL agreeing on a transaction</a:t>
            </a:r>
            <a:r>
              <a:rPr lang="en-US" dirty="0"/>
              <a:t>. All transactions that meet this requirement are applied to the ledger.</a:t>
            </a:r>
          </a:p>
          <a:p>
            <a:endParaRPr lang="it-IT" dirty="0"/>
          </a:p>
        </p:txBody>
      </p:sp>
      <p:sp>
        <p:nvSpPr>
          <p:cNvPr id="3" name="CasellaDiTesto 2"/>
          <p:cNvSpPr txBox="1"/>
          <p:nvPr/>
        </p:nvSpPr>
        <p:spPr>
          <a:xfrm>
            <a:off x="1139869" y="5880060"/>
            <a:ext cx="7853820" cy="600164"/>
          </a:xfrm>
          <a:prstGeom prst="rect">
            <a:avLst/>
          </a:prstGeom>
          <a:noFill/>
        </p:spPr>
        <p:txBody>
          <a:bodyPr wrap="square" rtlCol="0">
            <a:spAutoFit/>
          </a:bodyPr>
          <a:lstStyle/>
          <a:p>
            <a:r>
              <a:rPr lang="it-IT" sz="1100" dirty="0"/>
              <a:t>Source:</a:t>
            </a:r>
          </a:p>
          <a:p>
            <a:r>
              <a:rPr lang="it-IT" sz="1100" dirty="0">
                <a:hlinkClick r:id="rId2"/>
              </a:rPr>
              <a:t>https://medium.com/@haydentiff/what-is-ripple-efc179bc02ae</a:t>
            </a:r>
            <a:endParaRPr lang="it-IT" sz="1100" dirty="0"/>
          </a:p>
          <a:p>
            <a:r>
              <a:rPr lang="it-IT" sz="1100" dirty="0">
                <a:hlinkClick r:id="rId3"/>
              </a:rPr>
              <a:t>https://medium.com/@jcata018/everything-to-know-about-ripple-part-1-how-ripple-works-f7404aa4a8d1</a:t>
            </a:r>
            <a:endParaRPr lang="it-IT" sz="1100" dirty="0"/>
          </a:p>
        </p:txBody>
      </p:sp>
    </p:spTree>
    <p:extLst>
      <p:ext uri="{BB962C8B-B14F-4D97-AF65-F5344CB8AC3E}">
        <p14:creationId xmlns:p14="http://schemas.microsoft.com/office/powerpoint/2010/main" val="82874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9F921F1-17B0-49B1-BE1B-E6336170F2B3}"/>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4</a:t>
            </a:fld>
            <a:endParaRPr lang="it-IT">
              <a:solidFill>
                <a:srgbClr val="000000">
                  <a:lumMod val="65000"/>
                  <a:lumOff val="35000"/>
                </a:srgbClr>
              </a:solidFill>
              <a:latin typeface="Manrope"/>
            </a:endParaRPr>
          </a:p>
        </p:txBody>
      </p:sp>
      <p:sp>
        <p:nvSpPr>
          <p:cNvPr id="6" name="Segnaposto testo 5">
            <a:extLst>
              <a:ext uri="{FF2B5EF4-FFF2-40B4-BE49-F238E27FC236}">
                <a16:creationId xmlns:a16="http://schemas.microsoft.com/office/drawing/2014/main" id="{52822CAF-BA6F-4E9D-86A5-64822FC205E8}"/>
              </a:ext>
            </a:extLst>
          </p:cNvPr>
          <p:cNvSpPr>
            <a:spLocks noGrp="1"/>
          </p:cNvSpPr>
          <p:nvPr>
            <p:ph type="body" sz="quarter" idx="13"/>
          </p:nvPr>
        </p:nvSpPr>
        <p:spPr>
          <a:xfrm>
            <a:off x="975841" y="1555137"/>
            <a:ext cx="6891450" cy="2731114"/>
          </a:xfrm>
        </p:spPr>
        <p:txBody>
          <a:bodyPr/>
          <a:lstStyle/>
          <a:p>
            <a:r>
              <a:rPr lang="en-US" sz="1500" b="1" dirty="0">
                <a:latin typeface="Cambria" panose="02040503050406030204" pitchFamily="18" charset="0"/>
                <a:ea typeface="MS Mincho" panose="02020609040205080304" pitchFamily="49" charset="-128"/>
                <a:cs typeface="Times New Roman" panose="02020603050405020304" pitchFamily="18" charset="0"/>
              </a:rPr>
              <a:t>Portfolio Diversification</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Cryptocurrencies, particularly Bitcoin, are considered by some studies to be uncorrelated or weakly correlated with traditional assets such as stocks, bonds, and commodities.</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This characteristic makes them potentially useful tools for improving portfolio diversification and reducing overall risk</a:t>
            </a:r>
          </a:p>
          <a:p>
            <a:pPr marL="214313" indent="-214313">
              <a:buFont typeface="Arial" panose="020B0604020202020204" pitchFamily="34" charset="0"/>
              <a:buChar char="•"/>
            </a:pPr>
            <a:endParaRPr lang="en-US" sz="1350" dirty="0">
              <a:latin typeface="Cambria" panose="02040503050406030204" pitchFamily="18" charset="0"/>
              <a:ea typeface="MS Mincho" panose="02020609040205080304" pitchFamily="49" charset="-128"/>
              <a:cs typeface="Times New Roman" panose="02020603050405020304" pitchFamily="18" charset="0"/>
            </a:endParaRPr>
          </a:p>
          <a:p>
            <a:r>
              <a:rPr lang="en-US" sz="1350" b="1" dirty="0">
                <a:latin typeface="Cambria" panose="02040503050406030204" pitchFamily="18" charset="0"/>
                <a:ea typeface="MS Mincho" panose="02020609040205080304" pitchFamily="49" charset="-128"/>
                <a:cs typeface="Times New Roman" panose="02020603050405020304" pitchFamily="18" charset="0"/>
              </a:rPr>
              <a:t>Hedging Against the Traditional System</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Some investors view cryptocurrencies as an alternative to the traditional financial system. In periods of economic instability or distrust in fiat currencies, cryptocurrencies can be seen as an alternative "safe haven."</a:t>
            </a:r>
            <a:endParaRPr lang="it-IT" dirty="0"/>
          </a:p>
        </p:txBody>
      </p:sp>
      <p:sp>
        <p:nvSpPr>
          <p:cNvPr id="9" name="CasellaDiTesto 8">
            <a:extLst>
              <a:ext uri="{FF2B5EF4-FFF2-40B4-BE49-F238E27FC236}">
                <a16:creationId xmlns:a16="http://schemas.microsoft.com/office/drawing/2014/main" id="{E94420FA-4C84-ADF9-5DBD-EB0C17D01B7B}"/>
              </a:ext>
            </a:extLst>
          </p:cNvPr>
          <p:cNvSpPr txBox="1"/>
          <p:nvPr/>
        </p:nvSpPr>
        <p:spPr>
          <a:xfrm>
            <a:off x="6418052" y="4765016"/>
            <a:ext cx="1151627" cy="369332"/>
          </a:xfrm>
          <a:prstGeom prst="rect">
            <a:avLst/>
          </a:prstGeom>
          <a:noFill/>
        </p:spPr>
        <p:txBody>
          <a:bodyPr wrap="square" rtlCol="0">
            <a:spAutoFit/>
          </a:bodyPr>
          <a:lstStyle/>
          <a:p>
            <a:pPr defTabSz="685800"/>
            <a:r>
              <a:rPr lang="it-IT" dirty="0" err="1">
                <a:solidFill>
                  <a:srgbClr val="000000"/>
                </a:solidFill>
                <a:latin typeface="Manrope"/>
              </a:rPr>
              <a:t>Is</a:t>
            </a:r>
            <a:r>
              <a:rPr lang="it-IT" dirty="0">
                <a:solidFill>
                  <a:srgbClr val="000000"/>
                </a:solidFill>
                <a:latin typeface="Manrope"/>
              </a:rPr>
              <a:t> </a:t>
            </a:r>
            <a:r>
              <a:rPr lang="it-IT" dirty="0" err="1">
                <a:solidFill>
                  <a:srgbClr val="000000"/>
                </a:solidFill>
                <a:latin typeface="Manrope"/>
              </a:rPr>
              <a:t>it</a:t>
            </a:r>
            <a:r>
              <a:rPr lang="it-IT" dirty="0">
                <a:solidFill>
                  <a:srgbClr val="000000"/>
                </a:solidFill>
                <a:latin typeface="Manrope"/>
              </a:rPr>
              <a:t> </a:t>
            </a:r>
            <a:r>
              <a:rPr lang="it-IT" dirty="0" err="1">
                <a:solidFill>
                  <a:srgbClr val="000000"/>
                </a:solidFill>
                <a:latin typeface="Manrope"/>
              </a:rPr>
              <a:t>true</a:t>
            </a:r>
            <a:r>
              <a:rPr lang="it-IT" dirty="0">
                <a:solidFill>
                  <a:srgbClr val="000000"/>
                </a:solidFill>
                <a:latin typeface="Manrope"/>
              </a:rPr>
              <a:t>?</a:t>
            </a:r>
          </a:p>
        </p:txBody>
      </p:sp>
    </p:spTree>
    <p:extLst>
      <p:ext uri="{BB962C8B-B14F-4D97-AF65-F5344CB8AC3E}">
        <p14:creationId xmlns:p14="http://schemas.microsoft.com/office/powerpoint/2010/main" val="554448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8CB24-2551-0716-9768-3EBC968E75EF}"/>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C6724DB-21A1-A954-909A-1EC335AF5995}"/>
              </a:ext>
            </a:extLst>
          </p:cNvPr>
          <p:cNvSpPr>
            <a:spLocks noGrp="1"/>
          </p:cNvSpPr>
          <p:nvPr>
            <p:ph idx="1"/>
          </p:nvPr>
        </p:nvSpPr>
        <p:spPr>
          <a:xfrm>
            <a:off x="628650" y="661851"/>
            <a:ext cx="7886700" cy="5515112"/>
          </a:xfrm>
        </p:spPr>
        <p:txBody>
          <a:bodyPr>
            <a:normAutofit fontScale="92500" lnSpcReduction="10000"/>
          </a:bodyPr>
          <a:lstStyle/>
          <a:p>
            <a:r>
              <a:rPr lang="en-US" dirty="0" smtClean="0"/>
              <a:t>A </a:t>
            </a:r>
            <a:r>
              <a:rPr lang="en-US" b="1" dirty="0" smtClean="0"/>
              <a:t>Cryptocurrency </a:t>
            </a:r>
            <a:r>
              <a:rPr lang="en-US" dirty="0"/>
              <a:t>is a unit of value that is native to a blockchain. It is a means of exchange within the blockchain to incentivize the network of participants to use the blockchain. The cryptocurrencies Bitcoin, Ether, Ripple, and Litecoin are all examples of native cryptocurrencies. The sole purpose of a cryptocurrency is for exchange of value, and it has limited functionality beyond that.</a:t>
            </a:r>
          </a:p>
          <a:p>
            <a:r>
              <a:rPr lang="en-US" dirty="0"/>
              <a:t>A </a:t>
            </a:r>
            <a:r>
              <a:rPr lang="en-US" b="1" dirty="0"/>
              <a:t>token </a:t>
            </a:r>
            <a:r>
              <a:rPr lang="en-US" dirty="0"/>
              <a:t>is a piece of business logic (i.e., “smart contract”) coded into an existing blockchain. A token can have a functionality beyond an exchange of value — it can represent any asset or functionality desired by the developer for use on a platform. Most tokens are created on the Ethereum blockchain by using ERC-20 smart contracts.</a:t>
            </a:r>
          </a:p>
          <a:p>
            <a:pPr marL="0" indent="0" algn="ctr">
              <a:buNone/>
            </a:pPr>
            <a:r>
              <a:rPr lang="en-US" dirty="0">
                <a:solidFill>
                  <a:srgbClr val="FF0000"/>
                </a:solidFill>
              </a:rPr>
              <a:t>Stablecoins are </a:t>
            </a:r>
            <a:r>
              <a:rPr lang="en-US" dirty="0" smtClean="0">
                <a:solidFill>
                  <a:srgbClr val="FF0000"/>
                </a:solidFill>
              </a:rPr>
              <a:t>tokens</a:t>
            </a:r>
            <a:endParaRPr lang="it-IT" dirty="0">
              <a:solidFill>
                <a:srgbClr val="FF0000"/>
              </a:solidFill>
            </a:endParaRPr>
          </a:p>
        </p:txBody>
      </p:sp>
    </p:spTree>
    <p:extLst>
      <p:ext uri="{BB962C8B-B14F-4D97-AF65-F5344CB8AC3E}">
        <p14:creationId xmlns:p14="http://schemas.microsoft.com/office/powerpoint/2010/main" val="2979970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450937" y="400833"/>
            <a:ext cx="8066762" cy="1200329"/>
          </a:xfrm>
          <a:prstGeom prst="rect">
            <a:avLst/>
          </a:prstGeom>
          <a:noFill/>
        </p:spPr>
        <p:txBody>
          <a:bodyPr wrap="square" rtlCol="0">
            <a:spAutoFit/>
          </a:bodyPr>
          <a:lstStyle/>
          <a:p>
            <a:r>
              <a:rPr lang="it-IT" b="1" dirty="0"/>
              <a:t>TETHER</a:t>
            </a:r>
          </a:p>
          <a:p>
            <a:endParaRPr lang="it-IT" dirty="0"/>
          </a:p>
          <a:p>
            <a:r>
              <a:rPr lang="en-US" dirty="0"/>
              <a:t>Tether is called a </a:t>
            </a:r>
            <a:r>
              <a:rPr lang="en-US" dirty="0" err="1"/>
              <a:t>stablecoin</a:t>
            </a:r>
            <a:r>
              <a:rPr lang="en-US" dirty="0"/>
              <a:t> because it was originally designed to always be worth $1.00</a:t>
            </a:r>
            <a:endParaRPr lang="it-IT" dirty="0"/>
          </a:p>
        </p:txBody>
      </p:sp>
      <p:pic>
        <p:nvPicPr>
          <p:cNvPr id="3" name="Immagine 2"/>
          <p:cNvPicPr>
            <a:picLocks noChangeAspect="1"/>
          </p:cNvPicPr>
          <p:nvPr/>
        </p:nvPicPr>
        <p:blipFill>
          <a:blip r:embed="rId2"/>
          <a:stretch>
            <a:fillRect/>
          </a:stretch>
        </p:blipFill>
        <p:spPr>
          <a:xfrm>
            <a:off x="450937" y="1866269"/>
            <a:ext cx="7704762" cy="3476190"/>
          </a:xfrm>
          <a:prstGeom prst="rect">
            <a:avLst/>
          </a:prstGeom>
        </p:spPr>
      </p:pic>
    </p:spTree>
    <p:extLst>
      <p:ext uri="{BB962C8B-B14F-4D97-AF65-F5344CB8AC3E}">
        <p14:creationId xmlns:p14="http://schemas.microsoft.com/office/powerpoint/2010/main" val="2641322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ggetto 1">
            <a:extLst>
              <a:ext uri="{FF2B5EF4-FFF2-40B4-BE49-F238E27FC236}">
                <a16:creationId xmlns:a16="http://schemas.microsoft.com/office/drawing/2014/main" id="{603204F3-4E84-47AE-BD2F-306077B676CB}"/>
              </a:ext>
            </a:extLst>
          </p:cNvPr>
          <p:cNvGraphicFramePr>
            <a:graphicFrameLocks noChangeAspect="1"/>
          </p:cNvGraphicFramePr>
          <p:nvPr>
            <p:extLst>
              <p:ext uri="{D42A27DB-BD31-4B8C-83A1-F6EECF244321}">
                <p14:modId xmlns:p14="http://schemas.microsoft.com/office/powerpoint/2010/main" val="357535227"/>
              </p:ext>
            </p:extLst>
          </p:nvPr>
        </p:nvGraphicFramePr>
        <p:xfrm>
          <a:off x="519113" y="28575"/>
          <a:ext cx="8105775" cy="6800850"/>
        </p:xfrm>
        <a:graphic>
          <a:graphicData uri="http://schemas.openxmlformats.org/presentationml/2006/ole">
            <mc:AlternateContent xmlns:mc="http://schemas.openxmlformats.org/markup-compatibility/2006">
              <mc:Choice xmlns:v="urn:schemas-microsoft-com:vml" Requires="v">
                <p:oleObj spid="_x0000_s1026" name="Immagine bitmap" r:id="rId3" imgW="8105760" imgH="6800760" progId="Paint.Picture">
                  <p:embed/>
                </p:oleObj>
              </mc:Choice>
              <mc:Fallback>
                <p:oleObj name="Immagine bitmap" r:id="rId3" imgW="8105760" imgH="6800760" progId="Paint.Picture">
                  <p:embed/>
                  <p:pic>
                    <p:nvPicPr>
                      <p:cNvPr id="2" name="Oggetto 1">
                        <a:extLst>
                          <a:ext uri="{FF2B5EF4-FFF2-40B4-BE49-F238E27FC236}">
                            <a16:creationId xmlns:a16="http://schemas.microsoft.com/office/drawing/2014/main" id="{603204F3-4E84-47AE-BD2F-306077B676CB}"/>
                          </a:ext>
                        </a:extLst>
                      </p:cNvPr>
                      <p:cNvPicPr/>
                      <p:nvPr/>
                    </p:nvPicPr>
                    <p:blipFill>
                      <a:blip r:embed="rId4"/>
                      <a:stretch>
                        <a:fillRect/>
                      </a:stretch>
                    </p:blipFill>
                    <p:spPr>
                      <a:xfrm>
                        <a:off x="519113" y="28575"/>
                        <a:ext cx="8105775" cy="6800850"/>
                      </a:xfrm>
                      <a:prstGeom prst="rect">
                        <a:avLst/>
                      </a:prstGeom>
                    </p:spPr>
                  </p:pic>
                </p:oleObj>
              </mc:Fallback>
            </mc:AlternateContent>
          </a:graphicData>
        </a:graphic>
      </p:graphicFrame>
      <p:sp>
        <p:nvSpPr>
          <p:cNvPr id="3" name="CasellaDiTesto 2">
            <a:extLst>
              <a:ext uri="{FF2B5EF4-FFF2-40B4-BE49-F238E27FC236}">
                <a16:creationId xmlns:a16="http://schemas.microsoft.com/office/drawing/2014/main" id="{79CCD7D2-D45D-981A-5533-7168E85581D0}"/>
              </a:ext>
            </a:extLst>
          </p:cNvPr>
          <p:cNvSpPr txBox="1"/>
          <p:nvPr/>
        </p:nvSpPr>
        <p:spPr>
          <a:xfrm>
            <a:off x="7224665" y="597529"/>
            <a:ext cx="1711105" cy="646331"/>
          </a:xfrm>
          <a:prstGeom prst="rect">
            <a:avLst/>
          </a:prstGeom>
          <a:noFill/>
        </p:spPr>
        <p:txBody>
          <a:bodyPr wrap="square" rtlCol="0">
            <a:spAutoFit/>
          </a:bodyPr>
          <a:lstStyle/>
          <a:p>
            <a:r>
              <a:rPr lang="it-IT" dirty="0"/>
              <a:t>April 2019 – </a:t>
            </a:r>
            <a:r>
              <a:rPr lang="it-IT" dirty="0" err="1"/>
              <a:t>October</a:t>
            </a:r>
            <a:r>
              <a:rPr lang="it-IT" dirty="0"/>
              <a:t> 2020</a:t>
            </a:r>
          </a:p>
        </p:txBody>
      </p:sp>
      <p:sp>
        <p:nvSpPr>
          <p:cNvPr id="4" name="CasellaDiTesto 3">
            <a:extLst>
              <a:ext uri="{FF2B5EF4-FFF2-40B4-BE49-F238E27FC236}">
                <a16:creationId xmlns:a16="http://schemas.microsoft.com/office/drawing/2014/main" id="{F284F8D8-1627-77B2-05A8-05E4DE55D88F}"/>
              </a:ext>
            </a:extLst>
          </p:cNvPr>
          <p:cNvSpPr txBox="1"/>
          <p:nvPr/>
        </p:nvSpPr>
        <p:spPr>
          <a:xfrm>
            <a:off x="5708209" y="128386"/>
            <a:ext cx="4572000" cy="369332"/>
          </a:xfrm>
          <a:prstGeom prst="rect">
            <a:avLst/>
          </a:prstGeom>
          <a:noFill/>
        </p:spPr>
        <p:txBody>
          <a:bodyPr wrap="square">
            <a:spAutoFit/>
          </a:bodyPr>
          <a:lstStyle/>
          <a:p>
            <a:pPr algn="ctr"/>
            <a:r>
              <a:rPr lang="it-IT" sz="1800" b="1" dirty="0">
                <a:solidFill>
                  <a:srgbClr val="FF0000"/>
                </a:solidFill>
              </a:rPr>
              <a:t>STABLECOINS</a:t>
            </a:r>
            <a:endParaRPr lang="it-IT" sz="1800" b="1" dirty="0"/>
          </a:p>
        </p:txBody>
      </p:sp>
      <p:sp>
        <p:nvSpPr>
          <p:cNvPr id="5" name="CasellaDiTesto 4">
            <a:extLst>
              <a:ext uri="{FF2B5EF4-FFF2-40B4-BE49-F238E27FC236}">
                <a16:creationId xmlns:a16="http://schemas.microsoft.com/office/drawing/2014/main" id="{AD71E72E-29BC-33CD-2070-79D6CD507493}"/>
              </a:ext>
            </a:extLst>
          </p:cNvPr>
          <p:cNvSpPr txBox="1"/>
          <p:nvPr/>
        </p:nvSpPr>
        <p:spPr>
          <a:xfrm>
            <a:off x="7224665" y="2008380"/>
            <a:ext cx="1833021" cy="646331"/>
          </a:xfrm>
          <a:prstGeom prst="rect">
            <a:avLst/>
          </a:prstGeom>
          <a:noFill/>
          <a:ln w="28575">
            <a:solidFill>
              <a:schemeClr val="tx1"/>
            </a:solidFill>
          </a:ln>
        </p:spPr>
        <p:txBody>
          <a:bodyPr wrap="square" rtlCol="0">
            <a:spAutoFit/>
          </a:bodyPr>
          <a:lstStyle/>
          <a:p>
            <a:r>
              <a:rPr lang="it-IT" dirty="0" err="1"/>
              <a:t>Let’s</a:t>
            </a:r>
            <a:r>
              <a:rPr lang="it-IT" dirty="0"/>
              <a:t> talk </a:t>
            </a:r>
            <a:r>
              <a:rPr lang="it-IT" dirty="0" err="1"/>
              <a:t>about</a:t>
            </a:r>
            <a:endParaRPr lang="it-IT" dirty="0"/>
          </a:p>
          <a:p>
            <a:pPr marL="285750" indent="-285750">
              <a:buFont typeface="Wingdings" panose="05000000000000000000" pitchFamily="2" charset="2"/>
              <a:buChar char="Ø"/>
            </a:pPr>
            <a:r>
              <a:rPr lang="it-IT" dirty="0">
                <a:hlinkClick r:id="rId5" action="ppaction://hlinkpres?slideindex=1&amp;slidetitle="/>
              </a:rPr>
              <a:t>Stable Coin</a:t>
            </a:r>
            <a:endParaRPr lang="it-IT" dirty="0"/>
          </a:p>
        </p:txBody>
      </p:sp>
    </p:spTree>
    <p:extLst>
      <p:ext uri="{BB962C8B-B14F-4D97-AF65-F5344CB8AC3E}">
        <p14:creationId xmlns:p14="http://schemas.microsoft.com/office/powerpoint/2010/main" val="2529114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ADF6E566-E320-44CF-8527-F17B55F45893}"/>
              </a:ext>
            </a:extLst>
          </p:cNvPr>
          <p:cNvSpPr/>
          <p:nvPr/>
        </p:nvSpPr>
        <p:spPr>
          <a:xfrm>
            <a:off x="2286000" y="2967335"/>
            <a:ext cx="4572000" cy="1754326"/>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a:ln>
                  <a:noFill/>
                </a:ln>
                <a:solidFill>
                  <a:srgbClr val="FF0000"/>
                </a:solidFill>
                <a:effectLst/>
                <a:uLnTx/>
                <a:uFillTx/>
                <a:latin typeface="Calibri" panose="020F0502020204030204"/>
                <a:ea typeface="+mn-ea"/>
                <a:cs typeface="+mn-cs"/>
              </a:rPr>
              <a:t>CRYPTOASSETS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3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3600" b="1" noProof="0" dirty="0" smtClean="0">
                <a:solidFill>
                  <a:prstClr val="black"/>
                </a:solidFill>
                <a:latin typeface="Calibri" panose="020F0502020204030204"/>
              </a:rPr>
              <a:t>TOKEN</a:t>
            </a:r>
            <a:endParaRPr kumimoji="0" lang="it-IT"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093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30837B1-DDE1-4FD8-9B2F-BF45D03E18ED}"/>
              </a:ext>
            </a:extLst>
          </p:cNvPr>
          <p:cNvSpPr>
            <a:spLocks noGrp="1"/>
          </p:cNvSpPr>
          <p:nvPr>
            <p:ph idx="1"/>
          </p:nvPr>
        </p:nvSpPr>
        <p:spPr>
          <a:xfrm>
            <a:off x="628650" y="661851"/>
            <a:ext cx="7886700" cy="5515112"/>
          </a:xfrm>
        </p:spPr>
        <p:txBody>
          <a:bodyPr>
            <a:normAutofit fontScale="92500" lnSpcReduction="10000"/>
          </a:bodyPr>
          <a:lstStyle/>
          <a:p>
            <a:r>
              <a:rPr lang="en-US" dirty="0" smtClean="0"/>
              <a:t>A </a:t>
            </a:r>
            <a:r>
              <a:rPr lang="en-US" b="1" dirty="0" smtClean="0"/>
              <a:t>Cryptocurrency </a:t>
            </a:r>
            <a:r>
              <a:rPr lang="en-US" dirty="0"/>
              <a:t>is a unit of value that is native to a blockchain. It is a means of exchange within the blockchain to incentivize the network of participants to use the blockchain. The cryptocurrencies Bitcoin, Ether, Ripple, and Litecoin are all examples of native cryptocurrencies. The sole purpose of a cryptocurrency is for exchange of value, and it has limited functionality beyond that.</a:t>
            </a:r>
          </a:p>
          <a:p>
            <a:r>
              <a:rPr lang="en-US" dirty="0"/>
              <a:t>A </a:t>
            </a:r>
            <a:r>
              <a:rPr lang="en-US" b="1" dirty="0"/>
              <a:t>token </a:t>
            </a:r>
            <a:r>
              <a:rPr lang="en-US" dirty="0"/>
              <a:t>is a piece of business logic (i.e., “smart contract”) coded into an existing blockchain. A token can have a functionality beyond an exchange of value — it can represent any asset or functionality desired by the developer for use on a platform. Most tokens are created on the Ethereum blockchain by using ERC-20 smart contracts.</a:t>
            </a:r>
            <a:endParaRPr lang="it-IT" dirty="0"/>
          </a:p>
        </p:txBody>
      </p:sp>
    </p:spTree>
    <p:extLst>
      <p:ext uri="{BB962C8B-B14F-4D97-AF65-F5344CB8AC3E}">
        <p14:creationId xmlns:p14="http://schemas.microsoft.com/office/powerpoint/2010/main" val="3058718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8C05C59-1FAB-4BD0-90A9-DB1E9F4CAC29}"/>
              </a:ext>
            </a:extLst>
          </p:cNvPr>
          <p:cNvSpPr>
            <a:spLocks noGrp="1"/>
          </p:cNvSpPr>
          <p:nvPr>
            <p:ph idx="1"/>
          </p:nvPr>
        </p:nvSpPr>
        <p:spPr>
          <a:xfrm>
            <a:off x="692024" y="1095470"/>
            <a:ext cx="7886700" cy="5679022"/>
          </a:xfrm>
        </p:spPr>
        <p:txBody>
          <a:bodyPr/>
          <a:lstStyle/>
          <a:p>
            <a:pPr marL="0" indent="0">
              <a:buNone/>
            </a:pPr>
            <a:r>
              <a:rPr lang="it-IT" sz="1800" dirty="0" err="1">
                <a:effectLst/>
                <a:latin typeface="Calibri" panose="020F0502020204030204" pitchFamily="34" charset="0"/>
                <a:ea typeface="Calibri" panose="020F0502020204030204" pitchFamily="34" charset="0"/>
                <a:cs typeface="Times New Roman" panose="02020603050405020304" pitchFamily="18" charset="0"/>
              </a:rPr>
              <a:t>Every</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Omni</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transaction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(e.g.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Tether</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transaction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is</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recorded</a:t>
            </a:r>
            <a:r>
              <a:rPr lang="it-IT" sz="1800" dirty="0">
                <a:effectLst/>
                <a:latin typeface="Calibri" panose="020F0502020204030204" pitchFamily="34" charset="0"/>
                <a:ea typeface="Calibri" panose="020F0502020204030204" pitchFamily="34" charset="0"/>
                <a:cs typeface="Times New Roman" panose="02020603050405020304" pitchFamily="18" charset="0"/>
              </a:rPr>
              <a:t> in a Bitcoin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transaction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sharing the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same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transaction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hash</a:t>
            </a:r>
            <a:r>
              <a:rPr lang="it-IT" sz="1800" dirty="0">
                <a:effectLst/>
                <a:latin typeface="Calibri" panose="020F0502020204030204" pitchFamily="34" charset="0"/>
                <a:ea typeface="Calibri" panose="020F0502020204030204" pitchFamily="34" charset="0"/>
                <a:cs typeface="Times New Roman" panose="02020603050405020304" pitchFamily="18" charset="0"/>
              </a:rPr>
              <a:t>. For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example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this</a:t>
            </a:r>
            <a:r>
              <a:rPr lang="it-IT" sz="1800" dirty="0">
                <a:effectLst/>
                <a:latin typeface="Calibri" panose="020F0502020204030204" pitchFamily="34" charset="0"/>
                <a:ea typeface="Calibri" panose="020F0502020204030204" pitchFamily="34" charset="0"/>
                <a:cs typeface="Times New Roman" panose="02020603050405020304" pitchFamily="18" charset="0"/>
              </a:rPr>
              <a:t> BTC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transaction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is</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actually</a:t>
            </a:r>
            <a:r>
              <a:rPr lang="it-IT" sz="1800" dirty="0">
                <a:effectLst/>
                <a:latin typeface="Calibri" panose="020F0502020204030204" pitchFamily="34" charset="0"/>
                <a:ea typeface="Calibri" panose="020F0502020204030204" pitchFamily="34" charset="0"/>
                <a:cs typeface="Times New Roman" panose="02020603050405020304" pitchFamily="18" charset="0"/>
              </a:rPr>
              <a:t> the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sending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of 50,000 USDT .</a:t>
            </a:r>
          </a:p>
          <a:p>
            <a:pPr marL="0" indent="0">
              <a:buNone/>
            </a:pP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https://www.blockchain.com/btc/tx/233b9b6ffdead31bb712e36e9357a8f4559c7d42e609228b6a9ec028506e6c3a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
        <p:nvSpPr>
          <p:cNvPr id="4" name="Rectangle 2">
            <a:extLst>
              <a:ext uri="{FF2B5EF4-FFF2-40B4-BE49-F238E27FC236}">
                <a16:creationId xmlns:a16="http://schemas.microsoft.com/office/drawing/2014/main" id="{BC8C1234-CA32-482F-8CFA-8386E550F4B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5" name="Oggetto 4">
            <a:extLst>
              <a:ext uri="{FF2B5EF4-FFF2-40B4-BE49-F238E27FC236}">
                <a16:creationId xmlns:a16="http://schemas.microsoft.com/office/drawing/2014/main" id="{868F8A06-D850-47E5-B8AB-2426E48A8A0C}"/>
              </a:ext>
            </a:extLst>
          </p:cNvPr>
          <p:cNvGraphicFramePr>
            <a:graphicFrameLocks noChangeAspect="1"/>
          </p:cNvGraphicFramePr>
          <p:nvPr/>
        </p:nvGraphicFramePr>
        <p:xfrm>
          <a:off x="203460" y="2714201"/>
          <a:ext cx="8863828" cy="2228992"/>
        </p:xfrm>
        <a:graphic>
          <a:graphicData uri="http://schemas.openxmlformats.org/presentationml/2006/ole">
            <mc:AlternateContent xmlns:mc="http://schemas.openxmlformats.org/markup-compatibility/2006">
              <mc:Choice xmlns:v="urn:schemas-microsoft-com:vml" Requires="v">
                <p:oleObj spid="_x0000_s2050" name="Immagine bitmap" r:id="rId4" imgW="15819048" imgH="3095238" progId="Paint.Picture">
                  <p:embed/>
                </p:oleObj>
              </mc:Choice>
              <mc:Fallback>
                <p:oleObj name="Immagine bitmap" r:id="rId4" imgW="15819048" imgH="3095238" progId="Paint.Picture">
                  <p:embed/>
                  <p:pic>
                    <p:nvPicPr>
                      <p:cNvPr id="5" name="Oggetto 4">
                        <a:extLst>
                          <a:ext uri="{FF2B5EF4-FFF2-40B4-BE49-F238E27FC236}">
                            <a16:creationId xmlns:a16="http://schemas.microsoft.com/office/drawing/2014/main" id="{868F8A06-D850-47E5-B8AB-2426E48A8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60" y="2714201"/>
                        <a:ext cx="8863828" cy="2228992"/>
                      </a:xfrm>
                      <a:prstGeom prst="rect">
                        <a:avLst/>
                      </a:prstGeom>
                      <a:noFill/>
                    </p:spPr>
                  </p:pic>
                </p:oleObj>
              </mc:Fallback>
            </mc:AlternateContent>
          </a:graphicData>
        </a:graphic>
      </p:graphicFrame>
      <p:sp>
        <p:nvSpPr>
          <p:cNvPr id="7" name="CasellaDiTesto 6">
            <a:extLst>
              <a:ext uri="{FF2B5EF4-FFF2-40B4-BE49-F238E27FC236}">
                <a16:creationId xmlns:a16="http://schemas.microsoft.com/office/drawing/2014/main" id="{A89C6301-F2E6-4BC8-95B8-9F45F62B7728}"/>
              </a:ext>
            </a:extLst>
          </p:cNvPr>
          <p:cNvSpPr txBox="1"/>
          <p:nvPr/>
        </p:nvSpPr>
        <p:spPr>
          <a:xfrm>
            <a:off x="366664" y="5441133"/>
            <a:ext cx="8212059" cy="375552"/>
          </a:xfrm>
          <a:prstGeom prst="rect">
            <a:avLst/>
          </a:prstGeom>
          <a:noFill/>
        </p:spPr>
        <p:txBody>
          <a:bodyPr wrap="square">
            <a:spAutoFit/>
          </a:bodyPr>
          <a:lstStyle/>
          <a:p>
            <a:pPr algn="just">
              <a:lnSpc>
                <a:spcPct val="107000"/>
              </a:lnSpc>
              <a:spcAft>
                <a:spcPts val="800"/>
              </a:spcAft>
            </a:pP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https://omniexplorer.info/address/3BbDtxBSjgfTRxaBUgR2JACWRukLKtZdiQ</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Connettore 2 8">
            <a:extLst>
              <a:ext uri="{FF2B5EF4-FFF2-40B4-BE49-F238E27FC236}">
                <a16:creationId xmlns:a16="http://schemas.microsoft.com/office/drawing/2014/main" id="{0242E756-CAC8-4714-BD4C-1CD26CDD6265}"/>
              </a:ext>
            </a:extLst>
          </p:cNvPr>
          <p:cNvCxnSpPr/>
          <p:nvPr/>
        </p:nvCxnSpPr>
        <p:spPr>
          <a:xfrm flipH="1">
            <a:off x="5151422" y="4716856"/>
            <a:ext cx="905346" cy="66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4381801F-F60B-4FAD-902F-C3AD6E87C64D}"/>
              </a:ext>
            </a:extLst>
          </p:cNvPr>
          <p:cNvSpPr txBox="1"/>
          <p:nvPr/>
        </p:nvSpPr>
        <p:spPr>
          <a:xfrm>
            <a:off x="366664" y="253497"/>
            <a:ext cx="8212059" cy="369332"/>
          </a:xfrm>
          <a:prstGeom prst="rect">
            <a:avLst/>
          </a:prstGeom>
          <a:noFill/>
        </p:spPr>
        <p:txBody>
          <a:bodyPr wrap="square" rtlCol="0">
            <a:spAutoFit/>
          </a:bodyPr>
          <a:lstStyle/>
          <a:p>
            <a:r>
              <a:rPr lang="it-IT" b="1" dirty="0" err="1">
                <a:solidFill>
                  <a:srgbClr val="FF0000"/>
                </a:solidFill>
              </a:rPr>
              <a:t>Transactions</a:t>
            </a:r>
            <a:r>
              <a:rPr lang="it-IT" b="1" dirty="0">
                <a:solidFill>
                  <a:srgbClr val="FF0000"/>
                </a:solidFill>
              </a:rPr>
              <a:t> of tokens on </a:t>
            </a:r>
            <a:r>
              <a:rPr lang="it-IT" b="1" dirty="0" err="1">
                <a:solidFill>
                  <a:srgbClr val="FF0000"/>
                </a:solidFill>
              </a:rPr>
              <a:t>omnichain</a:t>
            </a:r>
            <a:endParaRPr lang="it-IT" b="1" dirty="0">
              <a:solidFill>
                <a:srgbClr val="FF0000"/>
              </a:solidFill>
            </a:endParaRPr>
          </a:p>
        </p:txBody>
      </p:sp>
    </p:spTree>
    <p:extLst>
      <p:ext uri="{BB962C8B-B14F-4D97-AF65-F5344CB8AC3E}">
        <p14:creationId xmlns:p14="http://schemas.microsoft.com/office/powerpoint/2010/main" val="1753634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202FF8C-F87A-4240-9FAE-B26B8EBBFC49}"/>
              </a:ext>
            </a:extLst>
          </p:cNvPr>
          <p:cNvSpPr>
            <a:spLocks noGrp="1"/>
          </p:cNvSpPr>
          <p:nvPr>
            <p:ph idx="1"/>
          </p:nvPr>
        </p:nvSpPr>
        <p:spPr>
          <a:xfrm>
            <a:off x="510955" y="585300"/>
            <a:ext cx="7886700" cy="4351338"/>
          </a:xfrm>
        </p:spPr>
        <p:txBody>
          <a:bodyPr/>
          <a:lstStyle/>
          <a:p>
            <a:pPr marL="0" indent="0">
              <a:buNone/>
            </a:pPr>
            <a:r>
              <a:rPr lang="it-I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https://blockstream.info/tx/233b9b6ffdead31bb712e36e9357a8f4559c7d42e609228b6a9ec028506e6c3a?expand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graphicFrame>
        <p:nvGraphicFramePr>
          <p:cNvPr id="4" name="Oggetto 3">
            <a:extLst>
              <a:ext uri="{FF2B5EF4-FFF2-40B4-BE49-F238E27FC236}">
                <a16:creationId xmlns:a16="http://schemas.microsoft.com/office/drawing/2014/main" id="{8A585F06-831C-458C-9213-428893AAEA8B}"/>
              </a:ext>
            </a:extLst>
          </p:cNvPr>
          <p:cNvGraphicFramePr>
            <a:graphicFrameLocks noChangeAspect="1"/>
          </p:cNvGraphicFramePr>
          <p:nvPr/>
        </p:nvGraphicFramePr>
        <p:xfrm>
          <a:off x="1914525" y="1548945"/>
          <a:ext cx="5314950" cy="2619375"/>
        </p:xfrm>
        <a:graphic>
          <a:graphicData uri="http://schemas.openxmlformats.org/presentationml/2006/ole">
            <mc:AlternateContent xmlns:mc="http://schemas.openxmlformats.org/markup-compatibility/2006">
              <mc:Choice xmlns:v="urn:schemas-microsoft-com:vml" Requires="v">
                <p:oleObj spid="_x0000_s3074" name="Immagine bitmap" r:id="rId4" imgW="5315040" imgH="2619360" progId="Paint.Picture">
                  <p:embed/>
                </p:oleObj>
              </mc:Choice>
              <mc:Fallback>
                <p:oleObj name="Immagine bitmap" r:id="rId4" imgW="5315040" imgH="2619360" progId="Paint.Picture">
                  <p:embed/>
                  <p:pic>
                    <p:nvPicPr>
                      <p:cNvPr id="4" name="Oggetto 3">
                        <a:extLst>
                          <a:ext uri="{FF2B5EF4-FFF2-40B4-BE49-F238E27FC236}">
                            <a16:creationId xmlns:a16="http://schemas.microsoft.com/office/drawing/2014/main" id="{8A585F06-831C-458C-9213-428893AAEA8B}"/>
                          </a:ext>
                        </a:extLst>
                      </p:cNvPr>
                      <p:cNvPicPr/>
                      <p:nvPr/>
                    </p:nvPicPr>
                    <p:blipFill>
                      <a:blip r:embed="rId5"/>
                      <a:stretch>
                        <a:fillRect/>
                      </a:stretch>
                    </p:blipFill>
                    <p:spPr>
                      <a:xfrm>
                        <a:off x="1914525" y="1548945"/>
                        <a:ext cx="5314950" cy="2619375"/>
                      </a:xfrm>
                      <a:prstGeom prst="rect">
                        <a:avLst/>
                      </a:prstGeom>
                    </p:spPr>
                  </p:pic>
                </p:oleObj>
              </mc:Fallback>
            </mc:AlternateContent>
          </a:graphicData>
        </a:graphic>
      </p:graphicFrame>
      <p:sp>
        <p:nvSpPr>
          <p:cNvPr id="2" name="CasellaDiTesto 1">
            <a:extLst>
              <a:ext uri="{FF2B5EF4-FFF2-40B4-BE49-F238E27FC236}">
                <a16:creationId xmlns:a16="http://schemas.microsoft.com/office/drawing/2014/main" id="{C7E59E08-5B8D-47C0-4472-66C38B2FFE02}"/>
              </a:ext>
            </a:extLst>
          </p:cNvPr>
          <p:cNvSpPr txBox="1"/>
          <p:nvPr/>
        </p:nvSpPr>
        <p:spPr>
          <a:xfrm>
            <a:off x="510955" y="4753069"/>
            <a:ext cx="8216586" cy="1200329"/>
          </a:xfrm>
          <a:prstGeom prst="rect">
            <a:avLst/>
          </a:prstGeom>
          <a:noFill/>
          <a:ln w="28575">
            <a:solidFill>
              <a:schemeClr val="tx1"/>
            </a:solidFill>
          </a:ln>
        </p:spPr>
        <p:txBody>
          <a:bodyPr wrap="square" rtlCol="0">
            <a:spAutoFit/>
          </a:bodyPr>
          <a:lstStyle/>
          <a:p>
            <a:r>
              <a:rPr lang="it-IT" dirty="0" err="1"/>
              <a:t>Let’s</a:t>
            </a:r>
            <a:r>
              <a:rPr lang="it-IT" dirty="0"/>
              <a:t> talk </a:t>
            </a:r>
            <a:r>
              <a:rPr lang="it-IT" dirty="0" err="1"/>
              <a:t>about</a:t>
            </a:r>
            <a:endParaRPr lang="it-IT" dirty="0"/>
          </a:p>
          <a:p>
            <a:pPr marL="285750" indent="-285750">
              <a:buFont typeface="Wingdings" panose="05000000000000000000" pitchFamily="2" charset="2"/>
              <a:buChar char="Ø"/>
            </a:pPr>
            <a:r>
              <a:rPr lang="it-IT" dirty="0">
                <a:hlinkClick r:id="rId6" action="ppaction://hlinkpres?slideindex=1&amp;slidetitle="/>
              </a:rPr>
              <a:t>Smart </a:t>
            </a:r>
            <a:r>
              <a:rPr lang="it-IT" dirty="0" err="1">
                <a:hlinkClick r:id="rId6" action="ppaction://hlinkpres?slideindex=1&amp;slidetitle="/>
              </a:rPr>
              <a:t>Contract</a:t>
            </a:r>
            <a:endParaRPr lang="it-IT" dirty="0"/>
          </a:p>
          <a:p>
            <a:pPr marL="285750" indent="-285750">
              <a:buFont typeface="Wingdings" panose="05000000000000000000" pitchFamily="2" charset="2"/>
              <a:buChar char="Ø"/>
            </a:pPr>
            <a:r>
              <a:rPr lang="it-IT" dirty="0">
                <a:hlinkClick r:id="rId7" action="ppaction://hlinkpres?slideindex=1&amp;slidetitle="/>
              </a:rPr>
              <a:t>Token</a:t>
            </a:r>
            <a:endParaRPr lang="it-IT" dirty="0"/>
          </a:p>
          <a:p>
            <a:pPr marL="285750" indent="-285750">
              <a:buFont typeface="Wingdings" panose="05000000000000000000" pitchFamily="2" charset="2"/>
              <a:buChar char="Ø"/>
            </a:pPr>
            <a:r>
              <a:rPr lang="it-IT" dirty="0">
                <a:hlinkClick r:id="rId8" action="ppaction://hlinkpres?slideindex=1&amp;slidetitle="/>
              </a:rPr>
              <a:t>Ico</a:t>
            </a:r>
            <a:endParaRPr lang="it-IT" dirty="0"/>
          </a:p>
        </p:txBody>
      </p:sp>
    </p:spTree>
    <p:extLst>
      <p:ext uri="{BB962C8B-B14F-4D97-AF65-F5344CB8AC3E}">
        <p14:creationId xmlns:p14="http://schemas.microsoft.com/office/powerpoint/2010/main" val="512797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ADF6E566-E320-44CF-8527-F17B55F45893}"/>
              </a:ext>
            </a:extLst>
          </p:cNvPr>
          <p:cNvSpPr/>
          <p:nvPr/>
        </p:nvSpPr>
        <p:spPr>
          <a:xfrm>
            <a:off x="2139351" y="1699252"/>
            <a:ext cx="4572000" cy="230832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a:ln>
                  <a:noFill/>
                </a:ln>
                <a:solidFill>
                  <a:srgbClr val="FF0000"/>
                </a:solidFill>
                <a:effectLst/>
                <a:uLnTx/>
                <a:uFillTx/>
                <a:latin typeface="Calibri" panose="020F0502020204030204"/>
                <a:ea typeface="+mn-ea"/>
                <a:cs typeface="+mn-cs"/>
              </a:rPr>
              <a:t>CRYPTOCURRENCIES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3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smtClean="0">
                <a:ln>
                  <a:noFill/>
                </a:ln>
                <a:solidFill>
                  <a:prstClr val="black"/>
                </a:solidFill>
                <a:effectLst/>
                <a:uLnTx/>
                <a:uFillTx/>
                <a:latin typeface="Calibri" panose="020F0502020204030204"/>
                <a:ea typeface="+mn-ea"/>
                <a:cs typeface="+mn-cs"/>
              </a:rPr>
              <a:t>A QUANTITATIVE</a:t>
            </a:r>
            <a:r>
              <a:rPr kumimoji="0" lang="it-IT" sz="3600" b="1"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it-IT" sz="3600" b="1" i="0" u="none" strike="noStrike" kern="1200" cap="none" spc="0" normalizeH="0" noProof="0" dirty="0">
                <a:ln>
                  <a:noFill/>
                </a:ln>
                <a:solidFill>
                  <a:prstClr val="black"/>
                </a:solidFill>
                <a:effectLst/>
                <a:uLnTx/>
                <a:uFillTx/>
                <a:latin typeface="Calibri" panose="020F0502020204030204"/>
                <a:ea typeface="+mn-ea"/>
                <a:cs typeface="+mn-cs"/>
              </a:rPr>
              <a:t>ANALYSIS</a:t>
            </a:r>
            <a:endParaRPr kumimoji="0" lang="it-IT"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72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28650" y="353683"/>
            <a:ext cx="6859078" cy="3278038"/>
          </a:xfrm>
        </p:spPr>
        <p:txBody>
          <a:bodyPr/>
          <a:lstStyle/>
          <a:p>
            <a:r>
              <a:rPr lang="it-IT" dirty="0" err="1"/>
              <a:t>January</a:t>
            </a:r>
            <a:r>
              <a:rPr lang="it-IT" dirty="0"/>
              <a:t> 1, 2018 – </a:t>
            </a:r>
            <a:r>
              <a:rPr lang="it-IT" dirty="0" err="1"/>
              <a:t>February</a:t>
            </a:r>
            <a:r>
              <a:rPr lang="it-IT" dirty="0"/>
              <a:t> 1, 2022</a:t>
            </a:r>
          </a:p>
          <a:p>
            <a:endParaRPr lang="it-IT" dirty="0"/>
          </a:p>
          <a:p>
            <a:r>
              <a:rPr lang="it-IT" dirty="0"/>
              <a:t>BTC-USD</a:t>
            </a:r>
          </a:p>
          <a:p>
            <a:r>
              <a:rPr lang="it-IT" dirty="0"/>
              <a:t>ETH-USD</a:t>
            </a:r>
          </a:p>
          <a:p>
            <a:r>
              <a:rPr lang="it-IT" dirty="0"/>
              <a:t>BNB-USD</a:t>
            </a:r>
          </a:p>
          <a:p>
            <a:r>
              <a:rPr lang="it-IT" dirty="0"/>
              <a:t>XRP-USD</a:t>
            </a:r>
          </a:p>
          <a:p>
            <a:endParaRPr lang="it-IT" dirty="0"/>
          </a:p>
          <a:p>
            <a:endParaRPr lang="it-IT" dirty="0"/>
          </a:p>
        </p:txBody>
      </p:sp>
      <p:sp>
        <p:nvSpPr>
          <p:cNvPr id="2" name="CasellaDiTesto 1"/>
          <p:cNvSpPr txBox="1"/>
          <p:nvPr/>
        </p:nvSpPr>
        <p:spPr>
          <a:xfrm>
            <a:off x="3226279" y="4123426"/>
            <a:ext cx="4597879" cy="1754326"/>
          </a:xfrm>
          <a:prstGeom prst="rect">
            <a:avLst/>
          </a:prstGeom>
          <a:noFill/>
        </p:spPr>
        <p:txBody>
          <a:bodyPr wrap="square" rtlCol="0">
            <a:spAutoFit/>
          </a:bodyPr>
          <a:lstStyle/>
          <a:p>
            <a:r>
              <a:rPr lang="it-IT" dirty="0" err="1"/>
              <a:t>Correlation</a:t>
            </a:r>
            <a:endParaRPr lang="it-IT" dirty="0"/>
          </a:p>
          <a:p>
            <a:endParaRPr lang="it-IT" dirty="0"/>
          </a:p>
          <a:p>
            <a:r>
              <a:rPr lang="it-IT" dirty="0"/>
              <a:t>    1.0000    0.8037    0.5841    0.5634</a:t>
            </a:r>
          </a:p>
          <a:p>
            <a:r>
              <a:rPr lang="it-IT" dirty="0"/>
              <a:t>    0.8037    1.0000    0.6449    0.5584</a:t>
            </a:r>
          </a:p>
          <a:p>
            <a:r>
              <a:rPr lang="it-IT" dirty="0"/>
              <a:t>    0.5841    0.6449    1.0000    0.4501</a:t>
            </a:r>
          </a:p>
          <a:p>
            <a:r>
              <a:rPr lang="it-IT" dirty="0"/>
              <a:t>    0.5634    0.5584    0.4501    1.0000</a:t>
            </a:r>
          </a:p>
        </p:txBody>
      </p:sp>
    </p:spTree>
    <p:extLst>
      <p:ext uri="{BB962C8B-B14F-4D97-AF65-F5344CB8AC3E}">
        <p14:creationId xmlns:p14="http://schemas.microsoft.com/office/powerpoint/2010/main" val="123219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pic>
        <p:nvPicPr>
          <p:cNvPr id="5" name="Segnaposto contenuto 4"/>
          <p:cNvPicPr>
            <a:picLocks noGrp="1" noChangeAspect="1"/>
          </p:cNvPicPr>
          <p:nvPr>
            <p:ph idx="1"/>
          </p:nvPr>
        </p:nvPicPr>
        <p:blipFill>
          <a:blip r:embed="rId2"/>
          <a:stretch>
            <a:fillRect/>
          </a:stretch>
        </p:blipFill>
        <p:spPr>
          <a:xfrm>
            <a:off x="-666420" y="120682"/>
            <a:ext cx="10538289" cy="5279454"/>
          </a:xfrm>
          <a:prstGeom prst="rect">
            <a:avLst/>
          </a:prstGeom>
        </p:spPr>
      </p:pic>
    </p:spTree>
    <p:extLst>
      <p:ext uri="{BB962C8B-B14F-4D97-AF65-F5344CB8AC3E}">
        <p14:creationId xmlns:p14="http://schemas.microsoft.com/office/powerpoint/2010/main" val="112643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9C7C96EF-8FE7-5286-C520-94EB643FB20C}"/>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5</a:t>
            </a:fld>
            <a:endParaRPr lang="it-IT">
              <a:solidFill>
                <a:srgbClr val="000000">
                  <a:lumMod val="65000"/>
                  <a:lumOff val="35000"/>
                </a:srgbClr>
              </a:solidFill>
              <a:latin typeface="Manrope"/>
            </a:endParaRPr>
          </a:p>
        </p:txBody>
      </p:sp>
      <p:pic>
        <p:nvPicPr>
          <p:cNvPr id="8" name="Immagine 7">
            <a:extLst>
              <a:ext uri="{FF2B5EF4-FFF2-40B4-BE49-F238E27FC236}">
                <a16:creationId xmlns:a16="http://schemas.microsoft.com/office/drawing/2014/main" id="{A1150255-D9EF-3F3A-A3D0-0F58F1163B5D}"/>
              </a:ext>
            </a:extLst>
          </p:cNvPr>
          <p:cNvPicPr>
            <a:picLocks noChangeAspect="1"/>
          </p:cNvPicPr>
          <p:nvPr/>
        </p:nvPicPr>
        <p:blipFill>
          <a:blip r:embed="rId3"/>
          <a:stretch>
            <a:fillRect/>
          </a:stretch>
        </p:blipFill>
        <p:spPr>
          <a:xfrm>
            <a:off x="190859" y="1160860"/>
            <a:ext cx="4000500" cy="3000375"/>
          </a:xfrm>
          <a:prstGeom prst="rect">
            <a:avLst/>
          </a:prstGeom>
        </p:spPr>
      </p:pic>
      <p:pic>
        <p:nvPicPr>
          <p:cNvPr id="12" name="Immagine 11">
            <a:extLst>
              <a:ext uri="{FF2B5EF4-FFF2-40B4-BE49-F238E27FC236}">
                <a16:creationId xmlns:a16="http://schemas.microsoft.com/office/drawing/2014/main" id="{51C03E1B-A116-E787-E525-70DC9D956A62}"/>
              </a:ext>
            </a:extLst>
          </p:cNvPr>
          <p:cNvPicPr>
            <a:picLocks noChangeAspect="1"/>
          </p:cNvPicPr>
          <p:nvPr/>
        </p:nvPicPr>
        <p:blipFill>
          <a:blip r:embed="rId4"/>
          <a:stretch>
            <a:fillRect/>
          </a:stretch>
        </p:blipFill>
        <p:spPr>
          <a:xfrm>
            <a:off x="4572000" y="1210664"/>
            <a:ext cx="4000500" cy="3000375"/>
          </a:xfrm>
          <a:prstGeom prst="rect">
            <a:avLst/>
          </a:prstGeom>
        </p:spPr>
      </p:pic>
      <p:sp>
        <p:nvSpPr>
          <p:cNvPr id="13" name="CasellaDiTesto 12">
            <a:extLst>
              <a:ext uri="{FF2B5EF4-FFF2-40B4-BE49-F238E27FC236}">
                <a16:creationId xmlns:a16="http://schemas.microsoft.com/office/drawing/2014/main" id="{CC4275DB-C108-4A44-3DC7-729D614880B9}"/>
              </a:ext>
            </a:extLst>
          </p:cNvPr>
          <p:cNvSpPr txBox="1"/>
          <p:nvPr/>
        </p:nvSpPr>
        <p:spPr>
          <a:xfrm>
            <a:off x="282990" y="4422246"/>
            <a:ext cx="5710903" cy="1131079"/>
          </a:xfrm>
          <a:prstGeom prst="rect">
            <a:avLst/>
          </a:prstGeom>
          <a:noFill/>
        </p:spPr>
        <p:txBody>
          <a:bodyPr wrap="square" rtlCol="0">
            <a:spAutoFit/>
          </a:bodyPr>
          <a:lstStyle/>
          <a:p>
            <a:pPr defTabSz="685800"/>
            <a:r>
              <a:rPr lang="en-US" sz="1350" dirty="0">
                <a:solidFill>
                  <a:srgbClr val="000000"/>
                </a:solidFill>
                <a:latin typeface="Cambria" panose="02040503050406030204" pitchFamily="18" charset="0"/>
              </a:rPr>
              <a:t>Cryptocurrencies and stock markets are dependent during crisis periods, but not during non-crisis periods.</a:t>
            </a:r>
          </a:p>
          <a:p>
            <a:pPr defTabSz="685800"/>
            <a:endParaRPr lang="en-US" sz="1350" dirty="0">
              <a:solidFill>
                <a:srgbClr val="000000"/>
              </a:solidFill>
              <a:latin typeface="Cambria" panose="02040503050406030204" pitchFamily="18" charset="0"/>
            </a:endParaRPr>
          </a:p>
          <a:p>
            <a:pPr defTabSz="685800"/>
            <a:r>
              <a:rPr lang="en-US" sz="1350" dirty="0">
                <a:solidFill>
                  <a:srgbClr val="000000"/>
                </a:solidFill>
                <a:latin typeface="Cambria" panose="02040503050406030204" pitchFamily="18" charset="0"/>
              </a:rPr>
              <a:t>This is evident after the Covid-19 epidemic. </a:t>
            </a:r>
            <a:br>
              <a:rPr lang="en-US" sz="1350" dirty="0">
                <a:solidFill>
                  <a:srgbClr val="000000"/>
                </a:solidFill>
                <a:latin typeface="Cambria" panose="02040503050406030204" pitchFamily="18" charset="0"/>
              </a:rPr>
            </a:br>
            <a:r>
              <a:rPr lang="en-US" sz="1350" dirty="0">
                <a:solidFill>
                  <a:srgbClr val="000000"/>
                </a:solidFill>
                <a:latin typeface="Cambria" panose="02040503050406030204" pitchFamily="18" charset="0"/>
              </a:rPr>
              <a:t>Pre-Covid: statistical tests agreed with the zero-correlation hypothesis. </a:t>
            </a:r>
            <a:endParaRPr lang="it-IT" sz="1350" dirty="0">
              <a:solidFill>
                <a:srgbClr val="000000"/>
              </a:solidFill>
              <a:latin typeface="Manrope"/>
            </a:endParaRPr>
          </a:p>
        </p:txBody>
      </p:sp>
      <p:sp>
        <p:nvSpPr>
          <p:cNvPr id="2" name="CasellaDiTesto 1">
            <a:extLst>
              <a:ext uri="{FF2B5EF4-FFF2-40B4-BE49-F238E27FC236}">
                <a16:creationId xmlns:a16="http://schemas.microsoft.com/office/drawing/2014/main" id="{79B68593-D914-C319-3E01-43DD71CFAE3D}"/>
              </a:ext>
            </a:extLst>
          </p:cNvPr>
          <p:cNvSpPr txBox="1"/>
          <p:nvPr/>
        </p:nvSpPr>
        <p:spPr>
          <a:xfrm>
            <a:off x="6263640" y="4823505"/>
            <a:ext cx="2880360" cy="1200329"/>
          </a:xfrm>
          <a:prstGeom prst="rect">
            <a:avLst/>
          </a:prstGeom>
          <a:noFill/>
          <a:ln>
            <a:solidFill>
              <a:srgbClr val="102C53"/>
            </a:solidFill>
          </a:ln>
        </p:spPr>
        <p:txBody>
          <a:bodyPr wrap="square" rtlCol="0">
            <a:spAutoFit/>
          </a:bodyPr>
          <a:lstStyle/>
          <a:p>
            <a:pPr defTabSz="685800"/>
            <a:r>
              <a:rPr lang="en-US" sz="900" b="1" dirty="0">
                <a:solidFill>
                  <a:srgbClr val="000000"/>
                </a:solidFill>
                <a:latin typeface="Cambria" panose="02040503050406030204" pitchFamily="18" charset="0"/>
                <a:ea typeface="Cambria" panose="02040503050406030204" pitchFamily="18" charset="0"/>
              </a:rPr>
              <a:t>Correlation</a:t>
            </a:r>
            <a:r>
              <a:rPr lang="en-US" sz="900" dirty="0">
                <a:solidFill>
                  <a:srgbClr val="000000"/>
                </a:solidFill>
                <a:latin typeface="Cambria" panose="02040503050406030204" pitchFamily="18" charset="0"/>
                <a:ea typeface="Cambria" panose="02040503050406030204" pitchFamily="18" charset="0"/>
              </a:rPr>
              <a:t> is a statistical measure that describes the degree to which two variables move in relation to each other. It quantifies the strength and direction of the linear relationship between two variables.</a:t>
            </a:r>
            <a:r>
              <a:rPr lang="en-US" sz="900" b="1" dirty="0">
                <a:solidFill>
                  <a:srgbClr val="000000"/>
                </a:solidFill>
                <a:latin typeface="Cambria" panose="02040503050406030204" pitchFamily="18" charset="0"/>
                <a:ea typeface="Cambria" panose="02040503050406030204" pitchFamily="18" charset="0"/>
              </a:rPr>
              <a:t> </a:t>
            </a:r>
            <a:br>
              <a:rPr lang="en-US" sz="900" b="1" dirty="0">
                <a:solidFill>
                  <a:srgbClr val="000000"/>
                </a:solidFill>
                <a:latin typeface="Cambria" panose="02040503050406030204" pitchFamily="18" charset="0"/>
                <a:ea typeface="Cambria" panose="02040503050406030204" pitchFamily="18" charset="0"/>
              </a:rPr>
            </a:br>
            <a:r>
              <a:rPr lang="en-US" sz="900" b="1" dirty="0">
                <a:solidFill>
                  <a:srgbClr val="000000"/>
                </a:solidFill>
                <a:latin typeface="Cambria" panose="02040503050406030204" pitchFamily="18" charset="0"/>
                <a:ea typeface="Cambria" panose="02040503050406030204" pitchFamily="18" charset="0"/>
              </a:rPr>
              <a:t>Positive Correlation</a:t>
            </a:r>
            <a:r>
              <a:rPr lang="en-US" sz="900" dirty="0">
                <a:solidFill>
                  <a:srgbClr val="000000"/>
                </a:solidFill>
                <a:latin typeface="Cambria" panose="02040503050406030204" pitchFamily="18" charset="0"/>
                <a:ea typeface="Cambria" panose="02040503050406030204" pitchFamily="18" charset="0"/>
              </a:rPr>
              <a:t>: Both variables move in the same direction.</a:t>
            </a:r>
          </a:p>
          <a:p>
            <a:pPr defTabSz="685800"/>
            <a:r>
              <a:rPr lang="en-US" sz="900" b="1" dirty="0">
                <a:solidFill>
                  <a:srgbClr val="000000"/>
                </a:solidFill>
                <a:latin typeface="Cambria" panose="02040503050406030204" pitchFamily="18" charset="0"/>
                <a:ea typeface="Cambria" panose="02040503050406030204" pitchFamily="18" charset="0"/>
              </a:rPr>
              <a:t>Zero Correlation</a:t>
            </a:r>
            <a:r>
              <a:rPr lang="en-US" sz="900" dirty="0">
                <a:solidFill>
                  <a:srgbClr val="000000"/>
                </a:solidFill>
                <a:latin typeface="Cambria" panose="02040503050406030204" pitchFamily="18" charset="0"/>
                <a:ea typeface="Cambria" panose="02040503050406030204" pitchFamily="18" charset="0"/>
              </a:rPr>
              <a:t>: No predictable relationship between the variables.</a:t>
            </a:r>
            <a:endParaRPr lang="it-IT" sz="9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64575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72395FE-E280-4BE5-8DE1-2A281C4711A7}"/>
              </a:ext>
            </a:extLst>
          </p:cNvPr>
          <p:cNvPicPr>
            <a:picLocks noChangeAspect="1"/>
          </p:cNvPicPr>
          <p:nvPr/>
        </p:nvPicPr>
        <p:blipFill>
          <a:blip r:embed="rId2"/>
          <a:stretch>
            <a:fillRect/>
          </a:stretch>
        </p:blipFill>
        <p:spPr>
          <a:xfrm>
            <a:off x="0" y="1582875"/>
            <a:ext cx="9144000" cy="3692249"/>
          </a:xfrm>
          <a:prstGeom prst="rect">
            <a:avLst/>
          </a:prstGeom>
        </p:spPr>
      </p:pic>
      <p:sp>
        <p:nvSpPr>
          <p:cNvPr id="3" name="CasellaDiTesto 2"/>
          <p:cNvSpPr txBox="1"/>
          <p:nvPr/>
        </p:nvSpPr>
        <p:spPr>
          <a:xfrm>
            <a:off x="4356340" y="785004"/>
            <a:ext cx="3683479" cy="369332"/>
          </a:xfrm>
          <a:prstGeom prst="rect">
            <a:avLst/>
          </a:prstGeom>
          <a:noFill/>
        </p:spPr>
        <p:txBody>
          <a:bodyPr wrap="square" rtlCol="0">
            <a:spAutoFit/>
          </a:bodyPr>
          <a:lstStyle/>
          <a:p>
            <a:r>
              <a:rPr lang="it-IT" dirty="0"/>
              <a:t>2010-2018</a:t>
            </a:r>
          </a:p>
        </p:txBody>
      </p:sp>
    </p:spTree>
    <p:extLst>
      <p:ext uri="{BB962C8B-B14F-4D97-AF65-F5344CB8AC3E}">
        <p14:creationId xmlns:p14="http://schemas.microsoft.com/office/powerpoint/2010/main" val="3740597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8EFC5D-D7D0-0A6B-364B-A296E51D0D74}"/>
              </a:ext>
            </a:extLst>
          </p:cNvPr>
          <p:cNvSpPr>
            <a:spLocks noGrp="1"/>
          </p:cNvSpPr>
          <p:nvPr>
            <p:ph type="title"/>
          </p:nvPr>
        </p:nvSpPr>
        <p:spPr/>
        <p:txBody>
          <a:bodyPr/>
          <a:lstStyle/>
          <a:p>
            <a:pPr algn="ctr"/>
            <a:r>
              <a:rPr lang="en-US" sz="2400" dirty="0"/>
              <a:t>2018-2023</a:t>
            </a:r>
            <a:endParaRPr lang="it-IT" dirty="0"/>
          </a:p>
        </p:txBody>
      </p:sp>
      <p:pic>
        <p:nvPicPr>
          <p:cNvPr id="5" name="Segnaposto contenuto 4">
            <a:extLst>
              <a:ext uri="{FF2B5EF4-FFF2-40B4-BE49-F238E27FC236}">
                <a16:creationId xmlns:a16="http://schemas.microsoft.com/office/drawing/2014/main" id="{2746ECA7-3CAE-3849-727B-C9315E623364}"/>
              </a:ext>
            </a:extLst>
          </p:cNvPr>
          <p:cNvPicPr>
            <a:picLocks noGrp="1" noChangeAspect="1"/>
          </p:cNvPicPr>
          <p:nvPr>
            <p:ph idx="1"/>
          </p:nvPr>
        </p:nvPicPr>
        <p:blipFill>
          <a:blip r:embed="rId2"/>
          <a:stretch>
            <a:fillRect/>
          </a:stretch>
        </p:blipFill>
        <p:spPr>
          <a:xfrm>
            <a:off x="1096618" y="1825625"/>
            <a:ext cx="6950764" cy="4351338"/>
          </a:xfrm>
        </p:spPr>
      </p:pic>
    </p:spTree>
    <p:extLst>
      <p:ext uri="{BB962C8B-B14F-4D97-AF65-F5344CB8AC3E}">
        <p14:creationId xmlns:p14="http://schemas.microsoft.com/office/powerpoint/2010/main" val="194244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pic>
        <p:nvPicPr>
          <p:cNvPr id="5" name="Segnaposto contenut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081" t="9193" r="10524" b="5551"/>
          <a:stretch/>
        </p:blipFill>
        <p:spPr>
          <a:xfrm>
            <a:off x="172529" y="365126"/>
            <a:ext cx="8766515" cy="5362814"/>
          </a:xfrm>
        </p:spPr>
      </p:pic>
    </p:spTree>
    <p:extLst>
      <p:ext uri="{BB962C8B-B14F-4D97-AF65-F5344CB8AC3E}">
        <p14:creationId xmlns:p14="http://schemas.microsoft.com/office/powerpoint/2010/main" val="3539003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5273FF1F-AAB0-0778-F911-E6A95B84B27D}"/>
              </a:ext>
            </a:extLst>
          </p:cNvPr>
          <p:cNvPicPr>
            <a:picLocks noChangeAspect="1"/>
          </p:cNvPicPr>
          <p:nvPr/>
        </p:nvPicPr>
        <p:blipFill>
          <a:blip r:embed="rId2"/>
          <a:stretch>
            <a:fillRect/>
          </a:stretch>
        </p:blipFill>
        <p:spPr>
          <a:xfrm>
            <a:off x="1769199" y="1510231"/>
            <a:ext cx="5334000" cy="4000500"/>
          </a:xfrm>
          <a:prstGeom prst="rect">
            <a:avLst/>
          </a:prstGeom>
        </p:spPr>
      </p:pic>
      <p:sp>
        <p:nvSpPr>
          <p:cNvPr id="8" name="CasellaDiTesto 7">
            <a:extLst>
              <a:ext uri="{FF2B5EF4-FFF2-40B4-BE49-F238E27FC236}">
                <a16:creationId xmlns:a16="http://schemas.microsoft.com/office/drawing/2014/main" id="{C97BE987-B951-6B33-230D-0E58B1668477}"/>
              </a:ext>
            </a:extLst>
          </p:cNvPr>
          <p:cNvSpPr txBox="1"/>
          <p:nvPr/>
        </p:nvSpPr>
        <p:spPr>
          <a:xfrm>
            <a:off x="298764" y="497941"/>
            <a:ext cx="8120959" cy="646331"/>
          </a:xfrm>
          <a:prstGeom prst="rect">
            <a:avLst/>
          </a:prstGeom>
          <a:noFill/>
        </p:spPr>
        <p:txBody>
          <a:bodyPr wrap="square" rtlCol="0">
            <a:spAutoFit/>
          </a:bodyPr>
          <a:lstStyle/>
          <a:p>
            <a:r>
              <a:rPr lang="it-IT" dirty="0"/>
              <a:t>Three-</a:t>
            </a:r>
            <a:r>
              <a:rPr lang="it-IT" dirty="0" err="1"/>
              <a:t>years</a:t>
            </a:r>
            <a:r>
              <a:rPr lang="it-IT" dirty="0"/>
              <a:t> </a:t>
            </a:r>
            <a:r>
              <a:rPr lang="it-IT" dirty="0" err="1"/>
              <a:t>rolling</a:t>
            </a:r>
            <a:r>
              <a:rPr lang="it-IT" dirty="0"/>
              <a:t> </a:t>
            </a:r>
            <a:r>
              <a:rPr lang="it-IT" dirty="0" err="1"/>
              <a:t>correlation</a:t>
            </a:r>
            <a:r>
              <a:rPr lang="it-IT" dirty="0"/>
              <a:t>, from 2014 (t=0) to 2024 (t=10)</a:t>
            </a:r>
          </a:p>
          <a:p>
            <a:r>
              <a:rPr lang="it-IT" dirty="0" err="1"/>
              <a:t>LogReturn</a:t>
            </a:r>
            <a:r>
              <a:rPr lang="it-IT" dirty="0"/>
              <a:t> of S&amp;P500 and BTC-USD rate</a:t>
            </a:r>
          </a:p>
        </p:txBody>
      </p:sp>
      <p:sp>
        <p:nvSpPr>
          <p:cNvPr id="2" name="CasellaDiTesto 1">
            <a:extLst>
              <a:ext uri="{FF2B5EF4-FFF2-40B4-BE49-F238E27FC236}">
                <a16:creationId xmlns:a16="http://schemas.microsoft.com/office/drawing/2014/main" id="{3B66BCF1-311F-4B1E-F10F-C690501581AF}"/>
              </a:ext>
            </a:extLst>
          </p:cNvPr>
          <p:cNvSpPr txBox="1"/>
          <p:nvPr/>
        </p:nvSpPr>
        <p:spPr>
          <a:xfrm>
            <a:off x="463707" y="5876690"/>
            <a:ext cx="8216586" cy="646331"/>
          </a:xfrm>
          <a:prstGeom prst="rect">
            <a:avLst/>
          </a:prstGeom>
          <a:noFill/>
          <a:ln w="28575">
            <a:solidFill>
              <a:schemeClr val="tx1"/>
            </a:solidFill>
          </a:ln>
        </p:spPr>
        <p:txBody>
          <a:bodyPr wrap="square" rtlCol="0">
            <a:spAutoFit/>
          </a:bodyPr>
          <a:lstStyle/>
          <a:p>
            <a:r>
              <a:rPr lang="it-IT" dirty="0" err="1"/>
              <a:t>Let’s</a:t>
            </a:r>
            <a:r>
              <a:rPr lang="it-IT" dirty="0"/>
              <a:t> talk </a:t>
            </a:r>
            <a:r>
              <a:rPr lang="it-IT" dirty="0" err="1"/>
              <a:t>about</a:t>
            </a:r>
            <a:endParaRPr lang="it-IT" dirty="0"/>
          </a:p>
          <a:p>
            <a:pPr marL="285750" indent="-285750">
              <a:buFont typeface="Wingdings" panose="05000000000000000000" pitchFamily="2" charset="2"/>
              <a:buChar char="Ø"/>
            </a:pPr>
            <a:r>
              <a:rPr lang="it-IT" dirty="0">
                <a:hlinkClick r:id="rId3" action="ppaction://hlinkpres?slideindex=1&amp;slidetitle="/>
              </a:rPr>
              <a:t>Asset </a:t>
            </a:r>
            <a:r>
              <a:rPr lang="it-IT" dirty="0" err="1">
                <a:hlinkClick r:id="rId3" action="ppaction://hlinkpres?slideindex=1&amp;slidetitle="/>
              </a:rPr>
              <a:t>Allocation</a:t>
            </a:r>
            <a:endParaRPr lang="it-IT" dirty="0"/>
          </a:p>
        </p:txBody>
      </p:sp>
    </p:spTree>
    <p:extLst>
      <p:ext uri="{BB962C8B-B14F-4D97-AF65-F5344CB8AC3E}">
        <p14:creationId xmlns:p14="http://schemas.microsoft.com/office/powerpoint/2010/main" val="3341546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7F644BE8-D9CD-4DBD-BDD8-FB1F4B79B8D8}"/>
              </a:ext>
            </a:extLst>
          </p:cNvPr>
          <p:cNvSpPr/>
          <p:nvPr/>
        </p:nvSpPr>
        <p:spPr>
          <a:xfrm>
            <a:off x="2286000" y="2967335"/>
            <a:ext cx="4572000" cy="646331"/>
          </a:xfrm>
          <a:prstGeom prst="rect">
            <a:avLst/>
          </a:prstGeom>
        </p:spPr>
        <p:txBody>
          <a:bodyPr>
            <a:spAutoFit/>
          </a:bodyPr>
          <a:lstStyle/>
          <a:p>
            <a:pPr algn="ctr"/>
            <a:r>
              <a:rPr lang="it-IT" sz="3600" b="1" dirty="0">
                <a:solidFill>
                  <a:srgbClr val="FF0000"/>
                </a:solidFill>
              </a:rPr>
              <a:t>DERIVATIVES</a:t>
            </a:r>
            <a:endParaRPr lang="it-IT" sz="3600" b="1" dirty="0"/>
          </a:p>
        </p:txBody>
      </p:sp>
    </p:spTree>
    <p:extLst>
      <p:ext uri="{BB962C8B-B14F-4D97-AF65-F5344CB8AC3E}">
        <p14:creationId xmlns:p14="http://schemas.microsoft.com/office/powerpoint/2010/main" val="640360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CoinGecko-2019-Report-13">
            <a:extLst>
              <a:ext uri="{FF2B5EF4-FFF2-40B4-BE49-F238E27FC236}">
                <a16:creationId xmlns:a16="http://schemas.microsoft.com/office/drawing/2014/main" id="{CBC73B3C-A57D-4266-AF59-024643521A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313" y="87809"/>
            <a:ext cx="9144000" cy="5143500"/>
          </a:xfrm>
          <a:prstGeom prst="rect">
            <a:avLst/>
          </a:prstGeom>
        </p:spPr>
      </p:pic>
      <p:sp>
        <p:nvSpPr>
          <p:cNvPr id="2" name="CasellaDiTesto 1"/>
          <p:cNvSpPr txBox="1"/>
          <p:nvPr/>
        </p:nvSpPr>
        <p:spPr>
          <a:xfrm>
            <a:off x="4688955" y="5330794"/>
            <a:ext cx="4189614" cy="769441"/>
          </a:xfrm>
          <a:prstGeom prst="rect">
            <a:avLst/>
          </a:prstGeom>
          <a:noFill/>
        </p:spPr>
        <p:txBody>
          <a:bodyPr wrap="square" rtlCol="0">
            <a:spAutoFit/>
          </a:bodyPr>
          <a:lstStyle/>
          <a:p>
            <a:r>
              <a:rPr lang="en-US" sz="1100" dirty="0"/>
              <a:t>Open interest is the total number of derivative contracts that have not been settled for an asset. Open interest provides a more accurate picture of the options trading activity, and whether money flows into the futures and options market are increasing or decreasing.</a:t>
            </a:r>
            <a:endParaRPr lang="it-IT" sz="1100" dirty="0"/>
          </a:p>
        </p:txBody>
      </p:sp>
      <p:sp>
        <p:nvSpPr>
          <p:cNvPr id="5" name="CasellaDiTesto 4">
            <a:extLst>
              <a:ext uri="{FF2B5EF4-FFF2-40B4-BE49-F238E27FC236}">
                <a16:creationId xmlns:a16="http://schemas.microsoft.com/office/drawing/2014/main" id="{E365C26B-D6DB-4738-B270-459324379142}"/>
              </a:ext>
            </a:extLst>
          </p:cNvPr>
          <p:cNvSpPr txBox="1"/>
          <p:nvPr/>
        </p:nvSpPr>
        <p:spPr>
          <a:xfrm>
            <a:off x="8313" y="5453904"/>
            <a:ext cx="4462618" cy="954107"/>
          </a:xfrm>
          <a:prstGeom prst="rect">
            <a:avLst/>
          </a:prstGeom>
          <a:noFill/>
        </p:spPr>
        <p:txBody>
          <a:bodyPr wrap="square" rtlCol="0">
            <a:spAutoFit/>
          </a:bodyPr>
          <a:lstStyle/>
          <a:p>
            <a:r>
              <a:rPr lang="it-IT" sz="1400" dirty="0">
                <a:hlinkClick r:id="rId3"/>
              </a:rPr>
              <a:t>https://www.coingecko.com/en/derivatives/futures</a:t>
            </a:r>
            <a:endParaRPr lang="it-IT" sz="1400" dirty="0"/>
          </a:p>
          <a:p>
            <a:endParaRPr lang="it-IT" sz="1400" dirty="0"/>
          </a:p>
          <a:p>
            <a:r>
              <a:rPr lang="it-IT" sz="1400" dirty="0">
                <a:hlinkClick r:id="rId4"/>
              </a:rPr>
              <a:t>https://www.coingecko.com/en/derivatives</a:t>
            </a:r>
            <a:endParaRPr lang="it-IT" sz="1400" dirty="0"/>
          </a:p>
          <a:p>
            <a:endParaRPr lang="it-IT" sz="1400" dirty="0"/>
          </a:p>
        </p:txBody>
      </p:sp>
    </p:spTree>
    <p:extLst>
      <p:ext uri="{BB962C8B-B14F-4D97-AF65-F5344CB8AC3E}">
        <p14:creationId xmlns:p14="http://schemas.microsoft.com/office/powerpoint/2010/main" val="2305888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32756" y="199505"/>
            <a:ext cx="8628611" cy="6392488"/>
          </a:xfrm>
          <a:prstGeom prst="rect">
            <a:avLst/>
          </a:prstGeom>
          <a:noFill/>
        </p:spPr>
        <p:txBody>
          <a:bodyPr wrap="square" rtlCol="0">
            <a:spAutoFit/>
          </a:bodyPr>
          <a:lstStyle/>
          <a:p>
            <a:endParaRPr lang="it-IT" dirty="0"/>
          </a:p>
        </p:txBody>
      </p:sp>
      <p:sp>
        <p:nvSpPr>
          <p:cNvPr id="3" name="CasellaDiTesto 2"/>
          <p:cNvSpPr txBox="1"/>
          <p:nvPr/>
        </p:nvSpPr>
        <p:spPr>
          <a:xfrm>
            <a:off x="232756" y="257695"/>
            <a:ext cx="8628611" cy="6278642"/>
          </a:xfrm>
          <a:prstGeom prst="rect">
            <a:avLst/>
          </a:prstGeom>
          <a:noFill/>
        </p:spPr>
        <p:txBody>
          <a:bodyPr wrap="square" rtlCol="0">
            <a:spAutoFit/>
          </a:bodyPr>
          <a:lstStyle/>
          <a:p>
            <a:r>
              <a:rPr lang="it-IT" sz="2400" b="1" dirty="0"/>
              <a:t>BTC </a:t>
            </a:r>
            <a:r>
              <a:rPr lang="it-IT" sz="2400" b="1" dirty="0" err="1"/>
              <a:t>Perpetual</a:t>
            </a:r>
            <a:r>
              <a:rPr lang="it-IT" sz="2400" b="1" dirty="0"/>
              <a:t> Swap</a:t>
            </a:r>
          </a:p>
          <a:p>
            <a:endParaRPr lang="en-US" dirty="0"/>
          </a:p>
          <a:p>
            <a:pPr marL="285750" indent="-285750">
              <a:buFont typeface="Arial" panose="020B0604020202020204" pitchFamily="34" charset="0"/>
              <a:buChar char="•"/>
            </a:pPr>
            <a:r>
              <a:rPr lang="en-US" dirty="0"/>
              <a:t>Perpetual contracts for Bitcoin, otherwise known as perpetual swaps, are an enormously popular type of futures contract largely dominated by the exchange </a:t>
            </a:r>
            <a:r>
              <a:rPr lang="en-US" dirty="0" err="1"/>
              <a:t>BitMEX</a:t>
            </a:r>
            <a:endParaRPr lang="en-US" dirty="0"/>
          </a:p>
          <a:p>
            <a:pPr marL="285750" indent="-285750">
              <a:buFont typeface="Arial" panose="020B0604020202020204" pitchFamily="34" charset="0"/>
              <a:buChar char="•"/>
            </a:pPr>
            <a:r>
              <a:rPr lang="en-US" dirty="0"/>
              <a:t>Perpetual swaps are a form of futures contract for Bitcoin. A futures contract is an agreement between counter-parties to buy or sell an asset at an explicit price and date in the future. The buyer is obligated to buy the underlying asset a specific price once the contract expires, and the seller is required to furnish the asset at the time of expiry.</a:t>
            </a:r>
          </a:p>
          <a:p>
            <a:pPr marL="285750" indent="-285750">
              <a:buFont typeface="Arial" panose="020B0604020202020204" pitchFamily="34" charset="0"/>
              <a:buChar char="•"/>
            </a:pPr>
            <a:r>
              <a:rPr lang="en-US" dirty="0"/>
              <a:t>However, perpetual swaps are a unique form of futures contract called an “inverse futures contract.” This is similar to standard futures contracts, where cash-settlement of the asset can be accomplished without physical delivery. The difference is that with inverse futures for Bitcoin, settlement of a BTC/USD futures contract are in BTC, the base currency, instead of being settled in USD.</a:t>
            </a:r>
          </a:p>
          <a:p>
            <a:pPr marL="285750" indent="-285750">
              <a:buFont typeface="Arial" panose="020B0604020202020204" pitchFamily="34" charset="0"/>
              <a:buChar char="•"/>
            </a:pPr>
            <a:r>
              <a:rPr lang="en-US" dirty="0"/>
              <a:t>The USD is interpreted as the commodity in a standard futures market, while BTC represents the settlement of the contract (P/L).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  Perpetual Contract</a:t>
            </a:r>
          </a:p>
          <a:p>
            <a:pPr marL="742950" lvl="1" indent="-285750">
              <a:buFont typeface="Arial" panose="020B0604020202020204" pitchFamily="34" charset="0"/>
              <a:buChar char="•"/>
            </a:pPr>
            <a:r>
              <a:rPr lang="en-US" dirty="0"/>
              <a:t>There is no expiry or settlement.</a:t>
            </a:r>
          </a:p>
          <a:p>
            <a:pPr marL="742950" lvl="1" indent="-285750">
              <a:buFont typeface="Arial" panose="020B0604020202020204" pitchFamily="34" charset="0"/>
              <a:buChar char="•"/>
            </a:pPr>
            <a:r>
              <a:rPr lang="en-US" dirty="0"/>
              <a:t>Perpetual Contracts are marked according to the Fair Price Marking method. </a:t>
            </a:r>
          </a:p>
          <a:p>
            <a:pPr marL="742950" lvl="1" indent="-285750">
              <a:buFont typeface="Arial" panose="020B0604020202020204" pitchFamily="34" charset="0"/>
              <a:buChar char="•"/>
            </a:pPr>
            <a:r>
              <a:rPr lang="en-US" dirty="0"/>
              <a:t>The primary mechanism is </a:t>
            </a:r>
            <a:r>
              <a:rPr lang="en-US" b="1" dirty="0"/>
              <a:t>Funding</a:t>
            </a:r>
            <a:r>
              <a:rPr lang="en-US" dirty="0"/>
              <a:t>: Periodic payments exchanged between the buyer and seller every 8 hours. If the rate is positive, then </a:t>
            </a:r>
            <a:r>
              <a:rPr lang="en-US" i="1" dirty="0"/>
              <a:t>longs will pay</a:t>
            </a:r>
            <a:r>
              <a:rPr lang="en-US" dirty="0"/>
              <a:t> and </a:t>
            </a:r>
            <a:r>
              <a:rPr lang="en-US" i="1" dirty="0"/>
              <a:t>shorts will receive</a:t>
            </a:r>
            <a:r>
              <a:rPr lang="en-US" dirty="0"/>
              <a:t> the rate, and vice versa if the rate is negative.</a:t>
            </a:r>
            <a:endParaRPr lang="it-IT" dirty="0"/>
          </a:p>
        </p:txBody>
      </p:sp>
    </p:spTree>
    <p:extLst>
      <p:ext uri="{BB962C8B-B14F-4D97-AF65-F5344CB8AC3E}">
        <p14:creationId xmlns:p14="http://schemas.microsoft.com/office/powerpoint/2010/main" val="110407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9945C89-DF52-4B58-9B8B-CCAEB3EC5F37}"/>
              </a:ext>
            </a:extLst>
          </p:cNvPr>
          <p:cNvSpPr txBox="1"/>
          <p:nvPr/>
        </p:nvSpPr>
        <p:spPr>
          <a:xfrm>
            <a:off x="293615" y="679508"/>
            <a:ext cx="8506436" cy="4247317"/>
          </a:xfrm>
          <a:prstGeom prst="rect">
            <a:avLst/>
          </a:prstGeom>
          <a:noFill/>
        </p:spPr>
        <p:txBody>
          <a:bodyPr wrap="square" rtlCol="0">
            <a:spAutoFit/>
          </a:bodyPr>
          <a:lstStyle/>
          <a:p>
            <a:r>
              <a:rPr lang="en-US" b="1" dirty="0"/>
              <a:t>Marking and Settlement</a:t>
            </a:r>
            <a:endParaRPr lang="en-US" dirty="0"/>
          </a:p>
          <a:p>
            <a:r>
              <a:rPr lang="en-US" dirty="0"/>
              <a:t>As the BTCUSD contract is perpetual, there is no settlement. Marking for </a:t>
            </a:r>
            <a:r>
              <a:rPr lang="en-US" dirty="0" err="1"/>
              <a:t>Unrealised</a:t>
            </a:r>
            <a:r>
              <a:rPr lang="en-US" dirty="0"/>
              <a:t> PNL and Liquidation purposes are done according to the Fair Price Marking system.</a:t>
            </a:r>
          </a:p>
          <a:p>
            <a:r>
              <a:rPr lang="en-US" dirty="0"/>
              <a:t>Note also: since this product is a perpetual contract, funding occurs every 8 hours. </a:t>
            </a:r>
          </a:p>
          <a:p>
            <a:endParaRPr lang="en-US" dirty="0"/>
          </a:p>
          <a:p>
            <a:r>
              <a:rPr lang="en-US" b="1" dirty="0"/>
              <a:t>BTCUSD Trade Example</a:t>
            </a:r>
            <a:endParaRPr lang="en-US" dirty="0"/>
          </a:p>
          <a:p>
            <a:r>
              <a:rPr lang="en-US" i="1" dirty="0"/>
              <a:t>A trader goes long 100 BTC of BTCUSD at a price of 600 USD. He is long 100 BTC * 600 USD = 60,000 contracts. A few days later the price of the contract increases to 700 USD.</a:t>
            </a:r>
            <a:endParaRPr lang="en-US" dirty="0"/>
          </a:p>
          <a:p>
            <a:r>
              <a:rPr lang="en-US" i="1" dirty="0"/>
              <a:t>The trader’s profit will be: </a:t>
            </a:r>
            <a:r>
              <a:rPr lang="en-US" b="1" i="1" dirty="0"/>
              <a:t>60,000 * 1 * (1/600 - 1/700) = 14.286 BTC</a:t>
            </a:r>
          </a:p>
          <a:p>
            <a:endParaRPr lang="en-US" dirty="0"/>
          </a:p>
          <a:p>
            <a:r>
              <a:rPr lang="en-US" i="1" dirty="0"/>
              <a:t>If the price had in fact dropped to 500 USD, the trader’s loss would have been: </a:t>
            </a:r>
            <a:r>
              <a:rPr lang="en-US" b="1" i="1" dirty="0"/>
              <a:t>60,000 * 1 * (1/600 - 1/500) = -20 BTC</a:t>
            </a:r>
            <a:r>
              <a:rPr lang="en-US" i="1" dirty="0"/>
              <a:t>. The loss is greater because of the inverse and non-linear nature of the contract. Conversely, if the trader was short then the trader’s profit would be greater if the price moved down than the loss if it moved up.</a:t>
            </a:r>
            <a:endParaRPr lang="en-US" dirty="0"/>
          </a:p>
          <a:p>
            <a:endParaRPr lang="it-IT" dirty="0"/>
          </a:p>
        </p:txBody>
      </p:sp>
    </p:spTree>
    <p:extLst>
      <p:ext uri="{BB962C8B-B14F-4D97-AF65-F5344CB8AC3E}">
        <p14:creationId xmlns:p14="http://schemas.microsoft.com/office/powerpoint/2010/main" val="1468894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D9AE20E-5020-39B1-7023-6CA76FEFE52B}"/>
              </a:ext>
            </a:extLst>
          </p:cNvPr>
          <p:cNvSpPr txBox="1"/>
          <p:nvPr/>
        </p:nvSpPr>
        <p:spPr>
          <a:xfrm>
            <a:off x="239915" y="401112"/>
            <a:ext cx="8324661" cy="369332"/>
          </a:xfrm>
          <a:prstGeom prst="rect">
            <a:avLst/>
          </a:prstGeom>
          <a:noFill/>
        </p:spPr>
        <p:txBody>
          <a:bodyPr wrap="square">
            <a:spAutoFit/>
          </a:bodyPr>
          <a:lstStyle/>
          <a:p>
            <a:r>
              <a:rPr lang="it-IT" dirty="0"/>
              <a:t>https://www.sec.gov/news/statement/gensler-statement-spot-bitcoin-011023</a:t>
            </a:r>
          </a:p>
        </p:txBody>
      </p:sp>
      <p:sp>
        <p:nvSpPr>
          <p:cNvPr id="5" name="CasellaDiTesto 4">
            <a:extLst>
              <a:ext uri="{FF2B5EF4-FFF2-40B4-BE49-F238E27FC236}">
                <a16:creationId xmlns:a16="http://schemas.microsoft.com/office/drawing/2014/main" id="{58064A25-2B5D-1F35-BAF9-55AC718A0019}"/>
              </a:ext>
            </a:extLst>
          </p:cNvPr>
          <p:cNvSpPr txBox="1"/>
          <p:nvPr/>
        </p:nvSpPr>
        <p:spPr>
          <a:xfrm>
            <a:off x="325925" y="1166842"/>
            <a:ext cx="8492150" cy="4524315"/>
          </a:xfrm>
          <a:prstGeom prst="rect">
            <a:avLst/>
          </a:prstGeom>
          <a:noFill/>
        </p:spPr>
        <p:txBody>
          <a:bodyPr wrap="square">
            <a:spAutoFit/>
          </a:bodyPr>
          <a:lstStyle/>
          <a:p>
            <a:pPr algn="l" fontAlgn="base"/>
            <a:r>
              <a:rPr lang="en-US" b="1" i="0" dirty="0">
                <a:solidFill>
                  <a:srgbClr val="000000"/>
                </a:solidFill>
                <a:effectLst/>
                <a:latin typeface="Helvetica" panose="020B0604020202020204" pitchFamily="34" charset="0"/>
              </a:rPr>
              <a:t>Jan. 10, 2024</a:t>
            </a:r>
          </a:p>
          <a:p>
            <a:pPr algn="l" fontAlgn="base"/>
            <a:r>
              <a:rPr lang="en-US" b="0" i="0" dirty="0">
                <a:solidFill>
                  <a:srgbClr val="000000"/>
                </a:solidFill>
                <a:effectLst/>
                <a:latin typeface="inherit"/>
              </a:rPr>
              <a:t>Today, the Commission approved the listing and trading of a number of spot bitcoin exchange-traded product (ETP) shares.</a:t>
            </a:r>
          </a:p>
          <a:p>
            <a:pPr algn="l" fontAlgn="base"/>
            <a:r>
              <a:rPr lang="en-US" b="0" i="0" dirty="0">
                <a:solidFill>
                  <a:srgbClr val="000000"/>
                </a:solidFill>
                <a:effectLst/>
                <a:latin typeface="inherit"/>
              </a:rPr>
              <a:t>I have often said that the Commission acts within the law and how the courts interpret the law. Beginning under Chair Jay Clayton in 2018 and through March 2023, the Commission disapproved more than 20 exchange rule filings for spot bitcoin ETPs. One of those filings, made by Grayscale, contemplated the conversion of the Grayscale Bitcoin Trust into an ETP.</a:t>
            </a:r>
          </a:p>
          <a:p>
            <a:pPr algn="l" fontAlgn="base"/>
            <a:r>
              <a:rPr lang="en-US" b="0" i="0" dirty="0">
                <a:solidFill>
                  <a:srgbClr val="000000"/>
                </a:solidFill>
                <a:effectLst/>
                <a:latin typeface="inherit"/>
              </a:rPr>
              <a:t>We are now faced with a new set of filings similar to those we have disapproved in the past. Circumstances, however, have changed. The U.S. Court of Appeals for the District of Columbia held that the Commission failed to adequately explain its reasoning in disapproving the listing and trading of Grayscale’s proposed ETP (the Grayscale </a:t>
            </a:r>
            <a:r>
              <a:rPr lang="en-US" b="0" i="0">
                <a:solidFill>
                  <a:srgbClr val="000000"/>
                </a:solidFill>
                <a:effectLst/>
                <a:latin typeface="inherit"/>
              </a:rPr>
              <a:t>Order). </a:t>
            </a:r>
            <a:r>
              <a:rPr lang="en-US" b="0" i="0" dirty="0">
                <a:solidFill>
                  <a:srgbClr val="000000"/>
                </a:solidFill>
                <a:effectLst/>
                <a:latin typeface="inherit"/>
              </a:rPr>
              <a:t>The court therefore vacated the Grayscale Order and remanded the matter to the Commission. Based on these circumstances and those discussed more fully in the approval order, I feel the most sustainable path forward is to approve the listing and trading of these spot bitcoin ETP shares.</a:t>
            </a:r>
          </a:p>
        </p:txBody>
      </p:sp>
    </p:spTree>
    <p:extLst>
      <p:ext uri="{BB962C8B-B14F-4D97-AF65-F5344CB8AC3E}">
        <p14:creationId xmlns:p14="http://schemas.microsoft.com/office/powerpoint/2010/main" val="2541757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7F644BE8-D9CD-4DBD-BDD8-FB1F4B79B8D8}"/>
              </a:ext>
            </a:extLst>
          </p:cNvPr>
          <p:cNvSpPr/>
          <p:nvPr/>
        </p:nvSpPr>
        <p:spPr>
          <a:xfrm>
            <a:off x="2286000" y="1618369"/>
            <a:ext cx="4572000" cy="2308324"/>
          </a:xfrm>
          <a:prstGeom prst="rect">
            <a:avLst/>
          </a:prstGeom>
        </p:spPr>
        <p:txBody>
          <a:bodyPr>
            <a:spAutoFit/>
          </a:bodyPr>
          <a:lstStyle/>
          <a:p>
            <a:pPr algn="ctr"/>
            <a:r>
              <a:rPr lang="it-IT" sz="3600" b="1" dirty="0">
                <a:solidFill>
                  <a:srgbClr val="FF0000"/>
                </a:solidFill>
              </a:rPr>
              <a:t>DECENTRALIZED FINANCE</a:t>
            </a:r>
          </a:p>
          <a:p>
            <a:pPr algn="ctr"/>
            <a:endParaRPr lang="it-IT" sz="3600" b="1" dirty="0">
              <a:solidFill>
                <a:srgbClr val="FF0000"/>
              </a:solidFill>
            </a:endParaRPr>
          </a:p>
          <a:p>
            <a:pPr algn="ctr"/>
            <a:r>
              <a:rPr lang="it-IT" sz="3600" b="1" dirty="0"/>
              <a:t>Banking the </a:t>
            </a:r>
            <a:r>
              <a:rPr lang="it-IT" sz="3600" b="1" dirty="0" err="1"/>
              <a:t>Unbanked</a:t>
            </a:r>
            <a:endParaRPr lang="it-IT" sz="3600" b="1" dirty="0"/>
          </a:p>
        </p:txBody>
      </p:sp>
    </p:spTree>
    <p:extLst>
      <p:ext uri="{BB962C8B-B14F-4D97-AF65-F5344CB8AC3E}">
        <p14:creationId xmlns:p14="http://schemas.microsoft.com/office/powerpoint/2010/main" val="4156364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9DC92-DCB7-224F-D567-1681AAFC1B7C}"/>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DDDF6D4D-2271-F92A-E084-DF974F11F1E5}"/>
              </a:ext>
            </a:extLst>
          </p:cNvPr>
          <p:cNvSpPr>
            <a:spLocks noGrp="1"/>
          </p:cNvSpPr>
          <p:nvPr>
            <p:ph type="sldNum" sz="quarter" idx="12"/>
          </p:nvPr>
        </p:nvSpPr>
        <p:spPr/>
        <p:txBody>
          <a:bodyPr/>
          <a:lstStyle/>
          <a:p>
            <a:pPr defTabSz="685800"/>
            <a:fld id="{3135EEA2-8D42-4D46-95A6-66E65FDC5EB1}" type="slidenum">
              <a:rPr lang="it-IT">
                <a:solidFill>
                  <a:srgbClr val="FFFFFF"/>
                </a:solidFill>
                <a:latin typeface="Manrope"/>
              </a:rPr>
              <a:pPr defTabSz="685800"/>
              <a:t>6</a:t>
            </a:fld>
            <a:endParaRPr lang="it-IT">
              <a:solidFill>
                <a:srgbClr val="FFFFFF"/>
              </a:solidFill>
              <a:latin typeface="Manrope"/>
            </a:endParaRPr>
          </a:p>
        </p:txBody>
      </p:sp>
      <p:sp>
        <p:nvSpPr>
          <p:cNvPr id="6" name="Segnaposto testo 5">
            <a:extLst>
              <a:ext uri="{FF2B5EF4-FFF2-40B4-BE49-F238E27FC236}">
                <a16:creationId xmlns:a16="http://schemas.microsoft.com/office/drawing/2014/main" id="{3F888877-8BDA-3EC6-1CC4-2E408278D39F}"/>
              </a:ext>
            </a:extLst>
          </p:cNvPr>
          <p:cNvSpPr>
            <a:spLocks noGrp="1"/>
          </p:cNvSpPr>
          <p:nvPr>
            <p:ph type="body" sz="quarter" idx="13"/>
          </p:nvPr>
        </p:nvSpPr>
        <p:spPr/>
        <p:txBody>
          <a:bodyPr>
            <a:normAutofit fontScale="92500" lnSpcReduction="10000"/>
          </a:bodyPr>
          <a:lstStyle/>
          <a:p>
            <a:r>
              <a:rPr lang="it-IT" dirty="0"/>
              <a:t>01</a:t>
            </a:r>
          </a:p>
          <a:p>
            <a:r>
              <a:rPr lang="it-IT" dirty="0"/>
              <a:t>02</a:t>
            </a:r>
          </a:p>
        </p:txBody>
      </p:sp>
      <p:sp>
        <p:nvSpPr>
          <p:cNvPr id="8" name="Titolo 7">
            <a:extLst>
              <a:ext uri="{FF2B5EF4-FFF2-40B4-BE49-F238E27FC236}">
                <a16:creationId xmlns:a16="http://schemas.microsoft.com/office/drawing/2014/main" id="{9B89B7F7-B18C-21F1-DFA2-C13486FC97A1}"/>
              </a:ext>
            </a:extLst>
          </p:cNvPr>
          <p:cNvSpPr>
            <a:spLocks noGrp="1"/>
          </p:cNvSpPr>
          <p:nvPr>
            <p:ph type="title"/>
          </p:nvPr>
        </p:nvSpPr>
        <p:spPr/>
        <p:txBody>
          <a:bodyPr/>
          <a:lstStyle/>
          <a:p>
            <a:r>
              <a:rPr lang="it-IT" dirty="0" err="1"/>
              <a:t>Diversification</a:t>
            </a:r>
            <a:r>
              <a:rPr lang="it-IT" dirty="0"/>
              <a:t> </a:t>
            </a:r>
            <a:br>
              <a:rPr lang="it-IT" dirty="0"/>
            </a:br>
            <a:r>
              <a:rPr lang="it-IT" dirty="0"/>
              <a:t/>
            </a:r>
            <a:br>
              <a:rPr lang="it-IT" dirty="0"/>
            </a:br>
            <a:r>
              <a:rPr lang="en-US" dirty="0"/>
              <a:t>High Return Potential</a:t>
            </a:r>
            <a:endParaRPr lang="it-IT" dirty="0"/>
          </a:p>
        </p:txBody>
      </p:sp>
    </p:spTree>
    <p:extLst>
      <p:ext uri="{BB962C8B-B14F-4D97-AF65-F5344CB8AC3E}">
        <p14:creationId xmlns:p14="http://schemas.microsoft.com/office/powerpoint/2010/main" val="2428899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CoinGecko-2019-Report-34">
            <a:extLst>
              <a:ext uri="{FF2B5EF4-FFF2-40B4-BE49-F238E27FC236}">
                <a16:creationId xmlns:a16="http://schemas.microsoft.com/office/drawing/2014/main" id="{A353EF65-9CC2-4455-AAF1-D9476FBA37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37748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526447E-9191-45A4-9D79-E8A0AE842921}"/>
              </a:ext>
            </a:extLst>
          </p:cNvPr>
          <p:cNvSpPr txBox="1"/>
          <p:nvPr/>
        </p:nvSpPr>
        <p:spPr>
          <a:xfrm>
            <a:off x="268448" y="327171"/>
            <a:ext cx="8623882" cy="6401753"/>
          </a:xfrm>
          <a:prstGeom prst="rect">
            <a:avLst/>
          </a:prstGeom>
          <a:noFill/>
        </p:spPr>
        <p:txBody>
          <a:bodyPr wrap="square" rtlCol="0">
            <a:spAutoFit/>
          </a:bodyPr>
          <a:lstStyle/>
          <a:p>
            <a:r>
              <a:rPr lang="en-US" dirty="0" err="1"/>
              <a:t>DeFi</a:t>
            </a:r>
            <a:r>
              <a:rPr lang="en-US" dirty="0"/>
              <a:t> has become a trending topic in the blockchain community. In contrast to the decentralization of money through Bitcoin, </a:t>
            </a:r>
            <a:r>
              <a:rPr lang="en-US" dirty="0" err="1"/>
              <a:t>DeFi</a:t>
            </a:r>
            <a:r>
              <a:rPr lang="en-US" dirty="0"/>
              <a:t> aims for a broader approach of generally decentralizing the traditional financial industry. The core of the initiative is to open traditional financial services to everyone, in providing a </a:t>
            </a:r>
            <a:r>
              <a:rPr lang="en-US" dirty="0" err="1"/>
              <a:t>permissionless</a:t>
            </a:r>
            <a:r>
              <a:rPr lang="en-US" dirty="0"/>
              <a:t> financial service ecosystem based on blockchain infrastructure.</a:t>
            </a:r>
          </a:p>
          <a:p>
            <a:endParaRPr lang="en-US" dirty="0"/>
          </a:p>
          <a:p>
            <a:r>
              <a:rPr lang="en-US" dirty="0" err="1"/>
              <a:t>DeFi</a:t>
            </a:r>
            <a:r>
              <a:rPr lang="en-US" dirty="0"/>
              <a:t> is an ambitious attempt to decentralize core traditional financial use cases like trading, lending, investment, wealth management, payment and insurance on the blockchain.</a:t>
            </a:r>
          </a:p>
          <a:p>
            <a:endParaRPr lang="en-US" dirty="0"/>
          </a:p>
          <a:p>
            <a:r>
              <a:rPr lang="en-US" b="1" dirty="0"/>
              <a:t>While it may be difficult to determine which blockchain protocols and applications will get the most usage long-term, currently the advanced decentralization, programmatic flexibility and the truly enthusiastic developer base gives Ethereum the lead.</a:t>
            </a:r>
          </a:p>
          <a:p>
            <a:endParaRPr lang="en-US" dirty="0"/>
          </a:p>
          <a:p>
            <a:r>
              <a:rPr lang="en-US" b="1" dirty="0"/>
              <a:t>For Ethereum, going forward, the fate of adoption of </a:t>
            </a:r>
            <a:r>
              <a:rPr lang="en-US" b="1" dirty="0" err="1"/>
              <a:t>DeFi</a:t>
            </a:r>
            <a:r>
              <a:rPr lang="en-US" b="1" dirty="0"/>
              <a:t> is tied to the scalability and usability of Ethereum.</a:t>
            </a:r>
          </a:p>
          <a:p>
            <a:endParaRPr lang="en-US" dirty="0"/>
          </a:p>
          <a:p>
            <a:r>
              <a:rPr lang="en-US" b="1" dirty="0" err="1"/>
              <a:t>DeFi</a:t>
            </a:r>
            <a:r>
              <a:rPr lang="en-US" b="1" dirty="0"/>
              <a:t> has yet to prove it is a true improvement. Currently, the usability is unintuitive, risk-adjusted pricing is non-existent and the liquidity cannot compete with the centralized alternatives. Nevertheless, we are bullish that these are issues of a nascent ecosystem.</a:t>
            </a:r>
          </a:p>
          <a:p>
            <a:endParaRPr lang="en-US" b="1" dirty="0"/>
          </a:p>
          <a:p>
            <a:pPr algn="r"/>
            <a:r>
              <a:rPr lang="en-US" sz="1400" dirty="0"/>
              <a:t>Source: </a:t>
            </a:r>
            <a:r>
              <a:rPr lang="it-IT" sz="1400" dirty="0"/>
              <a:t>https://medium.com/@philippsandner/decentralized-finance-defi-what-do-you-need-to-know-9cd5e8c2a48</a:t>
            </a:r>
            <a:endParaRPr lang="en-US" sz="1400" dirty="0"/>
          </a:p>
          <a:p>
            <a:endParaRPr lang="it-IT" dirty="0"/>
          </a:p>
        </p:txBody>
      </p:sp>
    </p:spTree>
    <p:extLst>
      <p:ext uri="{BB962C8B-B14F-4D97-AF65-F5344CB8AC3E}">
        <p14:creationId xmlns:p14="http://schemas.microsoft.com/office/powerpoint/2010/main" val="2401536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F8B137-18CC-961D-5374-936BA954D600}"/>
              </a:ext>
            </a:extLst>
          </p:cNvPr>
          <p:cNvSpPr>
            <a:spLocks noGrp="1"/>
          </p:cNvSpPr>
          <p:nvPr>
            <p:ph type="title"/>
          </p:nvPr>
        </p:nvSpPr>
        <p:spPr/>
        <p:txBody>
          <a:bodyPr/>
          <a:lstStyle/>
          <a:p>
            <a:r>
              <a:rPr lang="it-IT" dirty="0"/>
              <a:t>Blockchain </a:t>
            </a:r>
            <a:r>
              <a:rPr lang="it-IT" dirty="0" err="1"/>
              <a:t>Layers</a:t>
            </a:r>
            <a:endParaRPr lang="it-IT" dirty="0"/>
          </a:p>
        </p:txBody>
      </p:sp>
      <p:pic>
        <p:nvPicPr>
          <p:cNvPr id="3074" name="Picture 2" descr="Layered structure of the blockchain architecture">
            <a:extLst>
              <a:ext uri="{FF2B5EF4-FFF2-40B4-BE49-F238E27FC236}">
                <a16:creationId xmlns:a16="http://schemas.microsoft.com/office/drawing/2014/main" id="{39122282-7CA7-56CC-C5DD-392CE0D9F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1" y="1861704"/>
            <a:ext cx="4706979" cy="409055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E9C59B4C-63EF-F174-B15F-E0CBC81D520F}"/>
              </a:ext>
            </a:extLst>
          </p:cNvPr>
          <p:cNvSpPr txBox="1"/>
          <p:nvPr/>
        </p:nvSpPr>
        <p:spPr>
          <a:xfrm>
            <a:off x="4738059" y="1628180"/>
            <a:ext cx="4300268" cy="4039567"/>
          </a:xfrm>
          <a:prstGeom prst="rect">
            <a:avLst/>
          </a:prstGeom>
          <a:noFill/>
        </p:spPr>
        <p:txBody>
          <a:bodyPr wrap="square">
            <a:spAutoFit/>
          </a:bodyPr>
          <a:lstStyle/>
          <a:p>
            <a:pPr algn="l" rtl="0"/>
            <a:r>
              <a:rPr lang="en-US" sz="1350" b="1" dirty="0">
                <a:solidFill>
                  <a:srgbClr val="333333"/>
                </a:solidFill>
                <a:latin typeface="Open Sans" panose="020B0606030504020204" pitchFamily="34" charset="0"/>
              </a:rPr>
              <a:t>Application layer</a:t>
            </a:r>
          </a:p>
          <a:p>
            <a:pPr algn="l" rtl="0"/>
            <a:r>
              <a:rPr lang="en-US" sz="1350" dirty="0">
                <a:solidFill>
                  <a:srgbClr val="051323"/>
                </a:solidFill>
                <a:latin typeface="Open Sans" panose="020B0606030504020204" pitchFamily="34" charset="0"/>
              </a:rPr>
              <a:t>Smart contracts, </a:t>
            </a:r>
            <a:r>
              <a:rPr lang="en-US" sz="1350" dirty="0">
                <a:solidFill>
                  <a:srgbClr val="08A0FF"/>
                </a:solidFill>
                <a:latin typeface="Open Sans" panose="020B0606030504020204" pitchFamily="34" charset="0"/>
              </a:rPr>
              <a:t>chaincode</a:t>
            </a:r>
            <a:r>
              <a:rPr lang="en-US" sz="1350" dirty="0">
                <a:solidFill>
                  <a:srgbClr val="051323"/>
                </a:solidFill>
                <a:latin typeface="Open Sans" panose="020B0606030504020204" pitchFamily="34" charset="0"/>
              </a:rPr>
              <a:t> and </a:t>
            </a:r>
            <a:r>
              <a:rPr lang="en-US" sz="1350" dirty="0">
                <a:solidFill>
                  <a:srgbClr val="08A0FF"/>
                </a:solidFill>
                <a:latin typeface="Open Sans" panose="020B0606030504020204" pitchFamily="34" charset="0"/>
              </a:rPr>
              <a:t>decentralized applications (</a:t>
            </a:r>
            <a:r>
              <a:rPr lang="en-US" sz="1350" dirty="0" err="1">
                <a:solidFill>
                  <a:srgbClr val="08A0FF"/>
                </a:solidFill>
                <a:latin typeface="Open Sans" panose="020B0606030504020204" pitchFamily="34" charset="0"/>
              </a:rPr>
              <a:t>DApps</a:t>
            </a:r>
            <a:r>
              <a:rPr lang="en-US" sz="1350" dirty="0">
                <a:solidFill>
                  <a:srgbClr val="08A0FF"/>
                </a:solidFill>
                <a:latin typeface="Open Sans" panose="020B0606030504020204" pitchFamily="34" charset="0"/>
              </a:rPr>
              <a:t>) </a:t>
            </a:r>
            <a:r>
              <a:rPr lang="en-US" sz="1350" dirty="0">
                <a:solidFill>
                  <a:srgbClr val="051323"/>
                </a:solidFill>
                <a:latin typeface="Open Sans" panose="020B0606030504020204" pitchFamily="34" charset="0"/>
              </a:rPr>
              <a:t>make up the application layer. </a:t>
            </a:r>
          </a:p>
          <a:p>
            <a:pPr algn="l" rtl="0"/>
            <a:endParaRPr lang="en-US" sz="1350" dirty="0">
              <a:solidFill>
                <a:srgbClr val="051323"/>
              </a:solidFill>
              <a:latin typeface="Open Sans" panose="020B0606030504020204" pitchFamily="34" charset="0"/>
            </a:endParaRPr>
          </a:p>
          <a:p>
            <a:pPr marL="214313" indent="-214313">
              <a:buFont typeface="Wingdings" panose="05000000000000000000" pitchFamily="2" charset="2"/>
              <a:buChar char="Ø"/>
            </a:pPr>
            <a:r>
              <a:rPr lang="en-US" sz="1350" dirty="0">
                <a:solidFill>
                  <a:srgbClr val="051323"/>
                </a:solidFill>
                <a:latin typeface="Open Sans" panose="020B0606030504020204" pitchFamily="34" charset="0"/>
              </a:rPr>
              <a:t>Chaincode: while the terms "smart contract" and "chaincode" are often used interchangeably, "smart contracts" refers to the business logic that governs transactions and access to its data, while "chaincode" refers to the larger infrastructure of packages and other code that encompasses a smart contract.</a:t>
            </a:r>
          </a:p>
          <a:p>
            <a:pPr marL="214313" indent="-214313">
              <a:buFont typeface="Wingdings" panose="05000000000000000000" pitchFamily="2" charset="2"/>
              <a:buChar char="Ø"/>
            </a:pPr>
            <a:endParaRPr lang="en-US" sz="1350" dirty="0">
              <a:solidFill>
                <a:srgbClr val="051323"/>
              </a:solidFill>
              <a:latin typeface="Open Sans" panose="020B0606030504020204" pitchFamily="34" charset="0"/>
            </a:endParaRPr>
          </a:p>
          <a:p>
            <a:pPr marL="214313" indent="-214313">
              <a:buFont typeface="Wingdings" panose="05000000000000000000" pitchFamily="2" charset="2"/>
              <a:buChar char="Ø"/>
            </a:pPr>
            <a:r>
              <a:rPr lang="en-US" sz="1350" dirty="0" err="1">
                <a:solidFill>
                  <a:srgbClr val="051323"/>
                </a:solidFill>
                <a:latin typeface="Open Sans" panose="020B0606030504020204" pitchFamily="34" charset="0"/>
              </a:rPr>
              <a:t>DApps</a:t>
            </a:r>
            <a:r>
              <a:rPr lang="en-US" sz="1350" dirty="0">
                <a:solidFill>
                  <a:srgbClr val="051323"/>
                </a:solidFill>
                <a:latin typeface="Open Sans" panose="020B0606030504020204" pitchFamily="34" charset="0"/>
              </a:rPr>
              <a:t>: they are essentially blockchain-based smart contract-powered versions of apps popularized by the Ethereum network. They act just like traditional apps — a user shouldn’t even notice a difference — but provide much more in terms of a feature set. </a:t>
            </a:r>
          </a:p>
        </p:txBody>
      </p:sp>
    </p:spTree>
    <p:extLst>
      <p:ext uri="{BB962C8B-B14F-4D97-AF65-F5344CB8AC3E}">
        <p14:creationId xmlns:p14="http://schemas.microsoft.com/office/powerpoint/2010/main" val="737463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F8B137-18CC-961D-5374-936BA954D600}"/>
              </a:ext>
            </a:extLst>
          </p:cNvPr>
          <p:cNvSpPr>
            <a:spLocks noGrp="1"/>
          </p:cNvSpPr>
          <p:nvPr>
            <p:ph type="title"/>
          </p:nvPr>
        </p:nvSpPr>
        <p:spPr/>
        <p:txBody>
          <a:bodyPr/>
          <a:lstStyle/>
          <a:p>
            <a:r>
              <a:rPr lang="it-IT"/>
              <a:t>Blockchain Layers</a:t>
            </a:r>
            <a:endParaRPr lang="it-IT" dirty="0"/>
          </a:p>
        </p:txBody>
      </p:sp>
      <p:pic>
        <p:nvPicPr>
          <p:cNvPr id="3074" name="Picture 2" descr="Layered structure of the blockchain architecture">
            <a:extLst>
              <a:ext uri="{FF2B5EF4-FFF2-40B4-BE49-F238E27FC236}">
                <a16:creationId xmlns:a16="http://schemas.microsoft.com/office/drawing/2014/main" id="{39122282-7CA7-56CC-C5DD-392CE0D9F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1" y="1861704"/>
            <a:ext cx="4706979" cy="409055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E9C59B4C-63EF-F174-B15F-E0CBC81D520F}"/>
              </a:ext>
            </a:extLst>
          </p:cNvPr>
          <p:cNvSpPr txBox="1"/>
          <p:nvPr/>
        </p:nvSpPr>
        <p:spPr>
          <a:xfrm>
            <a:off x="4738059" y="1628180"/>
            <a:ext cx="4300268" cy="1338828"/>
          </a:xfrm>
          <a:prstGeom prst="rect">
            <a:avLst/>
          </a:prstGeom>
          <a:noFill/>
        </p:spPr>
        <p:txBody>
          <a:bodyPr wrap="square">
            <a:spAutoFit/>
          </a:bodyPr>
          <a:lstStyle/>
          <a:p>
            <a:pPr algn="l" rtl="0"/>
            <a:r>
              <a:rPr lang="en-US" sz="1350" dirty="0">
                <a:solidFill>
                  <a:srgbClr val="051323"/>
                </a:solidFill>
                <a:latin typeface="Open Sans" panose="020B0606030504020204" pitchFamily="34" charset="0"/>
              </a:rPr>
              <a:t>Layer 0: Hardware/Infrastructure layer</a:t>
            </a:r>
          </a:p>
          <a:p>
            <a:pPr algn="l" rtl="0"/>
            <a:endParaRPr lang="en-US" sz="1350" dirty="0">
              <a:solidFill>
                <a:srgbClr val="051323"/>
              </a:solidFill>
              <a:latin typeface="Open Sans" panose="020B0606030504020204" pitchFamily="34" charset="0"/>
            </a:endParaRPr>
          </a:p>
          <a:p>
            <a:pPr algn="l" rtl="0"/>
            <a:r>
              <a:rPr lang="en-US" sz="1350" dirty="0">
                <a:solidFill>
                  <a:srgbClr val="051323"/>
                </a:solidFill>
                <a:latin typeface="Open Sans" panose="020B0606030504020204" pitchFamily="34" charset="0"/>
              </a:rPr>
              <a:t>Layer 1: Data layer, Network layer, Consensus layer… that is the Blockchain</a:t>
            </a:r>
          </a:p>
          <a:p>
            <a:pPr algn="l" rtl="0"/>
            <a:endParaRPr lang="en-US" sz="1350" dirty="0">
              <a:solidFill>
                <a:srgbClr val="051323"/>
              </a:solidFill>
              <a:latin typeface="Open Sans" panose="020B0606030504020204" pitchFamily="34" charset="0"/>
            </a:endParaRPr>
          </a:p>
          <a:p>
            <a:pPr algn="l" rtl="0"/>
            <a:r>
              <a:rPr lang="en-US" sz="1350" dirty="0">
                <a:solidFill>
                  <a:srgbClr val="051323"/>
                </a:solidFill>
                <a:latin typeface="Open Sans" panose="020B0606030504020204" pitchFamily="34" charset="0"/>
              </a:rPr>
              <a:t>Layer 2: Application and presentation layer</a:t>
            </a:r>
          </a:p>
        </p:txBody>
      </p:sp>
      <p:pic>
        <p:nvPicPr>
          <p:cNvPr id="1026" name="Picture 2" descr="The blockchain trilemma">
            <a:extLst>
              <a:ext uri="{FF2B5EF4-FFF2-40B4-BE49-F238E27FC236}">
                <a16:creationId xmlns:a16="http://schemas.microsoft.com/office/drawing/2014/main" id="{68A34CDE-3982-8641-E2C9-FEAF9A261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837" y="3595905"/>
            <a:ext cx="4684163" cy="2242055"/>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32B0DE53-A0C7-1B46-ABF8-0D1771EA6E3F}"/>
              </a:ext>
            </a:extLst>
          </p:cNvPr>
          <p:cNvSpPr txBox="1"/>
          <p:nvPr/>
        </p:nvSpPr>
        <p:spPr>
          <a:xfrm>
            <a:off x="6157104" y="3457405"/>
            <a:ext cx="2286000" cy="300082"/>
          </a:xfrm>
          <a:prstGeom prst="rect">
            <a:avLst/>
          </a:prstGeom>
          <a:noFill/>
        </p:spPr>
        <p:txBody>
          <a:bodyPr wrap="square">
            <a:spAutoFit/>
          </a:bodyPr>
          <a:lstStyle/>
          <a:p>
            <a:r>
              <a:rPr lang="en-US" sz="1350" dirty="0">
                <a:solidFill>
                  <a:srgbClr val="051323"/>
                </a:solidFill>
                <a:latin typeface="Open Sans" panose="020B0606030504020204" pitchFamily="34" charset="0"/>
              </a:rPr>
              <a:t>Why layer 2?</a:t>
            </a:r>
            <a:endParaRPr lang="it-IT" sz="1350" dirty="0"/>
          </a:p>
        </p:txBody>
      </p:sp>
    </p:spTree>
    <p:extLst>
      <p:ext uri="{BB962C8B-B14F-4D97-AF65-F5344CB8AC3E}">
        <p14:creationId xmlns:p14="http://schemas.microsoft.com/office/powerpoint/2010/main" val="2599358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3C2F0BCC-1CAF-FA61-BDE1-2D178E17AA18}"/>
              </a:ext>
            </a:extLst>
          </p:cNvPr>
          <p:cNvSpPr txBox="1"/>
          <p:nvPr/>
        </p:nvSpPr>
        <p:spPr>
          <a:xfrm>
            <a:off x="342900" y="1213009"/>
            <a:ext cx="8620031" cy="3208571"/>
          </a:xfrm>
          <a:prstGeom prst="rect">
            <a:avLst/>
          </a:prstGeom>
          <a:noFill/>
        </p:spPr>
        <p:txBody>
          <a:bodyPr wrap="square">
            <a:spAutoFit/>
          </a:bodyPr>
          <a:lstStyle/>
          <a:p>
            <a:pPr algn="l" rtl="0"/>
            <a:r>
              <a:rPr lang="en-US" sz="1350" dirty="0">
                <a:solidFill>
                  <a:srgbClr val="051323"/>
                </a:solidFill>
                <a:latin typeface="Open Sans" panose="020B0606030504020204" pitchFamily="34" charset="0"/>
              </a:rPr>
              <a:t>Layer one blockchain networks are designed for speed, security and expansion. </a:t>
            </a:r>
          </a:p>
          <a:p>
            <a:pPr algn="l" rtl="0"/>
            <a:endParaRPr lang="en-US" sz="1350" dirty="0">
              <a:solidFill>
                <a:srgbClr val="051323"/>
              </a:solidFill>
              <a:latin typeface="Open Sans" panose="020B0606030504020204" pitchFamily="34" charset="0"/>
            </a:endParaRPr>
          </a:p>
          <a:p>
            <a:pPr algn="l" rtl="0"/>
            <a:r>
              <a:rPr lang="en-US" sz="1350" dirty="0">
                <a:solidFill>
                  <a:srgbClr val="051323"/>
                </a:solidFill>
                <a:latin typeface="Open Sans" panose="020B0606030504020204" pitchFamily="34" charset="0"/>
              </a:rPr>
              <a:t>Layer two refers to technology enhancements and products that can be utilized to expand the scalability of existing blockchain networks. </a:t>
            </a:r>
          </a:p>
          <a:p>
            <a:pPr algn="l" rtl="0"/>
            <a:endParaRPr lang="en-US" sz="1350" dirty="0">
              <a:solidFill>
                <a:srgbClr val="051323"/>
              </a:solidFill>
              <a:latin typeface="Open Sans" panose="020B0606030504020204" pitchFamily="34" charset="0"/>
            </a:endParaRPr>
          </a:p>
          <a:p>
            <a:pPr algn="l" rtl="0"/>
            <a:r>
              <a:rPr lang="en-US" sz="1350" dirty="0">
                <a:solidFill>
                  <a:srgbClr val="051323"/>
                </a:solidFill>
                <a:latin typeface="Open Sans" panose="020B0606030504020204" pitchFamily="34" charset="0"/>
              </a:rPr>
              <a:t>Getting the perfect balance between the two layers might be a game-changer for blockchain adoption and the expansion of decentralized networks.</a:t>
            </a:r>
          </a:p>
          <a:p>
            <a:pPr algn="l" rtl="0"/>
            <a:endParaRPr lang="en-US" sz="1350" dirty="0">
              <a:solidFill>
                <a:srgbClr val="051323"/>
              </a:solidFill>
              <a:latin typeface="Open Sans" panose="020B0606030504020204" pitchFamily="34" charset="0"/>
            </a:endParaRPr>
          </a:p>
          <a:p>
            <a:pPr algn="l" rtl="0"/>
            <a:r>
              <a:rPr lang="en-US" sz="1350" dirty="0">
                <a:solidFill>
                  <a:srgbClr val="051323"/>
                </a:solidFill>
                <a:latin typeface="Open Sans" panose="020B0606030504020204" pitchFamily="34" charset="0"/>
              </a:rPr>
              <a:t>Developers are approaching the issue from a variety of perspectives. The increased block size in Bitcoin Cash was an attempt to improve Bitcoin's scalability. However, there is no evidence that it is becoming more popular.</a:t>
            </a:r>
          </a:p>
          <a:p>
            <a:pPr algn="l" rtl="0"/>
            <a:r>
              <a:rPr lang="en-US" sz="1350" dirty="0">
                <a:solidFill>
                  <a:srgbClr val="051323"/>
                </a:solidFill>
                <a:latin typeface="Open Sans" panose="020B0606030504020204" pitchFamily="34" charset="0"/>
              </a:rPr>
              <a:t> </a:t>
            </a:r>
          </a:p>
          <a:p>
            <a:pPr algn="l" rtl="0"/>
            <a:r>
              <a:rPr lang="en-US" sz="1350" dirty="0">
                <a:solidFill>
                  <a:srgbClr val="051323"/>
                </a:solidFill>
                <a:latin typeface="Open Sans" panose="020B0606030504020204" pitchFamily="34" charset="0"/>
              </a:rPr>
              <a:t>Layer three… on blockchain interoperability </a:t>
            </a:r>
            <a:r>
              <a:rPr lang="en-US" sz="1350" dirty="0">
                <a:solidFill>
                  <a:srgbClr val="051323"/>
                </a:solidFill>
                <a:latin typeface="Open Sans" panose="020B0606030504020204" pitchFamily="34" charset="0"/>
                <a:sym typeface="Wingdings" panose="05000000000000000000" pitchFamily="2" charset="2"/>
              </a:rPr>
              <a:t> path to the future blockchain???</a:t>
            </a:r>
            <a:endParaRPr lang="en-US" sz="1350" dirty="0">
              <a:solidFill>
                <a:srgbClr val="051323"/>
              </a:solidFill>
              <a:latin typeface="Open Sans" panose="020B0606030504020204" pitchFamily="34" charset="0"/>
            </a:endParaRPr>
          </a:p>
          <a:p>
            <a:pPr algn="l" rtl="0"/>
            <a:endParaRPr lang="en-US" sz="1350" dirty="0">
              <a:solidFill>
                <a:srgbClr val="051323"/>
              </a:solidFill>
              <a:latin typeface="Open Sans" panose="020B0606030504020204" pitchFamily="34" charset="0"/>
            </a:endParaRPr>
          </a:p>
          <a:p>
            <a:pPr algn="l" rtl="0"/>
            <a:endParaRPr lang="en-US" sz="1350" dirty="0">
              <a:solidFill>
                <a:srgbClr val="051323"/>
              </a:solidFill>
              <a:latin typeface="Open Sans" panose="020B0606030504020204" pitchFamily="34" charset="0"/>
            </a:endParaRPr>
          </a:p>
        </p:txBody>
      </p:sp>
    </p:spTree>
    <p:extLst>
      <p:ext uri="{BB962C8B-B14F-4D97-AF65-F5344CB8AC3E}">
        <p14:creationId xmlns:p14="http://schemas.microsoft.com/office/powerpoint/2010/main" val="286318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B3F8BA6-E1F8-F80D-DF5F-7928E922D5BA}"/>
              </a:ext>
            </a:extLst>
          </p:cNvPr>
          <p:cNvSpPr>
            <a:spLocks noChangeArrowheads="1"/>
          </p:cNvSpPr>
          <p:nvPr/>
        </p:nvSpPr>
        <p:spPr bwMode="auto">
          <a:xfrm>
            <a:off x="248128" y="994550"/>
            <a:ext cx="8593283" cy="2265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rtl="0"/>
            <a:r>
              <a:rPr lang="en-US" sz="1500" dirty="0">
                <a:solidFill>
                  <a:srgbClr val="08A0FF"/>
                </a:solidFill>
                <a:latin typeface="Open Sans" panose="020B0606030504020204" pitchFamily="34" charset="0"/>
              </a:rPr>
              <a:t>Bitcoin's Lightning Network</a:t>
            </a:r>
            <a:r>
              <a:rPr lang="en-US" sz="1500" dirty="0">
                <a:solidFill>
                  <a:srgbClr val="051323"/>
                </a:solidFill>
                <a:latin typeface="Open Sans" panose="020B0606030504020204" pitchFamily="34" charset="0"/>
              </a:rPr>
              <a:t> is an example of a layer two blockchain.</a:t>
            </a:r>
          </a:p>
          <a:p>
            <a:pPr algn="l" rtl="0"/>
            <a:r>
              <a:rPr lang="en-US" sz="1500" dirty="0">
                <a:solidFill>
                  <a:srgbClr val="051323"/>
                </a:solidFill>
                <a:latin typeface="Open Sans" panose="020B0606030504020204" pitchFamily="34" charset="0"/>
              </a:rPr>
              <a:t>The layer two solutions will bundle numerous transactions together and only query the base layer blockchain once in a while, according to the idea behind scaling solutions. </a:t>
            </a:r>
          </a:p>
          <a:p>
            <a:pPr defTabSz="685800"/>
            <a:endParaRPr lang="it-IT" altLang="it-IT" sz="1500" b="1" dirty="0">
              <a:solidFill>
                <a:srgbClr val="333333"/>
              </a:solidFill>
              <a:latin typeface="Open Sans" panose="020B0606030504020204" pitchFamily="34" charset="0"/>
              <a:cs typeface="Open Sans" panose="020B0606030504020204" pitchFamily="34" charset="0"/>
            </a:endParaRPr>
          </a:p>
          <a:p>
            <a:pPr defTabSz="685800"/>
            <a:r>
              <a:rPr lang="it-IT" altLang="it-IT" sz="1350" dirty="0">
                <a:solidFill>
                  <a:srgbClr val="051323"/>
                </a:solidFill>
                <a:latin typeface="Open Sans" panose="020B0606030504020204" pitchFamily="34" charset="0"/>
                <a:cs typeface="Open Sans" panose="020B0606030504020204" pitchFamily="34" charset="0"/>
              </a:rPr>
              <a:t>The </a:t>
            </a:r>
            <a:r>
              <a:rPr lang="it-IT" altLang="it-IT" sz="1350" dirty="0" err="1">
                <a:solidFill>
                  <a:srgbClr val="051323"/>
                </a:solidFill>
                <a:latin typeface="Open Sans" panose="020B0606030504020204" pitchFamily="34" charset="0"/>
                <a:cs typeface="Open Sans" panose="020B0606030504020204" pitchFamily="34" charset="0"/>
              </a:rPr>
              <a:t>protocol</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enables</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creation</a:t>
            </a:r>
            <a:r>
              <a:rPr lang="it-IT" altLang="it-IT" sz="1350" dirty="0">
                <a:solidFill>
                  <a:srgbClr val="051323"/>
                </a:solidFill>
                <a:latin typeface="Open Sans" panose="020B0606030504020204" pitchFamily="34" charset="0"/>
                <a:cs typeface="Open Sans" panose="020B0606030504020204" pitchFamily="34" charset="0"/>
              </a:rPr>
              <a:t> of a peer-to-peer payment </a:t>
            </a:r>
            <a:r>
              <a:rPr lang="it-IT" altLang="it-IT" sz="1350" dirty="0" err="1">
                <a:solidFill>
                  <a:srgbClr val="051323"/>
                </a:solidFill>
                <a:latin typeface="Open Sans" panose="020B0606030504020204" pitchFamily="34" charset="0"/>
                <a:cs typeface="Open Sans" panose="020B0606030504020204" pitchFamily="34" charset="0"/>
              </a:rPr>
              <a:t>channel</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between</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two</a:t>
            </a:r>
            <a:r>
              <a:rPr lang="it-IT" altLang="it-IT" sz="1350" dirty="0">
                <a:solidFill>
                  <a:srgbClr val="051323"/>
                </a:solidFill>
                <a:latin typeface="Open Sans" panose="020B0606030504020204" pitchFamily="34" charset="0"/>
                <a:cs typeface="Open Sans" panose="020B0606030504020204" pitchFamily="34" charset="0"/>
              </a:rPr>
              <a:t> parties. </a:t>
            </a:r>
            <a:endParaRPr lang="it-IT" altLang="it-IT" sz="1350" dirty="0"/>
          </a:p>
          <a:p>
            <a:pPr defTabSz="685800"/>
            <a:r>
              <a:rPr lang="it-IT" altLang="it-IT" sz="1350" dirty="0">
                <a:solidFill>
                  <a:srgbClr val="051323"/>
                </a:solidFill>
                <a:latin typeface="Open Sans" panose="020B0606030504020204" pitchFamily="34" charset="0"/>
                <a:cs typeface="Open Sans" panose="020B0606030504020204" pitchFamily="34" charset="0"/>
              </a:rPr>
              <a:t>Once </a:t>
            </a:r>
            <a:r>
              <a:rPr lang="it-IT" altLang="it-IT" sz="1350" dirty="0" err="1">
                <a:solidFill>
                  <a:srgbClr val="051323"/>
                </a:solidFill>
                <a:latin typeface="Open Sans" panose="020B0606030504020204" pitchFamily="34" charset="0"/>
                <a:cs typeface="Open Sans" panose="020B0606030504020204" pitchFamily="34" charset="0"/>
              </a:rPr>
              <a:t>established</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channel</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allows</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transacting</a:t>
            </a:r>
            <a:r>
              <a:rPr lang="it-IT" altLang="it-IT" sz="1350" dirty="0">
                <a:solidFill>
                  <a:srgbClr val="051323"/>
                </a:solidFill>
                <a:latin typeface="Open Sans" panose="020B0606030504020204" pitchFamily="34" charset="0"/>
                <a:cs typeface="Open Sans" panose="020B0606030504020204" pitchFamily="34" charset="0"/>
              </a:rPr>
              <a:t> parties to </a:t>
            </a:r>
            <a:r>
              <a:rPr lang="it-IT" altLang="it-IT" sz="1350" dirty="0" err="1">
                <a:solidFill>
                  <a:srgbClr val="051323"/>
                </a:solidFill>
                <a:latin typeface="Open Sans" panose="020B0606030504020204" pitchFamily="34" charset="0"/>
                <a:cs typeface="Open Sans" panose="020B0606030504020204" pitchFamily="34" charset="0"/>
              </a:rPr>
              <a:t>send</a:t>
            </a:r>
            <a:r>
              <a:rPr lang="it-IT" altLang="it-IT" sz="1350" dirty="0">
                <a:solidFill>
                  <a:srgbClr val="051323"/>
                </a:solidFill>
                <a:latin typeface="Open Sans" panose="020B0606030504020204" pitchFamily="34" charset="0"/>
                <a:cs typeface="Open Sans" panose="020B0606030504020204" pitchFamily="34" charset="0"/>
              </a:rPr>
              <a:t> an </a:t>
            </a:r>
            <a:r>
              <a:rPr lang="it-IT" altLang="it-IT" sz="1350" dirty="0" err="1">
                <a:solidFill>
                  <a:srgbClr val="051323"/>
                </a:solidFill>
                <a:latin typeface="Open Sans" panose="020B0606030504020204" pitchFamily="34" charset="0"/>
                <a:cs typeface="Open Sans" panose="020B0606030504020204" pitchFamily="34" charset="0"/>
              </a:rPr>
              <a:t>unlimited</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amount</a:t>
            </a:r>
            <a:r>
              <a:rPr lang="it-IT" altLang="it-IT" sz="1350" dirty="0">
                <a:solidFill>
                  <a:srgbClr val="051323"/>
                </a:solidFill>
                <a:latin typeface="Open Sans" panose="020B0606030504020204" pitchFamily="34" charset="0"/>
                <a:cs typeface="Open Sans" panose="020B0606030504020204" pitchFamily="34" charset="0"/>
              </a:rPr>
              <a:t> of </a:t>
            </a:r>
            <a:r>
              <a:rPr lang="it-IT" altLang="it-IT" sz="1350" dirty="0" err="1">
                <a:solidFill>
                  <a:srgbClr val="051323"/>
                </a:solidFill>
                <a:latin typeface="Open Sans" panose="020B0606030504020204" pitchFamily="34" charset="0"/>
                <a:cs typeface="Open Sans" panose="020B0606030504020204" pitchFamily="34" charset="0"/>
              </a:rPr>
              <a:t>transactions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that</a:t>
            </a:r>
            <a:r>
              <a:rPr lang="it-IT" altLang="it-IT" sz="1350" dirty="0">
                <a:solidFill>
                  <a:srgbClr val="051323"/>
                </a:solidFill>
                <a:latin typeface="Open Sans" panose="020B0606030504020204" pitchFamily="34" charset="0"/>
                <a:cs typeface="Open Sans" panose="020B0606030504020204" pitchFamily="34" charset="0"/>
              </a:rPr>
              <a:t> are </a:t>
            </a:r>
            <a:r>
              <a:rPr lang="it-IT" altLang="it-IT" sz="1350" dirty="0" err="1">
                <a:solidFill>
                  <a:srgbClr val="051323"/>
                </a:solidFill>
                <a:latin typeface="Open Sans" panose="020B0606030504020204" pitchFamily="34" charset="0"/>
                <a:cs typeface="Open Sans" panose="020B0606030504020204" pitchFamily="34" charset="0"/>
              </a:rPr>
              <a:t>nearly</a:t>
            </a:r>
            <a:r>
              <a:rPr lang="it-IT" altLang="it-IT" sz="1350" dirty="0">
                <a:solidFill>
                  <a:srgbClr val="051323"/>
                </a:solidFill>
                <a:latin typeface="Open Sans" panose="020B0606030504020204" pitchFamily="34" charset="0"/>
                <a:cs typeface="Open Sans" panose="020B0606030504020204" pitchFamily="34" charset="0"/>
              </a:rPr>
              <a:t> instant and </a:t>
            </a:r>
            <a:r>
              <a:rPr lang="it-IT" altLang="it-IT" sz="1350" dirty="0" err="1">
                <a:solidFill>
                  <a:srgbClr val="051323"/>
                </a:solidFill>
                <a:latin typeface="Open Sans" panose="020B0606030504020204" pitchFamily="34" charset="0"/>
                <a:cs typeface="Open Sans" panose="020B0606030504020204" pitchFamily="34" charset="0"/>
              </a:rPr>
              <a:t>inexpensive</a:t>
            </a:r>
            <a:r>
              <a:rPr lang="it-IT" altLang="it-IT" sz="1350" dirty="0">
                <a:solidFill>
                  <a:srgbClr val="051323"/>
                </a:solidFill>
                <a:latin typeface="Open Sans" panose="020B0606030504020204" pitchFamily="34" charset="0"/>
                <a:cs typeface="Open Sans" panose="020B0606030504020204" pitchFamily="34" charset="0"/>
              </a:rPr>
              <a:t>. </a:t>
            </a:r>
            <a:endParaRPr lang="it-IT" altLang="it-IT" sz="1350" dirty="0"/>
          </a:p>
          <a:p>
            <a:pPr defTabSz="685800"/>
            <a:r>
              <a:rPr lang="it-IT" altLang="it-IT" sz="1350" dirty="0">
                <a:solidFill>
                  <a:srgbClr val="051323"/>
                </a:solidFill>
                <a:latin typeface="Open Sans" panose="020B0606030504020204" pitchFamily="34" charset="0"/>
                <a:cs typeface="Open Sans" panose="020B0606030504020204" pitchFamily="34" charset="0"/>
              </a:rPr>
              <a:t>To create a payment </a:t>
            </a:r>
            <a:r>
              <a:rPr lang="it-IT" altLang="it-IT" sz="1350" dirty="0" err="1">
                <a:solidFill>
                  <a:srgbClr val="051323"/>
                </a:solidFill>
                <a:latin typeface="Open Sans" panose="020B0606030504020204" pitchFamily="34" charset="0"/>
                <a:cs typeface="Open Sans" panose="020B0606030504020204" pitchFamily="34" charset="0"/>
              </a:rPr>
              <a:t>channel</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payer</a:t>
            </a:r>
            <a:r>
              <a:rPr lang="it-IT" altLang="it-IT" sz="1350" dirty="0">
                <a:solidFill>
                  <a:srgbClr val="051323"/>
                </a:solidFill>
                <a:latin typeface="Open Sans" panose="020B0606030504020204" pitchFamily="34" charset="0"/>
                <a:cs typeface="Open Sans" panose="020B0606030504020204" pitchFamily="34" charset="0"/>
              </a:rPr>
              <a:t> must lock a </a:t>
            </a:r>
            <a:r>
              <a:rPr lang="it-IT" altLang="it-IT" sz="1350" dirty="0" err="1">
                <a:solidFill>
                  <a:srgbClr val="051323"/>
                </a:solidFill>
                <a:latin typeface="Open Sans" panose="020B0606030504020204" pitchFamily="34" charset="0"/>
                <a:cs typeface="Open Sans" panose="020B0606030504020204" pitchFamily="34" charset="0"/>
              </a:rPr>
              <a:t>certain</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amount</a:t>
            </a:r>
            <a:r>
              <a:rPr lang="it-IT" altLang="it-IT" sz="1350" dirty="0">
                <a:solidFill>
                  <a:srgbClr val="051323"/>
                </a:solidFill>
                <a:latin typeface="Open Sans" panose="020B0606030504020204" pitchFamily="34" charset="0"/>
                <a:cs typeface="Open Sans" panose="020B0606030504020204" pitchFamily="34" charset="0"/>
              </a:rPr>
              <a:t> of Bitcoin </a:t>
            </a:r>
            <a:r>
              <a:rPr lang="it-IT" altLang="it-IT" sz="1350" dirty="0" err="1">
                <a:solidFill>
                  <a:srgbClr val="051323"/>
                </a:solidFill>
                <a:latin typeface="Open Sans" panose="020B0606030504020204" pitchFamily="34" charset="0"/>
                <a:cs typeface="Open Sans" panose="020B0606030504020204" pitchFamily="34" charset="0"/>
              </a:rPr>
              <a:t>onto</a:t>
            </a:r>
            <a:r>
              <a:rPr lang="it-IT" altLang="it-IT" sz="1350" dirty="0">
                <a:solidFill>
                  <a:srgbClr val="051323"/>
                </a:solidFill>
                <a:latin typeface="Open Sans" panose="020B0606030504020204" pitchFamily="34" charset="0"/>
                <a:cs typeface="Open Sans" panose="020B0606030504020204" pitchFamily="34" charset="0"/>
              </a:rPr>
              <a:t> the network. Once the Bitcoin </a:t>
            </a:r>
            <a:r>
              <a:rPr lang="it-IT" altLang="it-IT" sz="1350" dirty="0" err="1">
                <a:solidFill>
                  <a:srgbClr val="051323"/>
                </a:solidFill>
                <a:latin typeface="Open Sans" panose="020B0606030504020204" pitchFamily="34" charset="0"/>
                <a:cs typeface="Open Sans" panose="020B0606030504020204" pitchFamily="34" charset="0"/>
              </a:rPr>
              <a:t>is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locked</a:t>
            </a:r>
            <a:r>
              <a:rPr lang="it-IT" altLang="it-IT" sz="1350" dirty="0">
                <a:solidFill>
                  <a:srgbClr val="051323"/>
                </a:solidFill>
                <a:latin typeface="Open Sans" panose="020B0606030504020204" pitchFamily="34" charset="0"/>
                <a:cs typeface="Open Sans" panose="020B0606030504020204" pitchFamily="34" charset="0"/>
              </a:rPr>
              <a:t> in, the </a:t>
            </a:r>
            <a:r>
              <a:rPr lang="it-IT" altLang="it-IT" sz="1350" dirty="0" err="1">
                <a:solidFill>
                  <a:srgbClr val="051323"/>
                </a:solidFill>
                <a:latin typeface="Open Sans" panose="020B0606030504020204" pitchFamily="34" charset="0"/>
                <a:cs typeface="Open Sans" panose="020B0606030504020204" pitchFamily="34" charset="0"/>
              </a:rPr>
              <a:t>recipient</a:t>
            </a:r>
            <a:r>
              <a:rPr lang="it-IT" altLang="it-IT" sz="1350" dirty="0">
                <a:solidFill>
                  <a:srgbClr val="051323"/>
                </a:solidFill>
                <a:latin typeface="Open Sans" panose="020B0606030504020204" pitchFamily="34" charset="0"/>
                <a:cs typeface="Open Sans" panose="020B0606030504020204" pitchFamily="34" charset="0"/>
              </a:rPr>
              <a:t> can </a:t>
            </a:r>
            <a:r>
              <a:rPr lang="it-IT" altLang="it-IT" sz="1350" dirty="0" err="1">
                <a:solidFill>
                  <a:srgbClr val="051323"/>
                </a:solidFill>
                <a:latin typeface="Open Sans" panose="020B0606030504020204" pitchFamily="34" charset="0"/>
                <a:cs typeface="Open Sans" panose="020B0606030504020204" pitchFamily="34" charset="0"/>
              </a:rPr>
              <a:t>invoice</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amounts</a:t>
            </a:r>
            <a:r>
              <a:rPr lang="it-IT" altLang="it-IT" sz="1350" dirty="0">
                <a:solidFill>
                  <a:srgbClr val="051323"/>
                </a:solidFill>
                <a:latin typeface="Open Sans" panose="020B0606030504020204" pitchFamily="34" charset="0"/>
                <a:cs typeface="Open Sans" panose="020B0606030504020204" pitchFamily="34" charset="0"/>
              </a:rPr>
              <a:t> of </a:t>
            </a:r>
            <a:r>
              <a:rPr lang="it-IT" altLang="it-IT" sz="1350" dirty="0" err="1">
                <a:solidFill>
                  <a:srgbClr val="051323"/>
                </a:solidFill>
                <a:latin typeface="Open Sans" panose="020B0606030504020204" pitchFamily="34" charset="0"/>
                <a:cs typeface="Open Sans" panose="020B0606030504020204" pitchFamily="34" charset="0"/>
              </a:rPr>
              <a:t>it</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they</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see</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fit</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If</a:t>
            </a:r>
            <a:r>
              <a:rPr lang="it-IT" altLang="it-IT" sz="1350" dirty="0">
                <a:solidFill>
                  <a:srgbClr val="051323"/>
                </a:solidFill>
                <a:latin typeface="Open Sans" panose="020B0606030504020204" pitchFamily="34" charset="0"/>
                <a:cs typeface="Open Sans" panose="020B0606030504020204" pitchFamily="34" charset="0"/>
              </a:rPr>
              <a:t> the customer </a:t>
            </a:r>
            <a:r>
              <a:rPr lang="it-IT" altLang="it-IT" sz="1350" dirty="0" err="1">
                <a:solidFill>
                  <a:srgbClr val="051323"/>
                </a:solidFill>
                <a:latin typeface="Open Sans" panose="020B0606030504020204" pitchFamily="34" charset="0"/>
                <a:cs typeface="Open Sans" panose="020B0606030504020204" pitchFamily="34" charset="0"/>
              </a:rPr>
              <a:t>wants</a:t>
            </a:r>
            <a:r>
              <a:rPr lang="it-IT" altLang="it-IT" sz="1350" dirty="0">
                <a:solidFill>
                  <a:srgbClr val="051323"/>
                </a:solidFill>
                <a:latin typeface="Open Sans" panose="020B0606030504020204" pitchFamily="34" charset="0"/>
                <a:cs typeface="Open Sans" panose="020B0606030504020204" pitchFamily="34" charset="0"/>
              </a:rPr>
              <a:t> to </a:t>
            </a:r>
            <a:r>
              <a:rPr lang="it-IT" altLang="it-IT" sz="1350" dirty="0" err="1">
                <a:solidFill>
                  <a:srgbClr val="051323"/>
                </a:solidFill>
                <a:latin typeface="Open Sans" panose="020B0606030504020204" pitchFamily="34" charset="0"/>
                <a:cs typeface="Open Sans" panose="020B0606030504020204" pitchFamily="34" charset="0"/>
              </a:rPr>
              <a:t>keep</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channel</a:t>
            </a:r>
            <a:r>
              <a:rPr lang="it-IT" altLang="it-IT" sz="1350" dirty="0">
                <a:solidFill>
                  <a:srgbClr val="051323"/>
                </a:solidFill>
                <a:latin typeface="Open Sans" panose="020B0606030504020204" pitchFamily="34" charset="0"/>
                <a:cs typeface="Open Sans" panose="020B0606030504020204" pitchFamily="34" charset="0"/>
              </a:rPr>
              <a:t> open, </a:t>
            </a:r>
            <a:r>
              <a:rPr lang="it-IT" altLang="it-IT" sz="1350" dirty="0" err="1">
                <a:solidFill>
                  <a:srgbClr val="051323"/>
                </a:solidFill>
                <a:latin typeface="Open Sans" panose="020B0606030504020204" pitchFamily="34" charset="0"/>
                <a:cs typeface="Open Sans" panose="020B0606030504020204" pitchFamily="34" charset="0"/>
              </a:rPr>
              <a:t>they</a:t>
            </a:r>
            <a:r>
              <a:rPr lang="it-IT" altLang="it-IT" sz="1350" dirty="0">
                <a:solidFill>
                  <a:srgbClr val="051323"/>
                </a:solidFill>
                <a:latin typeface="Open Sans" panose="020B0606030504020204" pitchFamily="34" charset="0"/>
                <a:cs typeface="Open Sans" panose="020B0606030504020204" pitchFamily="34" charset="0"/>
              </a:rPr>
              <a:t> can </a:t>
            </a:r>
            <a:r>
              <a:rPr lang="it-IT" altLang="it-IT" sz="1350" dirty="0" err="1">
                <a:solidFill>
                  <a:srgbClr val="051323"/>
                </a:solidFill>
                <a:latin typeface="Open Sans" panose="020B0606030504020204" pitchFamily="34" charset="0"/>
                <a:cs typeface="Open Sans" panose="020B0606030504020204" pitchFamily="34" charset="0"/>
              </a:rPr>
              <a:t>choose</a:t>
            </a:r>
            <a:r>
              <a:rPr lang="it-IT" altLang="it-IT" sz="1350" dirty="0">
                <a:solidFill>
                  <a:srgbClr val="051323"/>
                </a:solidFill>
                <a:latin typeface="Open Sans" panose="020B0606030504020204" pitchFamily="34" charset="0"/>
                <a:cs typeface="Open Sans" panose="020B0606030504020204" pitchFamily="34" charset="0"/>
              </a:rPr>
              <a:t> to </a:t>
            </a:r>
            <a:r>
              <a:rPr lang="it-IT" altLang="it-IT" sz="1350" dirty="0" err="1">
                <a:solidFill>
                  <a:srgbClr val="051323"/>
                </a:solidFill>
                <a:latin typeface="Open Sans" panose="020B0606030504020204" pitchFamily="34" charset="0"/>
                <a:cs typeface="Open Sans" panose="020B0606030504020204" pitchFamily="34" charset="0"/>
              </a:rPr>
              <a:t>add</a:t>
            </a:r>
            <a:r>
              <a:rPr lang="it-IT" altLang="it-IT" sz="1350" dirty="0">
                <a:solidFill>
                  <a:srgbClr val="051323"/>
                </a:solidFill>
                <a:latin typeface="Open Sans" panose="020B0606030504020204" pitchFamily="34" charset="0"/>
                <a:cs typeface="Open Sans" panose="020B0606030504020204" pitchFamily="34" charset="0"/>
              </a:rPr>
              <a:t> Bitcoin </a:t>
            </a:r>
            <a:r>
              <a:rPr lang="it-IT" altLang="it-IT" sz="1350" dirty="0" err="1">
                <a:solidFill>
                  <a:srgbClr val="051323"/>
                </a:solidFill>
                <a:latin typeface="Open Sans" panose="020B0606030504020204" pitchFamily="34" charset="0"/>
                <a:cs typeface="Open Sans" panose="020B0606030504020204" pitchFamily="34" charset="0"/>
              </a:rPr>
              <a:t>consistently</a:t>
            </a:r>
            <a:r>
              <a:rPr lang="it-IT" altLang="it-IT" sz="1350" dirty="0">
                <a:solidFill>
                  <a:srgbClr val="051323"/>
                </a:solidFill>
                <a:latin typeface="Open Sans" panose="020B0606030504020204" pitchFamily="34" charset="0"/>
                <a:cs typeface="Open Sans" panose="020B0606030504020204" pitchFamily="34" charset="0"/>
              </a:rPr>
              <a:t>.</a:t>
            </a:r>
            <a:endParaRPr lang="it-IT" altLang="it-IT" sz="1350" dirty="0"/>
          </a:p>
        </p:txBody>
      </p:sp>
      <p:pic>
        <p:nvPicPr>
          <p:cNvPr id="2050" name="Picture 2" descr="Lightning network transactions">
            <a:extLst>
              <a:ext uri="{FF2B5EF4-FFF2-40B4-BE49-F238E27FC236}">
                <a16:creationId xmlns:a16="http://schemas.microsoft.com/office/drawing/2014/main" id="{99DA0EC1-7BF2-9B46-A260-F1F1F312A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442" y="3880297"/>
            <a:ext cx="3863969" cy="2021054"/>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EA04D65-1F1B-5CFE-103B-6882C9594045}"/>
              </a:ext>
            </a:extLst>
          </p:cNvPr>
          <p:cNvSpPr txBox="1"/>
          <p:nvPr/>
        </p:nvSpPr>
        <p:spPr>
          <a:xfrm>
            <a:off x="171841" y="3508960"/>
            <a:ext cx="4570922" cy="2377574"/>
          </a:xfrm>
          <a:prstGeom prst="rect">
            <a:avLst/>
          </a:prstGeom>
          <a:noFill/>
        </p:spPr>
        <p:txBody>
          <a:bodyPr wrap="square">
            <a:spAutoFit/>
          </a:bodyPr>
          <a:lstStyle/>
          <a:p>
            <a:pPr defTabSz="685800" eaLnBrk="0" fontAlgn="base" hangingPunct="0">
              <a:spcBef>
                <a:spcPct val="0"/>
              </a:spcBef>
              <a:spcAft>
                <a:spcPct val="0"/>
              </a:spcAft>
            </a:pPr>
            <a:r>
              <a:rPr lang="it-IT" altLang="it-IT" sz="1350" dirty="0">
                <a:solidFill>
                  <a:srgbClr val="051323"/>
                </a:solidFill>
                <a:latin typeface="Open Sans" panose="020B0606030504020204" pitchFamily="34" charset="0"/>
                <a:cs typeface="Open Sans" panose="020B0606030504020204" pitchFamily="34" charset="0"/>
              </a:rPr>
              <a:t>The </a:t>
            </a:r>
            <a:r>
              <a:rPr lang="it-IT" altLang="it-IT" sz="1350" dirty="0" err="1">
                <a:solidFill>
                  <a:srgbClr val="051323"/>
                </a:solidFill>
                <a:latin typeface="Open Sans" panose="020B0606030504020204" pitchFamily="34" charset="0"/>
                <a:cs typeface="Open Sans" panose="020B0606030504020204" pitchFamily="34" charset="0"/>
              </a:rPr>
              <a:t>two</a:t>
            </a:r>
            <a:r>
              <a:rPr lang="it-IT" altLang="it-IT" sz="1350" dirty="0">
                <a:solidFill>
                  <a:srgbClr val="051323"/>
                </a:solidFill>
                <a:latin typeface="Open Sans" panose="020B0606030504020204" pitchFamily="34" charset="0"/>
                <a:cs typeface="Open Sans" panose="020B0606030504020204" pitchFamily="34" charset="0"/>
              </a:rPr>
              <a:t> parties can transfer funds to </a:t>
            </a:r>
            <a:r>
              <a:rPr lang="it-IT" altLang="it-IT" sz="1350" dirty="0" err="1">
                <a:solidFill>
                  <a:srgbClr val="051323"/>
                </a:solidFill>
                <a:latin typeface="Open Sans" panose="020B0606030504020204" pitchFamily="34" charset="0"/>
                <a:cs typeface="Open Sans" panose="020B0606030504020204" pitchFamily="34" charset="0"/>
              </a:rPr>
              <a:t>each</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other</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indefinitely</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without</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informing</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main</a:t>
            </a:r>
            <a:r>
              <a:rPr lang="it-IT" altLang="it-IT" sz="1350" dirty="0">
                <a:solidFill>
                  <a:srgbClr val="051323"/>
                </a:solidFill>
                <a:latin typeface="Open Sans" panose="020B0606030504020204" pitchFamily="34" charset="0"/>
                <a:cs typeface="Open Sans" panose="020B0606030504020204" pitchFamily="34" charset="0"/>
              </a:rPr>
              <a:t> blockchain. </a:t>
            </a:r>
            <a:r>
              <a:rPr lang="it-IT" altLang="it-IT" sz="1350" dirty="0" err="1">
                <a:solidFill>
                  <a:srgbClr val="051323"/>
                </a:solidFill>
                <a:latin typeface="Open Sans" panose="020B0606030504020204" pitchFamily="34" charset="0"/>
                <a:cs typeface="Open Sans" panose="020B0606030504020204" pitchFamily="34" charset="0"/>
              </a:rPr>
              <a:t>As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all</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transactions</a:t>
            </a:r>
            <a:r>
              <a:rPr lang="it-IT" altLang="it-IT" sz="1350" dirty="0">
                <a:solidFill>
                  <a:srgbClr val="051323"/>
                </a:solidFill>
                <a:latin typeface="Open Sans" panose="020B0606030504020204" pitchFamily="34" charset="0"/>
                <a:cs typeface="Open Sans" panose="020B0606030504020204" pitchFamily="34" charset="0"/>
              </a:rPr>
              <a:t> on the layer-2 </a:t>
            </a:r>
            <a:r>
              <a:rPr lang="it-IT" altLang="it-IT" sz="1350" dirty="0" err="1">
                <a:solidFill>
                  <a:srgbClr val="051323"/>
                </a:solidFill>
                <a:latin typeface="Open Sans" panose="020B0606030504020204" pitchFamily="34" charset="0"/>
                <a:cs typeface="Open Sans" panose="020B0606030504020204" pitchFamily="34" charset="0"/>
              </a:rPr>
              <a:t>protocol</a:t>
            </a:r>
            <a:r>
              <a:rPr lang="it-IT" altLang="it-IT" sz="1350" dirty="0">
                <a:solidFill>
                  <a:srgbClr val="051323"/>
                </a:solidFill>
                <a:latin typeface="Open Sans" panose="020B0606030504020204" pitchFamily="34" charset="0"/>
                <a:cs typeface="Open Sans" panose="020B0606030504020204" pitchFamily="34" charset="0"/>
              </a:rPr>
              <a:t> do </a:t>
            </a:r>
            <a:r>
              <a:rPr lang="it-IT" altLang="it-IT" sz="1350" dirty="0" err="1">
                <a:solidFill>
                  <a:srgbClr val="051323"/>
                </a:solidFill>
                <a:latin typeface="Open Sans" panose="020B0606030504020204" pitchFamily="34" charset="0"/>
                <a:cs typeface="Open Sans" panose="020B0606030504020204" pitchFamily="34" charset="0"/>
              </a:rPr>
              <a:t>not</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need</a:t>
            </a:r>
            <a:r>
              <a:rPr lang="it-IT" altLang="it-IT" sz="1350" dirty="0">
                <a:solidFill>
                  <a:srgbClr val="051323"/>
                </a:solidFill>
                <a:latin typeface="Open Sans" panose="020B0606030504020204" pitchFamily="34" charset="0"/>
                <a:cs typeface="Open Sans" panose="020B0606030504020204" pitchFamily="34" charset="0"/>
              </a:rPr>
              <a:t> to be </a:t>
            </a:r>
            <a:r>
              <a:rPr lang="it-IT" altLang="it-IT" sz="1350" dirty="0" err="1">
                <a:solidFill>
                  <a:srgbClr val="051323"/>
                </a:solidFill>
                <a:latin typeface="Open Sans" panose="020B0606030504020204" pitchFamily="34" charset="0"/>
                <a:cs typeface="Open Sans" panose="020B0606030504020204" pitchFamily="34" charset="0"/>
              </a:rPr>
              <a:t>approved</a:t>
            </a:r>
            <a:r>
              <a:rPr lang="it-IT" altLang="it-IT" sz="1350" dirty="0">
                <a:solidFill>
                  <a:srgbClr val="051323"/>
                </a:solidFill>
                <a:latin typeface="Open Sans" panose="020B0606030504020204" pitchFamily="34" charset="0"/>
                <a:cs typeface="Open Sans" panose="020B0606030504020204" pitchFamily="34" charset="0"/>
              </a:rPr>
              <a:t> by </a:t>
            </a:r>
            <a:r>
              <a:rPr lang="it-IT" altLang="it-IT" sz="1350" dirty="0" err="1">
                <a:solidFill>
                  <a:srgbClr val="051323"/>
                </a:solidFill>
                <a:latin typeface="Open Sans" panose="020B0606030504020204" pitchFamily="34" charset="0"/>
                <a:cs typeface="Open Sans" panose="020B0606030504020204" pitchFamily="34" charset="0"/>
              </a:rPr>
              <a:t>all</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nodes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it</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substantially</a:t>
            </a:r>
            <a:r>
              <a:rPr lang="it-IT" altLang="it-IT" sz="1350" dirty="0">
                <a:solidFill>
                  <a:srgbClr val="051323"/>
                </a:solidFill>
                <a:latin typeface="Open Sans" panose="020B0606030504020204" pitchFamily="34" charset="0"/>
                <a:cs typeface="Open Sans" panose="020B0606030504020204" pitchFamily="34" charset="0"/>
              </a:rPr>
              <a:t> speeds up </a:t>
            </a:r>
            <a:r>
              <a:rPr lang="it-IT" altLang="it-IT" sz="1350" dirty="0" err="1">
                <a:solidFill>
                  <a:srgbClr val="051323"/>
                </a:solidFill>
                <a:latin typeface="Open Sans" panose="020B0606030504020204" pitchFamily="34" charset="0"/>
                <a:cs typeface="Open Sans" panose="020B0606030504020204" pitchFamily="34" charset="0"/>
              </a:rPr>
              <a:t>transactions</a:t>
            </a:r>
            <a:r>
              <a:rPr lang="it-IT" altLang="it-IT" sz="1350" dirty="0">
                <a:solidFill>
                  <a:srgbClr val="051323"/>
                </a:solidFill>
                <a:latin typeface="Open Sans" panose="020B0606030504020204" pitchFamily="34" charset="0"/>
                <a:cs typeface="Open Sans" panose="020B0606030504020204" pitchFamily="34" charset="0"/>
              </a:rPr>
              <a:t>. </a:t>
            </a:r>
            <a:endParaRPr lang="it-IT" altLang="it-IT" sz="788" dirty="0"/>
          </a:p>
          <a:p>
            <a:pPr defTabSz="685800" eaLnBrk="0" fontAlgn="base" hangingPunct="0">
              <a:spcBef>
                <a:spcPct val="0"/>
              </a:spcBef>
              <a:spcAft>
                <a:spcPct val="0"/>
              </a:spcAft>
            </a:pPr>
            <a:r>
              <a:rPr lang="it-IT" altLang="it-IT" sz="1350" dirty="0" err="1">
                <a:solidFill>
                  <a:srgbClr val="051323"/>
                </a:solidFill>
                <a:latin typeface="Open Sans" panose="020B0606030504020204" pitchFamily="34" charset="0"/>
                <a:cs typeface="Open Sans" panose="020B0606030504020204" pitchFamily="34" charset="0"/>
              </a:rPr>
              <a:t>Eventually</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when</a:t>
            </a:r>
            <a:r>
              <a:rPr lang="it-IT" altLang="it-IT" sz="1350" dirty="0">
                <a:solidFill>
                  <a:srgbClr val="051323"/>
                </a:solidFill>
                <a:latin typeface="Open Sans" panose="020B0606030504020204" pitchFamily="34" charset="0"/>
                <a:cs typeface="Open Sans" panose="020B0606030504020204" pitchFamily="34" charset="0"/>
              </a:rPr>
              <a:t> the </a:t>
            </a:r>
            <a:r>
              <a:rPr lang="it-IT" altLang="it-IT" sz="1350" dirty="0" err="1">
                <a:solidFill>
                  <a:srgbClr val="051323"/>
                </a:solidFill>
                <a:latin typeface="Open Sans" panose="020B0606030504020204" pitchFamily="34" charset="0"/>
                <a:cs typeface="Open Sans" panose="020B0606030504020204" pitchFamily="34" charset="0"/>
              </a:rPr>
              <a:t>two</a:t>
            </a:r>
            <a:r>
              <a:rPr lang="it-IT" altLang="it-IT" sz="1350" dirty="0">
                <a:solidFill>
                  <a:srgbClr val="051323"/>
                </a:solidFill>
                <a:latin typeface="Open Sans" panose="020B0606030504020204" pitchFamily="34" charset="0"/>
                <a:cs typeface="Open Sans" panose="020B0606030504020204" pitchFamily="34" charset="0"/>
              </a:rPr>
              <a:t> parties decide to finish </a:t>
            </a:r>
            <a:r>
              <a:rPr lang="it-IT" altLang="it-IT" sz="1350" dirty="0" err="1">
                <a:solidFill>
                  <a:srgbClr val="051323"/>
                </a:solidFill>
                <a:latin typeface="Open Sans" panose="020B0606030504020204" pitchFamily="34" charset="0"/>
                <a:cs typeface="Open Sans" panose="020B0606030504020204" pitchFamily="34" charset="0"/>
              </a:rPr>
              <a:t>transacting</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they</a:t>
            </a:r>
            <a:r>
              <a:rPr lang="it-IT" altLang="it-IT" sz="1350" dirty="0">
                <a:solidFill>
                  <a:srgbClr val="051323"/>
                </a:solidFill>
                <a:latin typeface="Open Sans" panose="020B0606030504020204" pitchFamily="34" charset="0"/>
                <a:cs typeface="Open Sans" panose="020B0606030504020204" pitchFamily="34" charset="0"/>
              </a:rPr>
              <a:t> can close the </a:t>
            </a:r>
            <a:r>
              <a:rPr lang="it-IT" altLang="it-IT" sz="1350" dirty="0" err="1">
                <a:solidFill>
                  <a:srgbClr val="051323"/>
                </a:solidFill>
                <a:latin typeface="Open Sans" panose="020B0606030504020204" pitchFamily="34" charset="0"/>
                <a:cs typeface="Open Sans" panose="020B0606030504020204" pitchFamily="34" charset="0"/>
              </a:rPr>
              <a:t>channel</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All</a:t>
            </a:r>
            <a:r>
              <a:rPr lang="it-IT" altLang="it-IT" sz="1350" dirty="0">
                <a:solidFill>
                  <a:srgbClr val="051323"/>
                </a:solidFill>
                <a:latin typeface="Open Sans" panose="020B0606030504020204" pitchFamily="34" charset="0"/>
                <a:cs typeface="Open Sans" panose="020B0606030504020204" pitchFamily="34" charset="0"/>
              </a:rPr>
              <a:t> of the </a:t>
            </a:r>
            <a:r>
              <a:rPr lang="it-IT" altLang="it-IT" sz="1350" dirty="0" err="1">
                <a:solidFill>
                  <a:srgbClr val="051323"/>
                </a:solidFill>
                <a:latin typeface="Open Sans" panose="020B0606030504020204" pitchFamily="34" charset="0"/>
                <a:cs typeface="Open Sans" panose="020B0606030504020204" pitchFamily="34" charset="0"/>
              </a:rPr>
              <a:t>channel’s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transactions</a:t>
            </a:r>
            <a:r>
              <a:rPr lang="it-IT" altLang="it-IT" sz="1350" dirty="0">
                <a:solidFill>
                  <a:srgbClr val="051323"/>
                </a:solidFill>
                <a:latin typeface="Open Sans" panose="020B0606030504020204" pitchFamily="34" charset="0"/>
                <a:cs typeface="Open Sans" panose="020B0606030504020204" pitchFamily="34" charset="0"/>
              </a:rPr>
              <a:t> are </a:t>
            </a:r>
            <a:r>
              <a:rPr lang="it-IT" altLang="it-IT" sz="1350" dirty="0" err="1">
                <a:solidFill>
                  <a:srgbClr val="051323"/>
                </a:solidFill>
                <a:latin typeface="Open Sans" panose="020B0606030504020204" pitchFamily="34" charset="0"/>
                <a:cs typeface="Open Sans" panose="020B0606030504020204" pitchFamily="34" charset="0"/>
              </a:rPr>
              <a:t>then</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consolidated</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into</a:t>
            </a:r>
            <a:r>
              <a:rPr lang="it-IT" altLang="it-IT" sz="1350" dirty="0">
                <a:solidFill>
                  <a:srgbClr val="051323"/>
                </a:solidFill>
                <a:latin typeface="Open Sans" panose="020B0606030504020204" pitchFamily="34" charset="0"/>
                <a:cs typeface="Open Sans" panose="020B0606030504020204" pitchFamily="34" charset="0"/>
              </a:rPr>
              <a:t> one </a:t>
            </a:r>
            <a:r>
              <a:rPr lang="it-IT" altLang="it-IT" sz="1350" dirty="0" err="1">
                <a:solidFill>
                  <a:srgbClr val="051323"/>
                </a:solidFill>
                <a:latin typeface="Open Sans" panose="020B0606030504020204" pitchFamily="34" charset="0"/>
                <a:cs typeface="Open Sans" panose="020B0606030504020204" pitchFamily="34" charset="0"/>
              </a:rPr>
              <a:t>transaction</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which</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is</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sent</a:t>
            </a:r>
            <a:r>
              <a:rPr lang="it-IT" altLang="it-IT" sz="1350" dirty="0">
                <a:solidFill>
                  <a:srgbClr val="051323"/>
                </a:solidFill>
                <a:latin typeface="Open Sans" panose="020B0606030504020204" pitchFamily="34" charset="0"/>
                <a:cs typeface="Open Sans" panose="020B0606030504020204" pitchFamily="34" charset="0"/>
              </a:rPr>
              <a:t> to the Bitcoin </a:t>
            </a:r>
            <a:r>
              <a:rPr lang="it-IT" altLang="it-IT" sz="1350" dirty="0" err="1">
                <a:solidFill>
                  <a:srgbClr val="051323"/>
                </a:solidFill>
                <a:latin typeface="Open Sans" panose="020B0606030504020204" pitchFamily="34" charset="0"/>
                <a:cs typeface="Open Sans" panose="020B0606030504020204" pitchFamily="34" charset="0"/>
              </a:rPr>
              <a:t>mainnet</a:t>
            </a:r>
            <a:r>
              <a:rPr lang="it-IT" altLang="it-IT" sz="1350" dirty="0">
                <a:solidFill>
                  <a:srgbClr val="051323"/>
                </a:solidFill>
                <a:latin typeface="Open Sans" panose="020B0606030504020204" pitchFamily="34" charset="0"/>
                <a:cs typeface="Open Sans" panose="020B0606030504020204" pitchFamily="34" charset="0"/>
              </a:rPr>
              <a:t> to be </a:t>
            </a:r>
            <a:r>
              <a:rPr lang="it-IT" altLang="it-IT" sz="1350" dirty="0" err="1">
                <a:solidFill>
                  <a:srgbClr val="051323"/>
                </a:solidFill>
                <a:latin typeface="Open Sans" panose="020B0606030504020204" pitchFamily="34" charset="0"/>
                <a:cs typeface="Open Sans" panose="020B0606030504020204" pitchFamily="34" charset="0"/>
              </a:rPr>
              <a:t>recorded</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Aggregating</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them</a:t>
            </a:r>
            <a:r>
              <a:rPr lang="it-IT" altLang="it-IT" sz="1350" dirty="0">
                <a:solidFill>
                  <a:srgbClr val="051323"/>
                </a:solidFill>
                <a:latin typeface="Open Sans" panose="020B0606030504020204" pitchFamily="34" charset="0"/>
                <a:cs typeface="Open Sans" panose="020B0606030504020204" pitchFamily="34" charset="0"/>
              </a:rPr>
              <a:t> </a:t>
            </a:r>
            <a:r>
              <a:rPr lang="it-IT" altLang="it-IT" sz="1350" dirty="0" err="1">
                <a:solidFill>
                  <a:srgbClr val="051323"/>
                </a:solidFill>
                <a:latin typeface="Open Sans" panose="020B0606030504020204" pitchFamily="34" charset="0"/>
                <a:cs typeface="Open Sans" panose="020B0606030504020204" pitchFamily="34" charset="0"/>
              </a:rPr>
              <a:t>into</a:t>
            </a:r>
            <a:r>
              <a:rPr lang="it-IT" altLang="it-IT" sz="1350" dirty="0">
                <a:solidFill>
                  <a:srgbClr val="051323"/>
                </a:solidFill>
                <a:latin typeface="Open Sans" panose="020B0606030504020204" pitchFamily="34" charset="0"/>
                <a:cs typeface="Open Sans" panose="020B0606030504020204" pitchFamily="34" charset="0"/>
              </a:rPr>
              <a:t> one </a:t>
            </a:r>
            <a:r>
              <a:rPr lang="it-IT" altLang="it-IT" sz="1350" dirty="0" err="1">
                <a:solidFill>
                  <a:srgbClr val="051323"/>
                </a:solidFill>
                <a:latin typeface="Open Sans" panose="020B0606030504020204" pitchFamily="34" charset="0"/>
                <a:cs typeface="Open Sans" panose="020B0606030504020204" pitchFamily="34" charset="0"/>
              </a:rPr>
              <a:t>transaction</a:t>
            </a:r>
            <a:r>
              <a:rPr lang="it-IT" altLang="it-IT" sz="1350" dirty="0">
                <a:solidFill>
                  <a:srgbClr val="051323"/>
                </a:solidFill>
                <a:latin typeface="Open Sans" panose="020B0606030504020204" pitchFamily="34" charset="0"/>
                <a:cs typeface="Open Sans" panose="020B0606030504020204" pitchFamily="34" charset="0"/>
              </a:rPr>
              <a:t> takes </a:t>
            </a:r>
            <a:r>
              <a:rPr lang="it-IT" altLang="it-IT" sz="1350" dirty="0" err="1">
                <a:solidFill>
                  <a:srgbClr val="051323"/>
                </a:solidFill>
                <a:latin typeface="Open Sans" panose="020B0606030504020204" pitchFamily="34" charset="0"/>
                <a:cs typeface="Open Sans" panose="020B0606030504020204" pitchFamily="34" charset="0"/>
              </a:rPr>
              <a:t>less</a:t>
            </a:r>
            <a:r>
              <a:rPr lang="it-IT" altLang="it-IT" sz="1350" dirty="0">
                <a:solidFill>
                  <a:srgbClr val="051323"/>
                </a:solidFill>
                <a:latin typeface="Open Sans" panose="020B0606030504020204" pitchFamily="34" charset="0"/>
                <a:cs typeface="Open Sans" panose="020B0606030504020204" pitchFamily="34" charset="0"/>
              </a:rPr>
              <a:t> time and </a:t>
            </a:r>
            <a:r>
              <a:rPr lang="it-IT" altLang="it-IT" sz="1350" dirty="0" err="1">
                <a:solidFill>
                  <a:srgbClr val="051323"/>
                </a:solidFill>
                <a:latin typeface="Open Sans" panose="020B0606030504020204" pitchFamily="34" charset="0"/>
                <a:cs typeface="Open Sans" panose="020B0606030504020204" pitchFamily="34" charset="0"/>
              </a:rPr>
              <a:t>effort</a:t>
            </a:r>
            <a:r>
              <a:rPr lang="it-IT" altLang="it-IT" sz="1350" dirty="0">
                <a:solidFill>
                  <a:srgbClr val="051323"/>
                </a:solidFill>
                <a:latin typeface="Open Sans" panose="020B0606030504020204" pitchFamily="34" charset="0"/>
                <a:cs typeface="Open Sans" panose="020B0606030504020204" pitchFamily="34" charset="0"/>
              </a:rPr>
              <a:t> for </a:t>
            </a:r>
            <a:r>
              <a:rPr lang="it-IT" altLang="it-IT" sz="1350" dirty="0" err="1">
                <a:solidFill>
                  <a:srgbClr val="051323"/>
                </a:solidFill>
                <a:latin typeface="Open Sans" panose="020B0606030504020204" pitchFamily="34" charset="0"/>
                <a:cs typeface="Open Sans" panose="020B0606030504020204" pitchFamily="34" charset="0"/>
              </a:rPr>
              <a:t>nodes</a:t>
            </a:r>
            <a:r>
              <a:rPr lang="it-IT" altLang="it-IT" sz="1350" dirty="0">
                <a:solidFill>
                  <a:srgbClr val="051323"/>
                </a:solidFill>
                <a:latin typeface="Open Sans" panose="020B0606030504020204" pitchFamily="34" charset="0"/>
                <a:cs typeface="Open Sans" panose="020B0606030504020204" pitchFamily="34" charset="0"/>
              </a:rPr>
              <a:t> to validate.</a:t>
            </a:r>
            <a:endParaRPr lang="it-IT" altLang="it-IT" sz="2100" dirty="0">
              <a:latin typeface="Arial" panose="020B0604020202020204" pitchFamily="34" charset="0"/>
            </a:endParaRPr>
          </a:p>
        </p:txBody>
      </p:sp>
    </p:spTree>
    <p:extLst>
      <p:ext uri="{BB962C8B-B14F-4D97-AF65-F5344CB8AC3E}">
        <p14:creationId xmlns:p14="http://schemas.microsoft.com/office/powerpoint/2010/main" val="1663284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4418B90-5A6B-40A6-9C89-634A7EE86F13}"/>
              </a:ext>
            </a:extLst>
          </p:cNvPr>
          <p:cNvSpPr txBox="1"/>
          <p:nvPr/>
        </p:nvSpPr>
        <p:spPr>
          <a:xfrm>
            <a:off x="411061" y="402672"/>
            <a:ext cx="8397379"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Lightning Network is a "Layer 2" payment protocol that operates on top of a blockchain-based cryptocurrency (like Bitcoin). </a:t>
            </a:r>
          </a:p>
          <a:p>
            <a:pPr lvl="1"/>
            <a:r>
              <a:rPr lang="en-US" dirty="0"/>
              <a:t>It enables fast transactions among participating nodes and has been touted as a solution to the Bitcoin scalability problem.</a:t>
            </a:r>
          </a:p>
          <a:p>
            <a:pPr lvl="1"/>
            <a:r>
              <a:rPr lang="en-US" dirty="0"/>
              <a:t>It features a peer-to-peer system for making micropayments of cryptocurrency through a network of bidirectional payment channels without delegating custody of funds. </a:t>
            </a:r>
          </a:p>
          <a:p>
            <a:endParaRPr lang="en-US" dirty="0"/>
          </a:p>
          <a:p>
            <a:pPr marL="285750" indent="-285750">
              <a:buFont typeface="Arial" panose="020B0604020202020204" pitchFamily="34" charset="0"/>
              <a:buChar char="•"/>
            </a:pPr>
            <a:r>
              <a:rPr lang="en-US" dirty="0"/>
              <a:t>Normal use of the Lightning Network consists of opening a payment channel by committing a funding transaction to the relevant base blockchain (Layer 1), followed by making any number of Lightning transactions that update the tentative distribution of the channel's funds without broadcasting those to the blockchain, optionally followed by closing the payment channel by broadcasting the final version of the settlement transaction to distribute the channel's funds.</a:t>
            </a:r>
          </a:p>
          <a:p>
            <a:endParaRPr lang="en-US" dirty="0"/>
          </a:p>
          <a:p>
            <a:pPr marL="285750" indent="-285750">
              <a:buFont typeface="Arial" panose="020B0604020202020204" pitchFamily="34" charset="0"/>
              <a:buChar char="•"/>
            </a:pPr>
            <a:r>
              <a:rPr lang="en-US" dirty="0"/>
              <a:t>To perform as intended, Lightning Network required a transaction malleability fix in the Layer 1 blockchain, such as Segregated Witness (</a:t>
            </a:r>
            <a:r>
              <a:rPr lang="en-US" dirty="0" err="1"/>
              <a:t>SegWit</a:t>
            </a:r>
            <a:r>
              <a:rPr lang="en-US" dirty="0"/>
              <a:t>) in Bitcoin.</a:t>
            </a:r>
            <a:endParaRPr lang="it-IT" dirty="0"/>
          </a:p>
        </p:txBody>
      </p:sp>
      <p:sp>
        <p:nvSpPr>
          <p:cNvPr id="3" name="CasellaDiTesto 2">
            <a:extLst>
              <a:ext uri="{FF2B5EF4-FFF2-40B4-BE49-F238E27FC236}">
                <a16:creationId xmlns:a16="http://schemas.microsoft.com/office/drawing/2014/main" id="{C68B166A-F288-4547-9AFF-15186B677BAD}"/>
              </a:ext>
            </a:extLst>
          </p:cNvPr>
          <p:cNvSpPr txBox="1"/>
          <p:nvPr/>
        </p:nvSpPr>
        <p:spPr>
          <a:xfrm>
            <a:off x="3187817" y="5519956"/>
            <a:ext cx="5335398" cy="523220"/>
          </a:xfrm>
          <a:prstGeom prst="rect">
            <a:avLst/>
          </a:prstGeom>
          <a:noFill/>
        </p:spPr>
        <p:txBody>
          <a:bodyPr wrap="square" rtlCol="0">
            <a:spAutoFit/>
          </a:bodyPr>
          <a:lstStyle/>
          <a:p>
            <a:r>
              <a:rPr lang="it-IT" sz="1400" i="1" dirty="0" err="1"/>
              <a:t>Transaction</a:t>
            </a:r>
            <a:r>
              <a:rPr lang="it-IT" sz="1400" i="1" dirty="0"/>
              <a:t> </a:t>
            </a:r>
            <a:r>
              <a:rPr lang="it-IT" sz="1400" i="1" dirty="0" err="1"/>
              <a:t>Malleability</a:t>
            </a:r>
            <a:r>
              <a:rPr lang="it-IT" sz="1400" i="1" dirty="0"/>
              <a:t>: </a:t>
            </a:r>
            <a:r>
              <a:rPr lang="en-US" sz="1400" i="1" dirty="0"/>
              <a:t>it lets someone change the unique ID of a bitcoin transaction before it is confirmed on the bitcoin network. </a:t>
            </a:r>
            <a:endParaRPr lang="it-IT" sz="1400" i="1" dirty="0"/>
          </a:p>
        </p:txBody>
      </p:sp>
    </p:spTree>
    <p:extLst>
      <p:ext uri="{BB962C8B-B14F-4D97-AF65-F5344CB8AC3E}">
        <p14:creationId xmlns:p14="http://schemas.microsoft.com/office/powerpoint/2010/main" val="4198215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7F644BE8-D9CD-4DBD-BDD8-FB1F4B79B8D8}"/>
              </a:ext>
            </a:extLst>
          </p:cNvPr>
          <p:cNvSpPr/>
          <p:nvPr/>
        </p:nvSpPr>
        <p:spPr>
          <a:xfrm>
            <a:off x="2286000" y="1618369"/>
            <a:ext cx="4572000" cy="2308324"/>
          </a:xfrm>
          <a:prstGeom prst="rect">
            <a:avLst/>
          </a:prstGeom>
        </p:spPr>
        <p:txBody>
          <a:bodyPr>
            <a:spAutoFit/>
          </a:bodyPr>
          <a:lstStyle/>
          <a:p>
            <a:pPr algn="ctr"/>
            <a:r>
              <a:rPr lang="it-IT" sz="3600" b="1" dirty="0">
                <a:solidFill>
                  <a:srgbClr val="FF0000"/>
                </a:solidFill>
              </a:rPr>
              <a:t>TOKENS</a:t>
            </a:r>
          </a:p>
          <a:p>
            <a:pPr algn="ctr"/>
            <a:endParaRPr lang="it-IT" sz="3600" b="1" dirty="0">
              <a:solidFill>
                <a:srgbClr val="FF0000"/>
              </a:solidFill>
            </a:endParaRPr>
          </a:p>
          <a:p>
            <a:pPr algn="ctr"/>
            <a:r>
              <a:rPr lang="it-IT" sz="3600" b="1" dirty="0"/>
              <a:t>FUNGIBLE and NON-FUNGIBLE</a:t>
            </a:r>
          </a:p>
        </p:txBody>
      </p:sp>
    </p:spTree>
    <p:extLst>
      <p:ext uri="{BB962C8B-B14F-4D97-AF65-F5344CB8AC3E}">
        <p14:creationId xmlns:p14="http://schemas.microsoft.com/office/powerpoint/2010/main" val="992909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3B8D4DDC-2C20-4BC7-B5FC-E6530F3DAA51}"/>
              </a:ext>
            </a:extLst>
          </p:cNvPr>
          <p:cNvSpPr txBox="1"/>
          <p:nvPr/>
        </p:nvSpPr>
        <p:spPr>
          <a:xfrm>
            <a:off x="316871" y="588475"/>
            <a:ext cx="8166226" cy="369332"/>
          </a:xfrm>
          <a:prstGeom prst="rect">
            <a:avLst/>
          </a:prstGeom>
          <a:noFill/>
        </p:spPr>
        <p:txBody>
          <a:bodyPr wrap="square" rtlCol="0">
            <a:spAutoFit/>
          </a:bodyPr>
          <a:lstStyle/>
          <a:p>
            <a:r>
              <a:rPr lang="it-IT" b="1" dirty="0" err="1">
                <a:solidFill>
                  <a:srgbClr val="FF0000"/>
                </a:solidFill>
              </a:rPr>
              <a:t>Fungible</a:t>
            </a:r>
            <a:r>
              <a:rPr lang="it-IT" b="1" dirty="0">
                <a:solidFill>
                  <a:srgbClr val="FF0000"/>
                </a:solidFill>
              </a:rPr>
              <a:t> and Not </a:t>
            </a:r>
            <a:r>
              <a:rPr lang="it-IT" b="1" dirty="0" err="1">
                <a:solidFill>
                  <a:srgbClr val="FF0000"/>
                </a:solidFill>
              </a:rPr>
              <a:t>Fungible</a:t>
            </a:r>
            <a:r>
              <a:rPr lang="it-IT" b="1" dirty="0">
                <a:solidFill>
                  <a:srgbClr val="FF0000"/>
                </a:solidFill>
              </a:rPr>
              <a:t> Token</a:t>
            </a:r>
          </a:p>
        </p:txBody>
      </p:sp>
      <p:pic>
        <p:nvPicPr>
          <p:cNvPr id="6146" name="Picture 2" descr="Crypto Fan token Squadre: cosa sono, come funzionano e dove comprarli">
            <a:extLst>
              <a:ext uri="{FF2B5EF4-FFF2-40B4-BE49-F238E27FC236}">
                <a16:creationId xmlns:a16="http://schemas.microsoft.com/office/drawing/2014/main" id="{85B34C9B-8FAF-4A02-AC32-8C004306F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4218538"/>
            <a:ext cx="3671068" cy="20394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yptoKitties Clone In 20 minutes. Non-fungible Token Tutorial">
            <a:extLst>
              <a:ext uri="{FF2B5EF4-FFF2-40B4-BE49-F238E27FC236}">
                <a16:creationId xmlns:a16="http://schemas.microsoft.com/office/drawing/2014/main" id="{8CCE7E8F-4CF4-460B-93C7-6AB238B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273" y="4306313"/>
            <a:ext cx="4961299" cy="186393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nderstanding Fungible &amp;amp; Non-Fungible tokens | Blockchain Simplified">
            <a:extLst>
              <a:ext uri="{FF2B5EF4-FFF2-40B4-BE49-F238E27FC236}">
                <a16:creationId xmlns:a16="http://schemas.microsoft.com/office/drawing/2014/main" id="{CD26DD61-3A4D-4054-9532-585BE595A3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5" t="33248" r="1881" b="16059"/>
          <a:stretch/>
        </p:blipFill>
        <p:spPr bwMode="auto">
          <a:xfrm>
            <a:off x="316871" y="957807"/>
            <a:ext cx="8754701" cy="2897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896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DDDC439-E35E-4456-B4A8-F7D2944AC99F}"/>
              </a:ext>
            </a:extLst>
          </p:cNvPr>
          <p:cNvSpPr txBox="1"/>
          <p:nvPr/>
        </p:nvSpPr>
        <p:spPr>
          <a:xfrm>
            <a:off x="260059" y="411061"/>
            <a:ext cx="8665827" cy="3139321"/>
          </a:xfrm>
          <a:prstGeom prst="rect">
            <a:avLst/>
          </a:prstGeom>
          <a:noFill/>
        </p:spPr>
        <p:txBody>
          <a:bodyPr wrap="square" rtlCol="0">
            <a:spAutoFit/>
          </a:bodyPr>
          <a:lstStyle/>
          <a:p>
            <a:r>
              <a:rPr lang="it-IT" b="1" dirty="0" err="1"/>
              <a:t>CryptoKicks</a:t>
            </a:r>
            <a:r>
              <a:rPr lang="it-IT" b="1" dirty="0"/>
              <a:t> @ Nike</a:t>
            </a:r>
          </a:p>
          <a:p>
            <a:endParaRPr lang="it-IT" b="1" dirty="0"/>
          </a:p>
          <a:p>
            <a:r>
              <a:rPr lang="en-US" dirty="0"/>
              <a:t>When you buy a pair of the “</a:t>
            </a:r>
            <a:r>
              <a:rPr lang="en-US" dirty="0" err="1"/>
              <a:t>CryptoKicks</a:t>
            </a:r>
            <a:r>
              <a:rPr lang="en-US" dirty="0"/>
              <a:t>,” you’ll also receive a digital asset attached to a unique identifier of that shoe. As a result, there is digital scarcity of the digital assets, as their production is effectively tied to the production of real sneakers</a:t>
            </a:r>
          </a:p>
          <a:p>
            <a:endParaRPr lang="en-US" b="1" dirty="0"/>
          </a:p>
          <a:p>
            <a:r>
              <a:rPr lang="en-US" dirty="0"/>
              <a:t>When sneakers are sold to someone else, ownership can be transferred by trading both real shoe and/or associated digital assets. These digital assets can be stored in what’s being called a “Digital Locker,” a cryptocurrency wallet type app.</a:t>
            </a:r>
          </a:p>
          <a:p>
            <a:endParaRPr lang="en-US" b="1" dirty="0"/>
          </a:p>
          <a:p>
            <a:endParaRPr lang="it-IT" b="1" dirty="0"/>
          </a:p>
        </p:txBody>
      </p:sp>
      <p:pic>
        <p:nvPicPr>
          <p:cNvPr id="3" name="Immagine 2" descr="CoinGecko-2019-Report-17">
            <a:extLst>
              <a:ext uri="{FF2B5EF4-FFF2-40B4-BE49-F238E27FC236}">
                <a16:creationId xmlns:a16="http://schemas.microsoft.com/office/drawing/2014/main" id="{89A06986-8B9C-423F-B0D9-9313C312CC45}"/>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t="56204" r="65347"/>
          <a:stretch/>
        </p:blipFill>
        <p:spPr>
          <a:xfrm>
            <a:off x="2652666" y="3550382"/>
            <a:ext cx="3168713" cy="2252615"/>
          </a:xfrm>
          <a:prstGeom prst="rect">
            <a:avLst/>
          </a:prstGeom>
        </p:spPr>
      </p:pic>
    </p:spTree>
    <p:extLst>
      <p:ext uri="{BB962C8B-B14F-4D97-AF65-F5344CB8AC3E}">
        <p14:creationId xmlns:p14="http://schemas.microsoft.com/office/powerpoint/2010/main" val="2075519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286C0238-2DA4-B717-0AD3-FF1D0B9F9A27}"/>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7</a:t>
            </a:fld>
            <a:endParaRPr lang="it-IT">
              <a:solidFill>
                <a:srgbClr val="000000">
                  <a:lumMod val="65000"/>
                  <a:lumOff val="35000"/>
                </a:srgbClr>
              </a:solidFill>
              <a:latin typeface="Manrope"/>
            </a:endParaRPr>
          </a:p>
        </p:txBody>
      </p:sp>
      <p:sp>
        <p:nvSpPr>
          <p:cNvPr id="6" name="Segnaposto testo 5">
            <a:extLst>
              <a:ext uri="{FF2B5EF4-FFF2-40B4-BE49-F238E27FC236}">
                <a16:creationId xmlns:a16="http://schemas.microsoft.com/office/drawing/2014/main" id="{6153F492-2CD4-7448-8B42-5F249EEF7560}"/>
              </a:ext>
            </a:extLst>
          </p:cNvPr>
          <p:cNvSpPr>
            <a:spLocks noGrp="1"/>
          </p:cNvSpPr>
          <p:nvPr>
            <p:ph type="body" sz="quarter" idx="13"/>
          </p:nvPr>
        </p:nvSpPr>
        <p:spPr>
          <a:xfrm>
            <a:off x="587264" y="2491836"/>
            <a:ext cx="8499586" cy="3321844"/>
          </a:xfrm>
        </p:spPr>
        <p:txBody>
          <a:bodyPr/>
          <a:lstStyle/>
          <a:p>
            <a:r>
              <a:rPr lang="en-US" sz="1350" b="1" dirty="0">
                <a:latin typeface="Cambria" panose="02040503050406030204" pitchFamily="18" charset="0"/>
                <a:ea typeface="MS Mincho" panose="02020609040205080304" pitchFamily="49" charset="-128"/>
                <a:cs typeface="Times New Roman" panose="02020603050405020304" pitchFamily="18" charset="0"/>
              </a:rPr>
              <a:t>High Return Potential</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Cryptocurrencies have historically shown high volatility but also significant return potential. This attracts investors willing to take on higher risks in exchange for potentially higher rewards compared to traditional investments.</a:t>
            </a:r>
          </a:p>
          <a:p>
            <a:pPr marL="214313" indent="-214313">
              <a:buFont typeface="Arial" panose="020B0604020202020204" pitchFamily="34" charset="0"/>
              <a:buChar char="•"/>
            </a:pPr>
            <a:r>
              <a:rPr lang="en-US" sz="1350" dirty="0">
                <a:latin typeface="Cambria" panose="02040503050406030204" pitchFamily="18" charset="0"/>
                <a:ea typeface="MS Mincho" panose="02020609040205080304" pitchFamily="49" charset="-128"/>
                <a:cs typeface="Times New Roman" panose="02020603050405020304" pitchFamily="18" charset="0"/>
              </a:rPr>
              <a:t>However, it is important to note that high returns are often accompanied by higher risks.</a:t>
            </a:r>
            <a:endParaRPr lang="it-IT" dirty="0"/>
          </a:p>
        </p:txBody>
      </p:sp>
    </p:spTree>
    <p:extLst>
      <p:ext uri="{BB962C8B-B14F-4D97-AF65-F5344CB8AC3E}">
        <p14:creationId xmlns:p14="http://schemas.microsoft.com/office/powerpoint/2010/main" val="2710035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CoinGecko-2019-Report-48">
            <a:extLst>
              <a:ext uri="{FF2B5EF4-FFF2-40B4-BE49-F238E27FC236}">
                <a16:creationId xmlns:a16="http://schemas.microsoft.com/office/drawing/2014/main" id="{4F00AAD7-B5B4-41A9-B08A-A40855BFD8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55875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D770C02-D550-414B-B122-3D20E06AE6D4}"/>
              </a:ext>
            </a:extLst>
          </p:cNvPr>
          <p:cNvSpPr txBox="1"/>
          <p:nvPr/>
        </p:nvSpPr>
        <p:spPr>
          <a:xfrm>
            <a:off x="427839" y="385894"/>
            <a:ext cx="8405768" cy="6063198"/>
          </a:xfrm>
          <a:prstGeom prst="rect">
            <a:avLst/>
          </a:prstGeom>
          <a:noFill/>
        </p:spPr>
        <p:txBody>
          <a:bodyPr wrap="square" rtlCol="0">
            <a:spAutoFit/>
          </a:bodyPr>
          <a:lstStyle/>
          <a:p>
            <a:r>
              <a:rPr lang="it-IT" b="1" dirty="0" err="1"/>
              <a:t>Cryptokitties</a:t>
            </a:r>
            <a:endParaRPr lang="it-IT" b="1" dirty="0"/>
          </a:p>
          <a:p>
            <a:endParaRPr lang="it-IT" b="1" dirty="0"/>
          </a:p>
          <a:p>
            <a:r>
              <a:rPr lang="en-US" sz="1400" dirty="0" err="1"/>
              <a:t>CryptoKitties</a:t>
            </a:r>
            <a:r>
              <a:rPr lang="en-US" sz="1400" dirty="0"/>
              <a:t> is a blockchain game on Ethereum developed by Axiom Zen that allows players to purchase, collect, breed and sell virtual cats. It is one of the earliest attempts to deploy blockchain technology for recreation and leisure. The game's popularity in December 2017 congested the Ethereum network, causing it to reach an all-time high in number of transactions and slowing it down significantly.</a:t>
            </a:r>
          </a:p>
          <a:p>
            <a:endParaRPr lang="en-US" sz="1400" dirty="0"/>
          </a:p>
          <a:p>
            <a:r>
              <a:rPr lang="en-US" sz="1400" dirty="0" err="1"/>
              <a:t>CryptoKitties</a:t>
            </a:r>
            <a:r>
              <a:rPr lang="en-US" sz="1400" dirty="0"/>
              <a:t> operates on Ethereum's underlying blockchain network, as a non-fungible token (NFT), unique to each </a:t>
            </a:r>
            <a:r>
              <a:rPr lang="en-US" sz="1400" dirty="0" err="1"/>
              <a:t>CryptoKitty</a:t>
            </a:r>
            <a:r>
              <a:rPr lang="en-US" sz="1400" dirty="0"/>
              <a:t>. Each </a:t>
            </a:r>
            <a:r>
              <a:rPr lang="en-US" sz="1400" dirty="0" err="1"/>
              <a:t>CryptoKitty</a:t>
            </a:r>
            <a:r>
              <a:rPr lang="en-US" sz="1400" dirty="0"/>
              <a:t> is unique and owned by the user, validated through the blockchain, and its value can appreciate or depreciate based on the market. </a:t>
            </a:r>
            <a:r>
              <a:rPr lang="en-US" sz="1400" dirty="0" err="1"/>
              <a:t>CryptoKitties</a:t>
            </a:r>
            <a:r>
              <a:rPr lang="en-US" sz="1400" dirty="0"/>
              <a:t> cannot be replicated and cannot be transferred without the user's permission even by the game developers. Users can interact with their </a:t>
            </a:r>
            <a:r>
              <a:rPr lang="en-US" sz="1400" dirty="0" err="1"/>
              <a:t>CryptoKitties</a:t>
            </a:r>
            <a:r>
              <a:rPr lang="en-US" sz="1400" dirty="0"/>
              <a:t>, having the ability to buy, sell, and sire (breed) them.</a:t>
            </a:r>
          </a:p>
          <a:p>
            <a:endParaRPr lang="en-US" sz="1400" dirty="0"/>
          </a:p>
          <a:p>
            <a:r>
              <a:rPr lang="en-US" sz="1400" dirty="0"/>
              <a:t>The virtual cats are </a:t>
            </a:r>
            <a:r>
              <a:rPr lang="en-US" sz="1400" dirty="0" err="1"/>
              <a:t>breedable</a:t>
            </a:r>
            <a:r>
              <a:rPr lang="en-US" sz="1400" dirty="0"/>
              <a:t> and carry a unique number and 256 bit distinct genome with DNA and different attributes (</a:t>
            </a:r>
            <a:r>
              <a:rPr lang="en-US" sz="1400" dirty="0" err="1"/>
              <a:t>cattributes</a:t>
            </a:r>
            <a:r>
              <a:rPr lang="en-US" sz="1400" dirty="0"/>
              <a:t>) that can be passed to offspring. Several traits can be passed down from the parents to the offspring. There are a total of 12 '</a:t>
            </a:r>
            <a:r>
              <a:rPr lang="en-US" sz="1400" dirty="0" err="1"/>
              <a:t>cattributes</a:t>
            </a:r>
            <a:r>
              <a:rPr lang="en-US" sz="1400" dirty="0"/>
              <a:t>' for any cat, including pattern, mouth shape, fur, eye shape'. Other features like cool down times are not passed down but are instead a function of the 'generation' of the offspring, which is one higher than the maximum generation between the two parents. </a:t>
            </a:r>
            <a:r>
              <a:rPr lang="en-US" sz="1400" b="1" dirty="0"/>
              <a:t>In December 2017 a </a:t>
            </a:r>
            <a:r>
              <a:rPr lang="en-US" sz="1400" b="1" dirty="0" err="1"/>
              <a:t>CryptoKitty</a:t>
            </a:r>
            <a:r>
              <a:rPr lang="en-US" sz="1400" b="1" dirty="0"/>
              <a:t> sold for $100,000</a:t>
            </a:r>
          </a:p>
          <a:p>
            <a:endParaRPr lang="en-US" sz="1400" b="1" dirty="0"/>
          </a:p>
          <a:p>
            <a:r>
              <a:rPr lang="en-US" sz="1400" b="1" dirty="0"/>
              <a:t>A </a:t>
            </a:r>
            <a:r>
              <a:rPr lang="en-US" sz="1400" b="1" dirty="0" err="1"/>
              <a:t>CryptoKitty's</a:t>
            </a:r>
            <a:r>
              <a:rPr lang="en-US" sz="1400" b="1" dirty="0"/>
              <a:t> ownership is tracked via a smart contract on the Ethereum blockchain</a:t>
            </a:r>
            <a:r>
              <a:rPr lang="en-US" sz="1400" dirty="0"/>
              <a:t>. Each </a:t>
            </a:r>
            <a:r>
              <a:rPr lang="en-US" sz="1400" dirty="0" err="1"/>
              <a:t>CryptoKitty</a:t>
            </a:r>
            <a:r>
              <a:rPr lang="en-US" sz="1400" dirty="0"/>
              <a:t> is represented as a non-fungible token using the ERC-721 token standard on Ethereum. Generation 0 </a:t>
            </a:r>
            <a:r>
              <a:rPr lang="en-US" sz="1400" dirty="0" err="1"/>
              <a:t>CryptoKitties</a:t>
            </a:r>
            <a:r>
              <a:rPr lang="en-US" sz="1400" dirty="0"/>
              <a:t> were sold to players in an auction at the rate of one every 15 minutes (672 per week) for one year. New </a:t>
            </a:r>
            <a:r>
              <a:rPr lang="en-US" sz="1400" dirty="0" err="1"/>
              <a:t>CryptoKitties</a:t>
            </a:r>
            <a:r>
              <a:rPr lang="en-US" sz="1400" dirty="0"/>
              <a:t> are created by breeding existing </a:t>
            </a:r>
            <a:r>
              <a:rPr lang="en-US" sz="1400" dirty="0" err="1"/>
              <a:t>CryptoKitties</a:t>
            </a:r>
            <a:r>
              <a:rPr lang="en-US" sz="1400" dirty="0"/>
              <a:t>. Based on the limited number of cats going into circulation and their limited genomes, there is a limit of around 4 billion total cats that can be bred.</a:t>
            </a:r>
          </a:p>
          <a:p>
            <a:endParaRPr lang="it-IT" sz="1600" b="1" dirty="0"/>
          </a:p>
        </p:txBody>
      </p:sp>
    </p:spTree>
    <p:extLst>
      <p:ext uri="{BB962C8B-B14F-4D97-AF65-F5344CB8AC3E}">
        <p14:creationId xmlns:p14="http://schemas.microsoft.com/office/powerpoint/2010/main" val="465657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ADF6E566-E320-44CF-8527-F17B55F45893}"/>
              </a:ext>
            </a:extLst>
          </p:cNvPr>
          <p:cNvSpPr/>
          <p:nvPr/>
        </p:nvSpPr>
        <p:spPr>
          <a:xfrm>
            <a:off x="2286000" y="2967335"/>
            <a:ext cx="4572000" cy="1754326"/>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a:ln>
                  <a:noFill/>
                </a:ln>
                <a:solidFill>
                  <a:srgbClr val="FF0000"/>
                </a:solidFill>
                <a:effectLst/>
                <a:uLnTx/>
                <a:uFillTx/>
                <a:latin typeface="Calibri" panose="020F0502020204030204"/>
                <a:ea typeface="+mn-ea"/>
                <a:cs typeface="+mn-cs"/>
              </a:rPr>
              <a:t>CRYPTOASSETS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3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a:ln>
                  <a:noFill/>
                </a:ln>
                <a:solidFill>
                  <a:prstClr val="black"/>
                </a:solidFill>
                <a:effectLst/>
                <a:uLnTx/>
                <a:uFillTx/>
                <a:latin typeface="Calibri" panose="020F0502020204030204"/>
                <a:ea typeface="+mn-ea"/>
                <a:cs typeface="+mn-cs"/>
              </a:rPr>
              <a:t>HOW TO CREATE</a:t>
            </a:r>
          </a:p>
        </p:txBody>
      </p:sp>
    </p:spTree>
    <p:extLst>
      <p:ext uri="{BB962C8B-B14F-4D97-AF65-F5344CB8AC3E}">
        <p14:creationId xmlns:p14="http://schemas.microsoft.com/office/powerpoint/2010/main" val="2208211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E7D6D14-7445-4C17-9EC3-9CE89FE64D6B}"/>
              </a:ext>
            </a:extLst>
          </p:cNvPr>
          <p:cNvSpPr>
            <a:spLocks noGrp="1"/>
          </p:cNvSpPr>
          <p:nvPr>
            <p:ph idx="1"/>
          </p:nvPr>
        </p:nvSpPr>
        <p:spPr>
          <a:xfrm>
            <a:off x="628650" y="452846"/>
            <a:ext cx="7886700" cy="5724117"/>
          </a:xfrm>
        </p:spPr>
        <p:txBody>
          <a:bodyPr>
            <a:normAutofit lnSpcReduction="10000"/>
          </a:bodyPr>
          <a:lstStyle/>
          <a:p>
            <a:r>
              <a:rPr lang="en-US" dirty="0"/>
              <a:t>First, it’s important to understand the difference between coins and tokens. </a:t>
            </a:r>
          </a:p>
          <a:p>
            <a:r>
              <a:rPr lang="en-US" dirty="0"/>
              <a:t>Both are cryptocurrencies, but while a coin—Bitcoin, Ether—operates on its own blockchain, a token lives on top of an existing blockchain infrastructure like Ethereum.</a:t>
            </a:r>
          </a:p>
          <a:p>
            <a:r>
              <a:rPr lang="en-US" dirty="0"/>
              <a:t>Tokens are often released through a </a:t>
            </a:r>
            <a:r>
              <a:rPr lang="en-US" dirty="0" err="1"/>
              <a:t>crowdsale</a:t>
            </a:r>
            <a:r>
              <a:rPr lang="en-US" dirty="0"/>
              <a:t> known as an initial coin offering (ICO) in exchange for existing coins, which in turn fund projects like gaming platforms or digital wallets. You can still get publicly available tokens after an ICO has ended—similar to buying coins—using the underlying currency to make the purchase.</a:t>
            </a:r>
          </a:p>
          <a:p>
            <a:r>
              <a:rPr lang="en-US" dirty="0" err="1"/>
              <a:t>Etherscan</a:t>
            </a:r>
            <a:r>
              <a:rPr lang="en-US" dirty="0"/>
              <a:t>, which provides Ethereum analytics, has more than 71,000 token contracts in its archive</a:t>
            </a:r>
            <a:endParaRPr lang="it-IT" dirty="0"/>
          </a:p>
        </p:txBody>
      </p:sp>
    </p:spTree>
    <p:extLst>
      <p:ext uri="{BB962C8B-B14F-4D97-AF65-F5344CB8AC3E}">
        <p14:creationId xmlns:p14="http://schemas.microsoft.com/office/powerpoint/2010/main" val="11042255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D0B641-81D9-4CF1-BEFC-6A4A22602B25}"/>
              </a:ext>
            </a:extLst>
          </p:cNvPr>
          <p:cNvSpPr>
            <a:spLocks noGrp="1"/>
          </p:cNvSpPr>
          <p:nvPr>
            <p:ph type="title"/>
          </p:nvPr>
        </p:nvSpPr>
        <p:spPr/>
        <p:txBody>
          <a:bodyPr/>
          <a:lstStyle/>
          <a:p>
            <a:r>
              <a:rPr lang="it-IT" dirty="0"/>
              <a:t>So, </a:t>
            </a:r>
            <a:r>
              <a:rPr lang="it-IT" dirty="0" err="1"/>
              <a:t>how</a:t>
            </a:r>
            <a:r>
              <a:rPr lang="it-IT" dirty="0"/>
              <a:t> to create a </a:t>
            </a:r>
            <a:r>
              <a:rPr lang="it-IT" dirty="0" err="1"/>
              <a:t>crypto</a:t>
            </a:r>
            <a:r>
              <a:rPr lang="it-IT" dirty="0"/>
              <a:t>?</a:t>
            </a:r>
          </a:p>
        </p:txBody>
      </p:sp>
      <p:sp>
        <p:nvSpPr>
          <p:cNvPr id="3" name="Segnaposto contenuto 2">
            <a:extLst>
              <a:ext uri="{FF2B5EF4-FFF2-40B4-BE49-F238E27FC236}">
                <a16:creationId xmlns:a16="http://schemas.microsoft.com/office/drawing/2014/main" id="{C0B40DF7-FC5A-4726-B2A3-AD14721D4058}"/>
              </a:ext>
            </a:extLst>
          </p:cNvPr>
          <p:cNvSpPr>
            <a:spLocks noGrp="1"/>
          </p:cNvSpPr>
          <p:nvPr>
            <p:ph idx="1"/>
          </p:nvPr>
        </p:nvSpPr>
        <p:spPr/>
        <p:txBody>
          <a:bodyPr/>
          <a:lstStyle/>
          <a:p>
            <a:r>
              <a:rPr lang="en-US" b="1" dirty="0"/>
              <a:t>Build Your Own Blockchain—or Fork an Existing One</a:t>
            </a:r>
            <a:r>
              <a:rPr lang="en-US" dirty="0"/>
              <a:t> - Both methods require quite a bit of technical knowledge. You can fork an existing blockchain by taking the open-source code found on </a:t>
            </a:r>
            <a:r>
              <a:rPr lang="en-US" dirty="0" err="1"/>
              <a:t>Github</a:t>
            </a:r>
            <a:r>
              <a:rPr lang="en-US" dirty="0"/>
              <a:t> making a few changes, and launching a new blockchain with a new name</a:t>
            </a:r>
          </a:p>
          <a:p>
            <a:endParaRPr lang="it-IT" dirty="0"/>
          </a:p>
        </p:txBody>
      </p:sp>
    </p:spTree>
    <p:extLst>
      <p:ext uri="{BB962C8B-B14F-4D97-AF65-F5344CB8AC3E}">
        <p14:creationId xmlns:p14="http://schemas.microsoft.com/office/powerpoint/2010/main" val="36636663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D0B641-81D9-4CF1-BEFC-6A4A22602B25}"/>
              </a:ext>
            </a:extLst>
          </p:cNvPr>
          <p:cNvSpPr>
            <a:spLocks noGrp="1"/>
          </p:cNvSpPr>
          <p:nvPr>
            <p:ph type="title"/>
          </p:nvPr>
        </p:nvSpPr>
        <p:spPr/>
        <p:txBody>
          <a:bodyPr/>
          <a:lstStyle/>
          <a:p>
            <a:r>
              <a:rPr lang="it-IT" dirty="0"/>
              <a:t>So, </a:t>
            </a:r>
            <a:r>
              <a:rPr lang="it-IT" dirty="0" err="1"/>
              <a:t>how</a:t>
            </a:r>
            <a:r>
              <a:rPr lang="it-IT" dirty="0"/>
              <a:t> to create a </a:t>
            </a:r>
            <a:r>
              <a:rPr lang="it-IT" dirty="0" err="1"/>
              <a:t>crypto</a:t>
            </a:r>
            <a:r>
              <a:rPr lang="it-IT" dirty="0"/>
              <a:t>?</a:t>
            </a:r>
          </a:p>
        </p:txBody>
      </p:sp>
      <p:sp>
        <p:nvSpPr>
          <p:cNvPr id="3" name="Segnaposto contenuto 2">
            <a:extLst>
              <a:ext uri="{FF2B5EF4-FFF2-40B4-BE49-F238E27FC236}">
                <a16:creationId xmlns:a16="http://schemas.microsoft.com/office/drawing/2014/main" id="{C0B40DF7-FC5A-4726-B2A3-AD14721D4058}"/>
              </a:ext>
            </a:extLst>
          </p:cNvPr>
          <p:cNvSpPr>
            <a:spLocks noGrp="1"/>
          </p:cNvSpPr>
          <p:nvPr>
            <p:ph idx="1"/>
          </p:nvPr>
        </p:nvSpPr>
        <p:spPr/>
        <p:txBody>
          <a:bodyPr>
            <a:normAutofit fontScale="92500" lnSpcReduction="20000"/>
          </a:bodyPr>
          <a:lstStyle/>
          <a:p>
            <a:r>
              <a:rPr lang="en-US" b="1" dirty="0"/>
              <a:t>Launch a Coin or Token Using a Cryptocurrency Creation Platform </a:t>
            </a:r>
            <a:r>
              <a:rPr lang="en-US" dirty="0"/>
              <a:t>- all you have to do is to choose a platform, pay for this service, and then enter the parameters, from the logo to the number of coins awarded for signing a block</a:t>
            </a:r>
          </a:p>
          <a:p>
            <a:r>
              <a:rPr lang="en-US" dirty="0"/>
              <a:t>You can also create a token—what is essentially a smart contract—with or without a public ICO. Because tokens can represent any asset, you can even create a token with no real value or serious purpose other than to exchange among friends. This is faster, simpler, and cheaper than creating a coin because it doesn’t require the time and effort to build and maintain a new or forked blockchain and instead relies on the technology already in use for Bitcoin or Ethereum.</a:t>
            </a:r>
            <a:endParaRPr lang="it-IT" dirty="0"/>
          </a:p>
        </p:txBody>
      </p:sp>
      <p:sp>
        <p:nvSpPr>
          <p:cNvPr id="4" name="CasellaDiTesto 3">
            <a:extLst>
              <a:ext uri="{FF2B5EF4-FFF2-40B4-BE49-F238E27FC236}">
                <a16:creationId xmlns:a16="http://schemas.microsoft.com/office/drawing/2014/main" id="{21E5B2CA-A26D-49E0-889C-A3966893D0FA}"/>
              </a:ext>
            </a:extLst>
          </p:cNvPr>
          <p:cNvSpPr txBox="1"/>
          <p:nvPr/>
        </p:nvSpPr>
        <p:spPr>
          <a:xfrm>
            <a:off x="522514" y="6392091"/>
            <a:ext cx="8273143" cy="369332"/>
          </a:xfrm>
          <a:prstGeom prst="rect">
            <a:avLst/>
          </a:prstGeom>
          <a:noFill/>
        </p:spPr>
        <p:txBody>
          <a:bodyPr wrap="square" rtlCol="0">
            <a:spAutoFit/>
          </a:bodyPr>
          <a:lstStyle/>
          <a:p>
            <a:r>
              <a:rPr lang="it-IT" dirty="0"/>
              <a:t>Source: </a:t>
            </a:r>
            <a:r>
              <a:rPr lang="it-IT" dirty="0">
                <a:hlinkClick r:id="rId2"/>
              </a:rPr>
              <a:t>https://lifehacker.com/how-to-create-your-own-cryptocurrency-1825337462</a:t>
            </a:r>
            <a:endParaRPr lang="it-IT" dirty="0"/>
          </a:p>
        </p:txBody>
      </p:sp>
    </p:spTree>
    <p:extLst>
      <p:ext uri="{BB962C8B-B14F-4D97-AF65-F5344CB8AC3E}">
        <p14:creationId xmlns:p14="http://schemas.microsoft.com/office/powerpoint/2010/main" val="385181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5CEDFA-BECF-404A-89DF-223BC770ADA8}"/>
              </a:ext>
            </a:extLst>
          </p:cNvPr>
          <p:cNvSpPr>
            <a:spLocks noGrp="1"/>
          </p:cNvSpPr>
          <p:nvPr>
            <p:ph type="title"/>
          </p:nvPr>
        </p:nvSpPr>
        <p:spPr/>
        <p:txBody>
          <a:bodyPr/>
          <a:lstStyle/>
          <a:p>
            <a:r>
              <a:rPr lang="it-IT" dirty="0"/>
              <a:t>And </a:t>
            </a:r>
            <a:r>
              <a:rPr lang="it-IT" dirty="0" err="1"/>
              <a:t>then</a:t>
            </a:r>
            <a:r>
              <a:rPr lang="it-IT" dirty="0"/>
              <a:t>…	</a:t>
            </a:r>
          </a:p>
        </p:txBody>
      </p:sp>
      <p:sp>
        <p:nvSpPr>
          <p:cNvPr id="3" name="Segnaposto contenuto 2">
            <a:extLst>
              <a:ext uri="{FF2B5EF4-FFF2-40B4-BE49-F238E27FC236}">
                <a16:creationId xmlns:a16="http://schemas.microsoft.com/office/drawing/2014/main" id="{D98123FD-33DD-45AD-A331-23E2E01EB518}"/>
              </a:ext>
            </a:extLst>
          </p:cNvPr>
          <p:cNvSpPr>
            <a:spLocks noGrp="1"/>
          </p:cNvSpPr>
          <p:nvPr>
            <p:ph idx="1"/>
          </p:nvPr>
        </p:nvSpPr>
        <p:spPr/>
        <p:txBody>
          <a:bodyPr/>
          <a:lstStyle/>
          <a:p>
            <a:r>
              <a:rPr lang="it-IT" dirty="0" err="1"/>
              <a:t>You</a:t>
            </a:r>
            <a:r>
              <a:rPr lang="it-IT" dirty="0"/>
              <a:t> </a:t>
            </a:r>
            <a:r>
              <a:rPr lang="it-IT" dirty="0" err="1"/>
              <a:t>need</a:t>
            </a:r>
            <a:r>
              <a:rPr lang="it-IT" dirty="0"/>
              <a:t> to </a:t>
            </a:r>
            <a:r>
              <a:rPr lang="it-IT" dirty="0" err="1"/>
              <a:t>find</a:t>
            </a:r>
            <a:r>
              <a:rPr lang="it-IT" dirty="0"/>
              <a:t> </a:t>
            </a:r>
            <a:r>
              <a:rPr lang="it-IT" dirty="0" err="1"/>
              <a:t>someone</a:t>
            </a:r>
            <a:r>
              <a:rPr lang="it-IT" dirty="0"/>
              <a:t> </a:t>
            </a:r>
            <a:r>
              <a:rPr lang="it-IT" dirty="0" err="1"/>
              <a:t>which</a:t>
            </a:r>
            <a:r>
              <a:rPr lang="it-IT" dirty="0"/>
              <a:t> </a:t>
            </a:r>
            <a:r>
              <a:rPr lang="it-IT" dirty="0" err="1"/>
              <a:t>will</a:t>
            </a:r>
            <a:r>
              <a:rPr lang="it-IT" dirty="0"/>
              <a:t> </a:t>
            </a:r>
            <a:r>
              <a:rPr lang="it-IT" dirty="0" err="1"/>
              <a:t>buy</a:t>
            </a:r>
            <a:r>
              <a:rPr lang="it-IT" dirty="0"/>
              <a:t> the </a:t>
            </a:r>
            <a:r>
              <a:rPr lang="it-IT" dirty="0" err="1"/>
              <a:t>coin</a:t>
            </a:r>
            <a:r>
              <a:rPr lang="it-IT" dirty="0"/>
              <a:t> or token</a:t>
            </a:r>
          </a:p>
          <a:p>
            <a:r>
              <a:rPr lang="it-IT" dirty="0"/>
              <a:t>Not easy… </a:t>
            </a:r>
            <a:r>
              <a:rPr lang="it-IT" dirty="0" err="1"/>
              <a:t>you</a:t>
            </a:r>
            <a:r>
              <a:rPr lang="it-IT" dirty="0"/>
              <a:t> </a:t>
            </a:r>
            <a:r>
              <a:rPr lang="it-IT" dirty="0" err="1"/>
              <a:t>need</a:t>
            </a:r>
            <a:r>
              <a:rPr lang="it-IT" dirty="0"/>
              <a:t> a community </a:t>
            </a:r>
            <a:r>
              <a:rPr lang="it-IT" dirty="0" err="1"/>
              <a:t>interested</a:t>
            </a:r>
            <a:r>
              <a:rPr lang="it-IT" dirty="0"/>
              <a:t> in </a:t>
            </a:r>
            <a:r>
              <a:rPr lang="it-IT" dirty="0" err="1"/>
              <a:t>your</a:t>
            </a:r>
            <a:r>
              <a:rPr lang="it-IT" dirty="0"/>
              <a:t> </a:t>
            </a:r>
            <a:r>
              <a:rPr lang="it-IT" dirty="0" err="1"/>
              <a:t>coin</a:t>
            </a:r>
            <a:r>
              <a:rPr lang="it-IT" dirty="0"/>
              <a:t>/token: </a:t>
            </a:r>
            <a:r>
              <a:rPr lang="it-IT" dirty="0" err="1"/>
              <a:t>usually</a:t>
            </a:r>
            <a:r>
              <a:rPr lang="it-IT" dirty="0"/>
              <a:t> </a:t>
            </a:r>
            <a:r>
              <a:rPr lang="it-IT" dirty="0" err="1"/>
              <a:t>it</a:t>
            </a:r>
            <a:r>
              <a:rPr lang="it-IT" dirty="0"/>
              <a:t> </a:t>
            </a:r>
            <a:r>
              <a:rPr lang="it-IT" dirty="0" err="1"/>
              <a:t>is</a:t>
            </a:r>
            <a:r>
              <a:rPr lang="it-IT" dirty="0"/>
              <a:t> </a:t>
            </a:r>
            <a:r>
              <a:rPr lang="it-IT" dirty="0" err="1"/>
              <a:t>easier</a:t>
            </a:r>
            <a:r>
              <a:rPr lang="it-IT" dirty="0"/>
              <a:t> </a:t>
            </a:r>
            <a:r>
              <a:rPr lang="it-IT" dirty="0" err="1"/>
              <a:t>if</a:t>
            </a:r>
            <a:r>
              <a:rPr lang="it-IT" dirty="0"/>
              <a:t> the </a:t>
            </a:r>
            <a:r>
              <a:rPr lang="it-IT" dirty="0" err="1"/>
              <a:t>coin</a:t>
            </a:r>
            <a:r>
              <a:rPr lang="it-IT" dirty="0"/>
              <a:t>/token </a:t>
            </a:r>
            <a:r>
              <a:rPr lang="it-IT" dirty="0" err="1"/>
              <a:t>is</a:t>
            </a:r>
            <a:r>
              <a:rPr lang="it-IT" dirty="0"/>
              <a:t> </a:t>
            </a:r>
            <a:r>
              <a:rPr lang="it-IT" dirty="0" err="1"/>
              <a:t>connected</a:t>
            </a:r>
            <a:r>
              <a:rPr lang="it-IT" dirty="0"/>
              <a:t> to a </a:t>
            </a:r>
            <a:r>
              <a:rPr lang="it-IT" dirty="0" err="1"/>
              <a:t>real</a:t>
            </a:r>
            <a:r>
              <a:rPr lang="it-IT" dirty="0"/>
              <a:t> project </a:t>
            </a:r>
          </a:p>
          <a:p>
            <a:r>
              <a:rPr lang="en-US"/>
              <a:t>Plenty of cryptocurrencies are unsuccessful, even questionable from a legal standpoint, because the ICO wasn’t created in good faith or the coin failed to generate lasting interest</a:t>
            </a:r>
            <a:endParaRPr lang="it-IT" dirty="0"/>
          </a:p>
        </p:txBody>
      </p:sp>
    </p:spTree>
    <p:extLst>
      <p:ext uri="{BB962C8B-B14F-4D97-AF65-F5344CB8AC3E}">
        <p14:creationId xmlns:p14="http://schemas.microsoft.com/office/powerpoint/2010/main" val="1275107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A96E077-1D59-D907-77BD-731725937AAA}"/>
              </a:ext>
            </a:extLst>
          </p:cNvPr>
          <p:cNvSpPr txBox="1"/>
          <p:nvPr/>
        </p:nvSpPr>
        <p:spPr>
          <a:xfrm>
            <a:off x="441565" y="1155463"/>
            <a:ext cx="7330835" cy="1477328"/>
          </a:xfrm>
          <a:prstGeom prst="rect">
            <a:avLst/>
          </a:prstGeom>
          <a:noFill/>
        </p:spPr>
        <p:txBody>
          <a:bodyPr wrap="square">
            <a:spAutoFit/>
          </a:bodyPr>
          <a:lstStyle/>
          <a:p>
            <a:r>
              <a:rPr lang="en-US" b="1" dirty="0">
                <a:solidFill>
                  <a:srgbClr val="000000"/>
                </a:solidFill>
                <a:latin typeface="Calibri" panose="020F0502020204030204" pitchFamily="34" charset="0"/>
              </a:rPr>
              <a:t>How to create a coin or token</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Coin &amp; Token are crypto assets</a:t>
            </a:r>
          </a:p>
          <a:p>
            <a:pPr marL="257175" indent="-257175">
              <a:buFont typeface="Wingdings" panose="05000000000000000000" pitchFamily="2" charset="2"/>
              <a:buChar char="Ø"/>
            </a:pPr>
            <a:r>
              <a:rPr lang="en-US" dirty="0">
                <a:solidFill>
                  <a:srgbClr val="000000"/>
                </a:solidFill>
                <a:latin typeface="Calibri" panose="020F0502020204030204" pitchFamily="34" charset="0"/>
              </a:rPr>
              <a:t>Coin = Cryptocurrency </a:t>
            </a:r>
            <a:r>
              <a:rPr lang="en-US" dirty="0">
                <a:solidFill>
                  <a:srgbClr val="000000"/>
                </a:solidFill>
                <a:latin typeface="Calibri" panose="020F0502020204030204" pitchFamily="34" charset="0"/>
                <a:sym typeface="Wingdings" panose="05000000000000000000" pitchFamily="2" charset="2"/>
              </a:rPr>
              <a:t> native of a blockchain</a:t>
            </a:r>
          </a:p>
          <a:p>
            <a:pPr marL="257175" indent="-257175">
              <a:buFont typeface="Wingdings" panose="05000000000000000000" pitchFamily="2" charset="2"/>
              <a:buChar char="Ø"/>
            </a:pPr>
            <a:r>
              <a:rPr lang="en-US" dirty="0">
                <a:solidFill>
                  <a:srgbClr val="000000"/>
                </a:solidFill>
                <a:latin typeface="Calibri" panose="020F0502020204030204" pitchFamily="34" charset="0"/>
                <a:sym typeface="Wingdings" panose="05000000000000000000" pitchFamily="2" charset="2"/>
              </a:rPr>
              <a:t>Token  exploit a technology</a:t>
            </a:r>
            <a:endParaRPr lang="en-US" dirty="0">
              <a:solidFill>
                <a:srgbClr val="000000"/>
              </a:solidFill>
              <a:latin typeface="Calibri" panose="020F0502020204030204" pitchFamily="34" charset="0"/>
            </a:endParaRPr>
          </a:p>
        </p:txBody>
      </p:sp>
      <p:pic>
        <p:nvPicPr>
          <p:cNvPr id="6" name="Picture 5">
            <a:extLst>
              <a:ext uri="{FF2B5EF4-FFF2-40B4-BE49-F238E27FC236}">
                <a16:creationId xmlns:a16="http://schemas.microsoft.com/office/drawing/2014/main" id="{D79F51EA-C68B-16E7-DC05-6E7A0CA901DD}"/>
              </a:ext>
            </a:extLst>
          </p:cNvPr>
          <p:cNvPicPr>
            <a:picLocks noChangeAspect="1"/>
          </p:cNvPicPr>
          <p:nvPr/>
        </p:nvPicPr>
        <p:blipFill rotWithShape="1">
          <a:blip r:embed="rId2"/>
          <a:srcRect b="2354"/>
          <a:stretch/>
        </p:blipFill>
        <p:spPr>
          <a:xfrm>
            <a:off x="2805546" y="2846047"/>
            <a:ext cx="5307839" cy="2804494"/>
          </a:xfrm>
          <a:prstGeom prst="rect">
            <a:avLst/>
          </a:prstGeom>
        </p:spPr>
      </p:pic>
      <p:sp>
        <p:nvSpPr>
          <p:cNvPr id="8" name="CasellaDiTesto 7">
            <a:extLst>
              <a:ext uri="{FF2B5EF4-FFF2-40B4-BE49-F238E27FC236}">
                <a16:creationId xmlns:a16="http://schemas.microsoft.com/office/drawing/2014/main" id="{773BF60E-14E1-BB45-6F27-4560CC0C7D3C}"/>
              </a:ext>
            </a:extLst>
          </p:cNvPr>
          <p:cNvSpPr txBox="1"/>
          <p:nvPr/>
        </p:nvSpPr>
        <p:spPr>
          <a:xfrm>
            <a:off x="520084" y="3971295"/>
            <a:ext cx="2126069" cy="923330"/>
          </a:xfrm>
          <a:prstGeom prst="rect">
            <a:avLst/>
          </a:prstGeom>
          <a:noFill/>
        </p:spPr>
        <p:txBody>
          <a:bodyPr wrap="square">
            <a:spAutoFit/>
          </a:bodyPr>
          <a:lstStyle/>
          <a:p>
            <a:r>
              <a:rPr lang="en-US" sz="1350" dirty="0">
                <a:solidFill>
                  <a:srgbClr val="000000"/>
                </a:solidFill>
                <a:latin typeface="Calibri" panose="020F0502020204030204" pitchFamily="34" charset="0"/>
              </a:rPr>
              <a:t>Sometimes the word “Coin” is used for a general crypto asset (e.g., stable coins are token).</a:t>
            </a:r>
            <a:endParaRPr lang="it-IT" sz="1350" dirty="0"/>
          </a:p>
        </p:txBody>
      </p:sp>
    </p:spTree>
    <p:extLst>
      <p:ext uri="{BB962C8B-B14F-4D97-AF65-F5344CB8AC3E}">
        <p14:creationId xmlns:p14="http://schemas.microsoft.com/office/powerpoint/2010/main" val="9285580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A96E077-1D59-D907-77BD-731725937AAA}"/>
              </a:ext>
            </a:extLst>
          </p:cNvPr>
          <p:cNvSpPr txBox="1"/>
          <p:nvPr/>
        </p:nvSpPr>
        <p:spPr>
          <a:xfrm>
            <a:off x="906582" y="1052512"/>
            <a:ext cx="7330835" cy="923330"/>
          </a:xfrm>
          <a:prstGeom prst="rect">
            <a:avLst/>
          </a:prstGeom>
          <a:noFill/>
        </p:spPr>
        <p:txBody>
          <a:bodyPr wrap="square">
            <a:spAutoFit/>
          </a:bodyPr>
          <a:lstStyle/>
          <a:p>
            <a:r>
              <a:rPr lang="en-US" dirty="0">
                <a:solidFill>
                  <a:srgbClr val="000000"/>
                </a:solidFill>
                <a:latin typeface="Calibri" panose="020F0502020204030204" pitchFamily="34" charset="0"/>
              </a:rPr>
              <a:t>To create your own token:</a:t>
            </a: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p:txBody>
      </p:sp>
      <p:sp>
        <p:nvSpPr>
          <p:cNvPr id="2" name="Rectangle 1">
            <a:extLst>
              <a:ext uri="{FF2B5EF4-FFF2-40B4-BE49-F238E27FC236}">
                <a16:creationId xmlns:a16="http://schemas.microsoft.com/office/drawing/2014/main" id="{43FC811C-1C0A-0065-A394-4FDB4E9DE760}"/>
              </a:ext>
            </a:extLst>
          </p:cNvPr>
          <p:cNvSpPr>
            <a:spLocks noChangeArrowheads="1"/>
          </p:cNvSpPr>
          <p:nvPr/>
        </p:nvSpPr>
        <p:spPr bwMode="auto">
          <a:xfrm>
            <a:off x="255419" y="1400506"/>
            <a:ext cx="8633162" cy="4600245"/>
          </a:xfrm>
          <a:prstGeom prst="rect">
            <a:avLst/>
          </a:prstGeom>
          <a:solidFill>
            <a:schemeClr val="bg1"/>
          </a:solidFill>
          <a:ln>
            <a:noFill/>
          </a:ln>
          <a:effectLst/>
        </p:spPr>
        <p:txBody>
          <a:bodyPr vert="horz" wrap="square" lIns="68580" tIns="119025" rIns="68580" bIns="476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it-IT" altLang="it-IT" dirty="0">
                <a:solidFill>
                  <a:srgbClr val="000000"/>
                </a:solidFill>
                <a:latin typeface="Calibri" panose="020F0502020204030204" pitchFamily="34" charset="0"/>
              </a:rPr>
              <a:t>Step 1: </a:t>
            </a:r>
            <a:r>
              <a:rPr lang="it-IT" altLang="it-IT" dirty="0" err="1">
                <a:solidFill>
                  <a:srgbClr val="000000"/>
                </a:solidFill>
                <a:latin typeface="Calibri" panose="020F0502020204030204" pitchFamily="34" charset="0"/>
              </a:rPr>
              <a:t>Deciding</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Which</a:t>
            </a:r>
            <a:r>
              <a:rPr lang="it-IT" altLang="it-IT" dirty="0">
                <a:solidFill>
                  <a:srgbClr val="000000"/>
                </a:solidFill>
                <a:latin typeface="Calibri" panose="020F0502020204030204" pitchFamily="34" charset="0"/>
              </a:rPr>
              <a:t> Business </a:t>
            </a:r>
            <a:r>
              <a:rPr lang="it-IT" altLang="it-IT" dirty="0" err="1">
                <a:solidFill>
                  <a:srgbClr val="000000"/>
                </a:solidFill>
                <a:latin typeface="Calibri" panose="020F0502020204030204" pitchFamily="34" charset="0"/>
              </a:rPr>
              <a:t>Problems</a:t>
            </a:r>
            <a:r>
              <a:rPr lang="it-IT" altLang="it-IT" dirty="0">
                <a:solidFill>
                  <a:srgbClr val="000000"/>
                </a:solidFill>
                <a:latin typeface="Calibri" panose="020F0502020204030204" pitchFamily="34" charset="0"/>
              </a:rPr>
              <a:t> Your Token Will Solve</a:t>
            </a:r>
          </a:p>
          <a:p>
            <a:pPr defTabSz="685800"/>
            <a:r>
              <a:rPr lang="it-IT" altLang="it-IT" dirty="0" err="1">
                <a:solidFill>
                  <a:srgbClr val="000000"/>
                </a:solidFill>
                <a:latin typeface="Calibri" panose="020F0502020204030204" pitchFamily="34" charset="0"/>
              </a:rPr>
              <a:t>If</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you</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want</a:t>
            </a:r>
            <a:r>
              <a:rPr lang="it-IT" altLang="it-IT" dirty="0">
                <a:solidFill>
                  <a:srgbClr val="000000"/>
                </a:solidFill>
                <a:latin typeface="Calibri" panose="020F0502020204030204" pitchFamily="34" charset="0"/>
              </a:rPr>
              <a:t> to create a token </a:t>
            </a:r>
            <a:r>
              <a:rPr lang="it-IT" altLang="it-IT" dirty="0" err="1">
                <a:solidFill>
                  <a:srgbClr val="000000"/>
                </a:solidFill>
                <a:latin typeface="Calibri" panose="020F0502020204030204" pitchFamily="34" charset="0"/>
              </a:rPr>
              <a:t>that</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will</a:t>
            </a:r>
            <a:r>
              <a:rPr lang="it-IT" altLang="it-IT" dirty="0">
                <a:solidFill>
                  <a:srgbClr val="000000"/>
                </a:solidFill>
                <a:latin typeface="Calibri" panose="020F0502020204030204" pitchFamily="34" charset="0"/>
              </a:rPr>
              <a:t> be </a:t>
            </a:r>
            <a:r>
              <a:rPr lang="it-IT" altLang="it-IT" dirty="0" err="1">
                <a:solidFill>
                  <a:srgbClr val="000000"/>
                </a:solidFill>
                <a:latin typeface="Calibri" panose="020F0502020204030204" pitchFamily="34" charset="0"/>
              </a:rPr>
              <a:t>successful</a:t>
            </a:r>
            <a:r>
              <a:rPr lang="it-IT" altLang="it-IT" dirty="0">
                <a:solidFill>
                  <a:srgbClr val="000000"/>
                </a:solidFill>
                <a:latin typeface="Calibri" panose="020F0502020204030204" pitchFamily="34" charset="0"/>
              </a:rPr>
              <a:t> in the market, </a:t>
            </a:r>
            <a:r>
              <a:rPr lang="it-IT" altLang="it-IT" dirty="0" err="1">
                <a:solidFill>
                  <a:srgbClr val="000000"/>
                </a:solidFill>
                <a:latin typeface="Calibri" panose="020F0502020204030204" pitchFamily="34" charset="0"/>
              </a:rPr>
              <a:t>you</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need</a:t>
            </a:r>
            <a:r>
              <a:rPr lang="it-IT" altLang="it-IT" dirty="0">
                <a:solidFill>
                  <a:srgbClr val="000000"/>
                </a:solidFill>
                <a:latin typeface="Calibri" panose="020F0502020204030204" pitchFamily="34" charset="0"/>
              </a:rPr>
              <a:t> to solve </a:t>
            </a:r>
            <a:r>
              <a:rPr lang="it-IT" altLang="it-IT" dirty="0" err="1">
                <a:solidFill>
                  <a:srgbClr val="000000"/>
                </a:solidFill>
                <a:latin typeface="Calibri" panose="020F0502020204030204" pitchFamily="34" charset="0"/>
              </a:rPr>
              <a:t>people’s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real</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problems</a:t>
            </a:r>
            <a:r>
              <a:rPr lang="it-IT" altLang="it-IT" dirty="0">
                <a:solidFill>
                  <a:srgbClr val="000000"/>
                </a:solidFill>
                <a:latin typeface="Calibri" panose="020F0502020204030204" pitchFamily="34" charset="0"/>
              </a:rPr>
              <a:t>.</a:t>
            </a:r>
          </a:p>
          <a:p>
            <a:pPr defTabSz="685800"/>
            <a:r>
              <a:rPr lang="it-IT" altLang="it-IT" dirty="0">
                <a:solidFill>
                  <a:srgbClr val="000000"/>
                </a:solidFill>
                <a:latin typeface="Calibri" panose="020F0502020204030204" pitchFamily="34" charset="0"/>
              </a:rPr>
              <a:t>Step 2: </a:t>
            </a:r>
            <a:r>
              <a:rPr lang="it-IT" altLang="it-IT" dirty="0" err="1">
                <a:solidFill>
                  <a:srgbClr val="000000"/>
                </a:solidFill>
                <a:latin typeface="Calibri" panose="020F0502020204030204" pitchFamily="34" charset="0"/>
              </a:rPr>
              <a:t>Defining</a:t>
            </a:r>
            <a:r>
              <a:rPr lang="it-IT" altLang="it-IT" dirty="0">
                <a:solidFill>
                  <a:srgbClr val="000000"/>
                </a:solidFill>
                <a:latin typeface="Calibri" panose="020F0502020204030204" pitchFamily="34" charset="0"/>
              </a:rPr>
              <a:t> Your Audience</a:t>
            </a:r>
          </a:p>
          <a:p>
            <a:pPr defTabSz="685800"/>
            <a:r>
              <a:rPr lang="it-IT" altLang="it-IT" dirty="0" err="1">
                <a:solidFill>
                  <a:srgbClr val="000000"/>
                </a:solidFill>
                <a:latin typeface="Calibri" panose="020F0502020204030204" pitchFamily="34" charset="0"/>
              </a:rPr>
              <a:t>You</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have</a:t>
            </a:r>
            <a:r>
              <a:rPr lang="it-IT" altLang="it-IT" dirty="0">
                <a:solidFill>
                  <a:srgbClr val="000000"/>
                </a:solidFill>
                <a:latin typeface="Calibri" panose="020F0502020204030204" pitchFamily="34" charset="0"/>
              </a:rPr>
              <a:t> to </a:t>
            </a:r>
            <a:r>
              <a:rPr lang="it-IT" altLang="it-IT" dirty="0" err="1">
                <a:solidFill>
                  <a:srgbClr val="000000"/>
                </a:solidFill>
                <a:latin typeface="Calibri" panose="020F0502020204030204" pitchFamily="34" charset="0"/>
              </a:rPr>
              <a:t>understand</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why</a:t>
            </a:r>
            <a:r>
              <a:rPr lang="it-IT" altLang="it-IT" dirty="0">
                <a:solidFill>
                  <a:srgbClr val="000000"/>
                </a:solidFill>
                <a:latin typeface="Calibri" panose="020F0502020204030204" pitchFamily="34" charset="0"/>
              </a:rPr>
              <a:t> people </a:t>
            </a:r>
            <a:r>
              <a:rPr lang="it-IT" altLang="it-IT" dirty="0" err="1">
                <a:solidFill>
                  <a:srgbClr val="000000"/>
                </a:solidFill>
                <a:latin typeface="Calibri" panose="020F0502020204030204" pitchFamily="34" charset="0"/>
              </a:rPr>
              <a:t>would</a:t>
            </a:r>
            <a:r>
              <a:rPr lang="it-IT" altLang="it-IT" dirty="0">
                <a:solidFill>
                  <a:srgbClr val="000000"/>
                </a:solidFill>
                <a:latin typeface="Calibri" panose="020F0502020204030204" pitchFamily="34" charset="0"/>
              </a:rPr>
              <a:t> use </a:t>
            </a:r>
            <a:r>
              <a:rPr lang="it-IT" altLang="it-IT" dirty="0" err="1">
                <a:solidFill>
                  <a:srgbClr val="000000"/>
                </a:solidFill>
                <a:latin typeface="Calibri" panose="020F0502020204030204" pitchFamily="34" charset="0"/>
              </a:rPr>
              <a:t>your</a:t>
            </a:r>
            <a:r>
              <a:rPr lang="it-IT" altLang="it-IT" dirty="0">
                <a:solidFill>
                  <a:srgbClr val="000000"/>
                </a:solidFill>
                <a:latin typeface="Calibri" panose="020F0502020204030204" pitchFamily="34" charset="0"/>
              </a:rPr>
              <a:t> token, </a:t>
            </a:r>
            <a:r>
              <a:rPr lang="it-IT" altLang="it-IT" dirty="0" err="1">
                <a:solidFill>
                  <a:srgbClr val="000000"/>
                </a:solidFill>
                <a:latin typeface="Calibri" panose="020F0502020204030204" pitchFamily="34" charset="0"/>
              </a:rPr>
              <a:t>what</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problems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they</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have</a:t>
            </a:r>
            <a:r>
              <a:rPr lang="it-IT" altLang="it-IT" dirty="0">
                <a:solidFill>
                  <a:srgbClr val="000000"/>
                </a:solidFill>
                <a:latin typeface="Calibri" panose="020F0502020204030204" pitchFamily="34" charset="0"/>
              </a:rPr>
              <a:t>, and </a:t>
            </a:r>
            <a:r>
              <a:rPr lang="it-IT" altLang="it-IT" dirty="0" err="1">
                <a:solidFill>
                  <a:srgbClr val="000000"/>
                </a:solidFill>
                <a:latin typeface="Calibri" panose="020F0502020204030204" pitchFamily="34" charset="0"/>
              </a:rPr>
              <a:t>how</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your</a:t>
            </a:r>
            <a:r>
              <a:rPr lang="it-IT" altLang="it-IT" dirty="0">
                <a:solidFill>
                  <a:srgbClr val="000000"/>
                </a:solidFill>
                <a:latin typeface="Calibri" panose="020F0502020204030204" pitchFamily="34" charset="0"/>
              </a:rPr>
              <a:t> token can solve </a:t>
            </a:r>
            <a:r>
              <a:rPr lang="it-IT" altLang="it-IT" dirty="0" err="1">
                <a:solidFill>
                  <a:srgbClr val="000000"/>
                </a:solidFill>
                <a:latin typeface="Calibri" panose="020F0502020204030204" pitchFamily="34" charset="0"/>
              </a:rPr>
              <a:t>those</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problems</a:t>
            </a:r>
            <a:r>
              <a:rPr lang="it-IT" altLang="it-IT" dirty="0">
                <a:solidFill>
                  <a:srgbClr val="000000"/>
                </a:solidFill>
                <a:latin typeface="Calibri" panose="020F0502020204030204" pitchFamily="34" charset="0"/>
              </a:rPr>
              <a:t> for </a:t>
            </a:r>
            <a:r>
              <a:rPr lang="it-IT" altLang="it-IT" dirty="0" err="1">
                <a:solidFill>
                  <a:srgbClr val="000000"/>
                </a:solidFill>
                <a:latin typeface="Calibri" panose="020F0502020204030204" pitchFamily="34" charset="0"/>
              </a:rPr>
              <a:t>them</a:t>
            </a:r>
            <a:r>
              <a:rPr lang="it-IT" altLang="it-IT" dirty="0">
                <a:solidFill>
                  <a:srgbClr val="000000"/>
                </a:solidFill>
                <a:latin typeface="Calibri" panose="020F0502020204030204" pitchFamily="34" charset="0"/>
              </a:rPr>
              <a:t>.</a:t>
            </a:r>
          </a:p>
          <a:p>
            <a:pPr defTabSz="685800"/>
            <a:r>
              <a:rPr lang="it-IT" altLang="it-IT" dirty="0">
                <a:solidFill>
                  <a:srgbClr val="000000"/>
                </a:solidFill>
                <a:latin typeface="Calibri" panose="020F0502020204030204" pitchFamily="34" charset="0"/>
              </a:rPr>
              <a:t>Step 3: </a:t>
            </a:r>
            <a:r>
              <a:rPr lang="it-IT" altLang="it-IT" dirty="0" err="1">
                <a:solidFill>
                  <a:srgbClr val="000000"/>
                </a:solidFill>
                <a:latin typeface="Calibri" panose="020F0502020204030204" pitchFamily="34" charset="0"/>
              </a:rPr>
              <a:t>Choosing</a:t>
            </a:r>
            <a:r>
              <a:rPr lang="it-IT" altLang="it-IT" dirty="0">
                <a:solidFill>
                  <a:srgbClr val="000000"/>
                </a:solidFill>
                <a:latin typeface="Calibri" panose="020F0502020204030204" pitchFamily="34" charset="0"/>
              </a:rPr>
              <a:t> a Token Name and Symbol</a:t>
            </a:r>
          </a:p>
          <a:p>
            <a:pPr defTabSz="685800"/>
            <a:r>
              <a:rPr lang="it-IT" altLang="it-IT" dirty="0" err="1">
                <a:solidFill>
                  <a:srgbClr val="000000"/>
                </a:solidFill>
                <a:latin typeface="Calibri" panose="020F0502020204030204" pitchFamily="34" charset="0"/>
              </a:rPr>
              <a:t>Choose</a:t>
            </a:r>
            <a:r>
              <a:rPr lang="it-IT" altLang="it-IT" dirty="0">
                <a:solidFill>
                  <a:srgbClr val="000000"/>
                </a:solidFill>
                <a:latin typeface="Calibri" panose="020F0502020204030204" pitchFamily="34" charset="0"/>
              </a:rPr>
              <a:t> a token name </a:t>
            </a:r>
            <a:r>
              <a:rPr lang="it-IT" altLang="it-IT" dirty="0" err="1">
                <a:solidFill>
                  <a:srgbClr val="000000"/>
                </a:solidFill>
                <a:latin typeface="Calibri" panose="020F0502020204030204" pitchFamily="34" charset="0"/>
              </a:rPr>
              <a:t>that</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is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unique</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catchy</a:t>
            </a:r>
            <a:r>
              <a:rPr lang="it-IT" altLang="it-IT" dirty="0">
                <a:solidFill>
                  <a:srgbClr val="000000"/>
                </a:solidFill>
                <a:latin typeface="Calibri" panose="020F0502020204030204" pitchFamily="34" charset="0"/>
              </a:rPr>
              <a:t>, and easy to </a:t>
            </a:r>
            <a:r>
              <a:rPr lang="it-IT" altLang="it-IT" dirty="0" err="1">
                <a:solidFill>
                  <a:srgbClr val="000000"/>
                </a:solidFill>
                <a:latin typeface="Calibri" panose="020F0502020204030204" pitchFamily="34" charset="0"/>
              </a:rPr>
              <a:t>remember</a:t>
            </a:r>
            <a:r>
              <a:rPr lang="it-IT" altLang="it-IT" dirty="0">
                <a:solidFill>
                  <a:srgbClr val="000000"/>
                </a:solidFill>
                <a:latin typeface="Calibri" panose="020F0502020204030204" pitchFamily="34" charset="0"/>
              </a:rPr>
              <a:t>. A good rule of </a:t>
            </a:r>
            <a:r>
              <a:rPr lang="it-IT" altLang="it-IT" dirty="0" err="1">
                <a:solidFill>
                  <a:srgbClr val="000000"/>
                </a:solidFill>
                <a:latin typeface="Calibri" panose="020F0502020204030204" pitchFamily="34" charset="0"/>
              </a:rPr>
              <a:t>thumb</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is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not</a:t>
            </a:r>
            <a:r>
              <a:rPr lang="it-IT" altLang="it-IT" dirty="0">
                <a:solidFill>
                  <a:srgbClr val="000000"/>
                </a:solidFill>
                <a:latin typeface="Calibri" panose="020F0502020204030204" pitchFamily="34" charset="0"/>
              </a:rPr>
              <a:t> to use the </a:t>
            </a:r>
            <a:r>
              <a:rPr lang="it-IT" altLang="it-IT" dirty="0" err="1">
                <a:solidFill>
                  <a:srgbClr val="000000"/>
                </a:solidFill>
                <a:latin typeface="Calibri" panose="020F0502020204030204" pitchFamily="34" charset="0"/>
              </a:rPr>
              <a:t>same</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combination</a:t>
            </a:r>
            <a:r>
              <a:rPr lang="it-IT" altLang="it-IT" dirty="0">
                <a:solidFill>
                  <a:srgbClr val="000000"/>
                </a:solidFill>
                <a:latin typeface="Calibri" panose="020F0502020204030204" pitchFamily="34" charset="0"/>
              </a:rPr>
              <a:t> of words in </a:t>
            </a:r>
            <a:r>
              <a:rPr lang="it-IT" altLang="it-IT" dirty="0" err="1">
                <a:solidFill>
                  <a:srgbClr val="000000"/>
                </a:solidFill>
                <a:latin typeface="Calibri" panose="020F0502020204030204" pitchFamily="34" charset="0"/>
              </a:rPr>
              <a:t>your</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project’s</a:t>
            </a:r>
            <a:r>
              <a:rPr lang="it-IT" altLang="it-IT" dirty="0">
                <a:solidFill>
                  <a:srgbClr val="000000"/>
                </a:solidFill>
                <a:latin typeface="Calibri" panose="020F0502020204030204" pitchFamily="34" charset="0"/>
              </a:rPr>
              <a:t> name </a:t>
            </a:r>
            <a:r>
              <a:rPr lang="it-IT" altLang="it-IT" dirty="0" err="1">
                <a:solidFill>
                  <a:srgbClr val="000000"/>
                </a:solidFill>
                <a:latin typeface="Calibri" panose="020F0502020204030204" pitchFamily="34" charset="0"/>
              </a:rPr>
              <a:t>that</a:t>
            </a:r>
            <a:r>
              <a:rPr lang="it-IT" altLang="it-IT" dirty="0">
                <a:solidFill>
                  <a:srgbClr val="000000"/>
                </a:solidFill>
                <a:latin typeface="Calibri" panose="020F0502020204030204" pitchFamily="34" charset="0"/>
              </a:rPr>
              <a:t> are </a:t>
            </a:r>
            <a:r>
              <a:rPr lang="it-IT" altLang="it-IT" dirty="0" err="1">
                <a:solidFill>
                  <a:srgbClr val="000000"/>
                </a:solidFill>
                <a:latin typeface="Calibri" panose="020F0502020204030204" pitchFamily="34" charset="0"/>
              </a:rPr>
              <a:t>used</a:t>
            </a:r>
            <a:r>
              <a:rPr lang="it-IT" altLang="it-IT" dirty="0">
                <a:solidFill>
                  <a:srgbClr val="000000"/>
                </a:solidFill>
                <a:latin typeface="Calibri" panose="020F0502020204030204" pitchFamily="34" charset="0"/>
              </a:rPr>
              <a:t> by </a:t>
            </a:r>
            <a:r>
              <a:rPr lang="it-IT" altLang="it-IT" dirty="0" err="1">
                <a:solidFill>
                  <a:srgbClr val="000000"/>
                </a:solidFill>
                <a:latin typeface="Calibri" panose="020F0502020204030204" pitchFamily="34" charset="0"/>
              </a:rPr>
              <a:t>other</a:t>
            </a:r>
            <a:r>
              <a:rPr lang="it-IT" altLang="it-IT" dirty="0">
                <a:solidFill>
                  <a:srgbClr val="000000"/>
                </a:solidFill>
                <a:latin typeface="Calibri" panose="020F0502020204030204" pitchFamily="34" charset="0"/>
              </a:rPr>
              <a:t> projects and </a:t>
            </a:r>
            <a:r>
              <a:rPr lang="it-IT" altLang="it-IT" dirty="0" err="1">
                <a:solidFill>
                  <a:srgbClr val="000000"/>
                </a:solidFill>
                <a:latin typeface="Calibri" panose="020F0502020204030204" pitchFamily="34" charset="0"/>
              </a:rPr>
              <a:t>not</a:t>
            </a:r>
            <a:r>
              <a:rPr lang="it-IT" altLang="it-IT" dirty="0">
                <a:solidFill>
                  <a:srgbClr val="000000"/>
                </a:solidFill>
                <a:latin typeface="Calibri" panose="020F0502020204030204" pitchFamily="34" charset="0"/>
              </a:rPr>
              <a:t> out of </a:t>
            </a:r>
            <a:r>
              <a:rPr lang="it-IT" altLang="it-IT" dirty="0" err="1">
                <a:solidFill>
                  <a:srgbClr val="000000"/>
                </a:solidFill>
                <a:latin typeface="Calibri" panose="020F0502020204030204" pitchFamily="34" charset="0"/>
              </a:rPr>
              <a:t>crypto</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context</a:t>
            </a:r>
            <a:r>
              <a:rPr lang="it-IT" altLang="it-IT" dirty="0">
                <a:solidFill>
                  <a:srgbClr val="000000"/>
                </a:solidFill>
                <a:latin typeface="Calibri" panose="020F0502020204030204" pitchFamily="34" charset="0"/>
              </a:rPr>
              <a:t>. </a:t>
            </a:r>
          </a:p>
          <a:p>
            <a:pPr defTabSz="685800"/>
            <a:r>
              <a:rPr lang="it-IT" altLang="it-IT" dirty="0">
                <a:solidFill>
                  <a:srgbClr val="000000"/>
                </a:solidFill>
                <a:latin typeface="Calibri" panose="020F0502020204030204" pitchFamily="34" charset="0"/>
              </a:rPr>
              <a:t>Step 4: </a:t>
            </a:r>
            <a:r>
              <a:rPr lang="it-IT" altLang="it-IT" dirty="0" err="1">
                <a:solidFill>
                  <a:srgbClr val="000000"/>
                </a:solidFill>
                <a:latin typeface="Calibri" panose="020F0502020204030204" pitchFamily="34" charset="0"/>
              </a:rPr>
              <a:t>Choosing</a:t>
            </a:r>
            <a:r>
              <a:rPr lang="it-IT" altLang="it-IT" dirty="0">
                <a:solidFill>
                  <a:srgbClr val="000000"/>
                </a:solidFill>
                <a:latin typeface="Calibri" panose="020F0502020204030204" pitchFamily="34" charset="0"/>
              </a:rPr>
              <a:t> How Your Tokens Are Distributed</a:t>
            </a:r>
          </a:p>
          <a:p>
            <a:pPr defTabSz="685800"/>
            <a:r>
              <a:rPr lang="it-IT" altLang="it-IT" dirty="0">
                <a:solidFill>
                  <a:srgbClr val="000000"/>
                </a:solidFill>
                <a:latin typeface="Calibri" panose="020F0502020204030204" pitchFamily="34" charset="0"/>
              </a:rPr>
              <a:t>The </a:t>
            </a:r>
            <a:r>
              <a:rPr lang="it-IT" altLang="it-IT" dirty="0" err="1">
                <a:solidFill>
                  <a:srgbClr val="000000"/>
                </a:solidFill>
                <a:latin typeface="Calibri" panose="020F0502020204030204" pitchFamily="34" charset="0"/>
              </a:rPr>
              <a:t>distribution</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is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how</a:t>
            </a:r>
            <a:r>
              <a:rPr lang="it-IT" altLang="it-IT" dirty="0">
                <a:solidFill>
                  <a:srgbClr val="000000"/>
                </a:solidFill>
                <a:latin typeface="Calibri" panose="020F0502020204030204" pitchFamily="34" charset="0"/>
              </a:rPr>
              <a:t> tokens </a:t>
            </a:r>
            <a:r>
              <a:rPr lang="it-IT" altLang="it-IT" dirty="0" err="1">
                <a:solidFill>
                  <a:srgbClr val="000000"/>
                </a:solidFill>
                <a:latin typeface="Calibri" panose="020F0502020204030204" pitchFamily="34" charset="0"/>
              </a:rPr>
              <a:t>will</a:t>
            </a:r>
            <a:r>
              <a:rPr lang="it-IT" altLang="it-IT" dirty="0">
                <a:solidFill>
                  <a:srgbClr val="000000"/>
                </a:solidFill>
                <a:latin typeface="Calibri" panose="020F0502020204030204" pitchFamily="34" charset="0"/>
              </a:rPr>
              <a:t> be </a:t>
            </a:r>
            <a:r>
              <a:rPr lang="it-IT" altLang="it-IT" dirty="0" err="1">
                <a:solidFill>
                  <a:srgbClr val="000000"/>
                </a:solidFill>
                <a:latin typeface="Calibri" panose="020F0502020204030204" pitchFamily="34" charset="0"/>
              </a:rPr>
              <a:t>distributed</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among</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investors</a:t>
            </a:r>
            <a:r>
              <a:rPr lang="it-IT" altLang="it-IT" dirty="0">
                <a:solidFill>
                  <a:srgbClr val="000000"/>
                </a:solidFill>
                <a:latin typeface="Calibri" panose="020F0502020204030204" pitchFamily="34" charset="0"/>
              </a:rPr>
              <a:t> and </a:t>
            </a:r>
            <a:r>
              <a:rPr lang="it-IT" altLang="it-IT" dirty="0" err="1">
                <a:solidFill>
                  <a:srgbClr val="000000"/>
                </a:solidFill>
                <a:latin typeface="Calibri" panose="020F0502020204030204" pitchFamily="34" charset="0"/>
              </a:rPr>
              <a:t>early</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adopters</a:t>
            </a:r>
            <a:r>
              <a:rPr lang="it-IT" altLang="it-IT" dirty="0">
                <a:solidFill>
                  <a:srgbClr val="000000"/>
                </a:solidFill>
                <a:latin typeface="Calibri" panose="020F0502020204030204" pitchFamily="34" charset="0"/>
              </a:rPr>
              <a:t> of </a:t>
            </a:r>
            <a:r>
              <a:rPr lang="it-IT" altLang="it-IT" dirty="0" err="1">
                <a:solidFill>
                  <a:srgbClr val="000000"/>
                </a:solidFill>
                <a:latin typeface="Calibri" panose="020F0502020204030204" pitchFamily="34" charset="0"/>
              </a:rPr>
              <a:t>your</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platform</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You</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might</a:t>
            </a:r>
            <a:r>
              <a:rPr lang="it-IT" altLang="it-IT" dirty="0">
                <a:solidFill>
                  <a:srgbClr val="000000"/>
                </a:solidFill>
                <a:latin typeface="Calibri" panose="020F0502020204030204" pitchFamily="34" charset="0"/>
              </a:rPr>
              <a:t> decide to </a:t>
            </a:r>
            <a:r>
              <a:rPr lang="it-IT" altLang="it-IT" dirty="0" err="1">
                <a:solidFill>
                  <a:srgbClr val="000000"/>
                </a:solidFill>
                <a:latin typeface="Calibri" panose="020F0502020204030204" pitchFamily="34" charset="0"/>
              </a:rPr>
              <a:t>distribute</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them</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equally</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among</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early</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adopters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through</a:t>
            </a:r>
            <a:r>
              <a:rPr lang="it-IT" altLang="it-IT" dirty="0">
                <a:solidFill>
                  <a:srgbClr val="000000"/>
                </a:solidFill>
                <a:latin typeface="Calibri" panose="020F0502020204030204" pitchFamily="34" charset="0"/>
              </a:rPr>
              <a:t> crowdfunding. </a:t>
            </a:r>
            <a:r>
              <a:rPr lang="it-IT" altLang="it-IT" dirty="0" err="1">
                <a:solidFill>
                  <a:srgbClr val="000000"/>
                </a:solidFill>
                <a:latin typeface="Calibri" panose="020F0502020204030204" pitchFamily="34" charset="0"/>
              </a:rPr>
              <a:t>You</a:t>
            </a:r>
            <a:r>
              <a:rPr lang="it-IT" altLang="it-IT" dirty="0">
                <a:solidFill>
                  <a:srgbClr val="000000"/>
                </a:solidFill>
                <a:latin typeface="Calibri" panose="020F0502020204030204" pitchFamily="34" charset="0"/>
              </a:rPr>
              <a:t> can </a:t>
            </a:r>
            <a:r>
              <a:rPr lang="it-IT" altLang="it-IT" dirty="0" err="1">
                <a:solidFill>
                  <a:srgbClr val="000000"/>
                </a:solidFill>
                <a:latin typeface="Calibri" panose="020F0502020204030204" pitchFamily="34" charset="0"/>
              </a:rPr>
              <a:t>also</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distribute</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them</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at</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certain</a:t>
            </a:r>
            <a:r>
              <a:rPr lang="it-IT" altLang="it-IT" dirty="0">
                <a:solidFill>
                  <a:srgbClr val="000000"/>
                </a:solidFill>
                <a:latin typeface="Calibri" panose="020F0502020204030204" pitchFamily="34" charset="0"/>
              </a:rPr>
              <a:t> times or after a </a:t>
            </a:r>
            <a:r>
              <a:rPr lang="it-IT" altLang="it-IT" dirty="0" err="1">
                <a:solidFill>
                  <a:srgbClr val="000000"/>
                </a:solidFill>
                <a:latin typeface="Calibri" panose="020F0502020204030204" pitchFamily="34" charset="0"/>
              </a:rPr>
              <a:t>certain</a:t>
            </a:r>
            <a:r>
              <a:rPr lang="it-IT" altLang="it-IT" dirty="0">
                <a:solidFill>
                  <a:srgbClr val="000000"/>
                </a:solidFill>
                <a:latin typeface="Calibri" panose="020F0502020204030204" pitchFamily="34" charset="0"/>
              </a:rPr>
              <a:t> time </a:t>
            </a:r>
            <a:r>
              <a:rPr lang="it-IT" altLang="it-IT" dirty="0" err="1">
                <a:solidFill>
                  <a:srgbClr val="000000"/>
                </a:solidFill>
                <a:latin typeface="Calibri" panose="020F0502020204030204" pitchFamily="34" charset="0"/>
              </a:rPr>
              <a:t>has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passed</a:t>
            </a:r>
            <a:r>
              <a:rPr lang="it-IT" altLang="it-IT" dirty="0">
                <a:solidFill>
                  <a:srgbClr val="000000"/>
                </a:solidFill>
                <a:latin typeface="Calibri" panose="020F0502020204030204" pitchFamily="34" charset="0"/>
              </a:rPr>
              <a:t>. The best way to set up token supply </a:t>
            </a:r>
            <a:r>
              <a:rPr lang="it-IT" altLang="it-IT" dirty="0" err="1">
                <a:solidFill>
                  <a:srgbClr val="000000"/>
                </a:solidFill>
                <a:latin typeface="Calibri" panose="020F0502020204030204" pitchFamily="34" charset="0"/>
              </a:rPr>
              <a:t>is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based</a:t>
            </a:r>
            <a:r>
              <a:rPr lang="it-IT" altLang="it-IT" dirty="0">
                <a:solidFill>
                  <a:srgbClr val="000000"/>
                </a:solidFill>
                <a:latin typeface="Calibri" panose="020F0502020204030204" pitchFamily="34" charset="0"/>
              </a:rPr>
              <a:t> on </a:t>
            </a:r>
            <a:r>
              <a:rPr lang="it-IT" altLang="it-IT" dirty="0" err="1">
                <a:solidFill>
                  <a:srgbClr val="000000"/>
                </a:solidFill>
                <a:latin typeface="Calibri" panose="020F0502020204030204" pitchFamily="34" charset="0"/>
              </a:rPr>
              <a:t>how</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much</a:t>
            </a:r>
            <a:r>
              <a:rPr lang="it-IT" altLang="it-IT" dirty="0">
                <a:solidFill>
                  <a:srgbClr val="000000"/>
                </a:solidFill>
                <a:latin typeface="Calibri" panose="020F0502020204030204" pitchFamily="34" charset="0"/>
              </a:rPr>
              <a:t> money </a:t>
            </a:r>
            <a:r>
              <a:rPr lang="it-IT" altLang="it-IT" dirty="0" err="1">
                <a:solidFill>
                  <a:srgbClr val="000000"/>
                </a:solidFill>
                <a:latin typeface="Calibri" panose="020F0502020204030204" pitchFamily="34" charset="0"/>
              </a:rPr>
              <a:t>was</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invested</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into</a:t>
            </a:r>
            <a:r>
              <a:rPr lang="it-IT" altLang="it-IT" dirty="0">
                <a:solidFill>
                  <a:srgbClr val="000000"/>
                </a:solidFill>
                <a:latin typeface="Calibri" panose="020F0502020204030204" pitchFamily="34" charset="0"/>
              </a:rPr>
              <a:t> the </a:t>
            </a:r>
            <a:r>
              <a:rPr lang="it-IT" altLang="it-IT" dirty="0" err="1">
                <a:solidFill>
                  <a:srgbClr val="000000"/>
                </a:solidFill>
                <a:latin typeface="Calibri" panose="020F0502020204030204" pitchFamily="34" charset="0"/>
              </a:rPr>
              <a:t>platform</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previously</a:t>
            </a:r>
            <a:r>
              <a:rPr lang="it-IT" altLang="it-IT" dirty="0">
                <a:solidFill>
                  <a:srgbClr val="000000"/>
                </a:solidFill>
                <a:latin typeface="Calibri" panose="020F0502020204030204" pitchFamily="34" charset="0"/>
              </a:rPr>
              <a:t> </a:t>
            </a:r>
            <a:r>
              <a:rPr lang="it-IT" altLang="it-IT" dirty="0" err="1">
                <a:solidFill>
                  <a:srgbClr val="000000"/>
                </a:solidFill>
                <a:latin typeface="Calibri" panose="020F0502020204030204" pitchFamily="34" charset="0"/>
              </a:rPr>
              <a:t>as</a:t>
            </a:r>
            <a:r>
              <a:rPr lang="it-IT" altLang="it-IT" dirty="0">
                <a:solidFill>
                  <a:srgbClr val="000000"/>
                </a:solidFill>
                <a:latin typeface="Calibri" panose="020F0502020204030204" pitchFamily="34" charset="0"/>
              </a:rPr>
              <a:t> part of an ICO or security token </a:t>
            </a:r>
            <a:r>
              <a:rPr lang="it-IT" altLang="it-IT" dirty="0" err="1">
                <a:solidFill>
                  <a:srgbClr val="000000"/>
                </a:solidFill>
                <a:latin typeface="Calibri" panose="020F0502020204030204" pitchFamily="34" charset="0"/>
              </a:rPr>
              <a:t>offering</a:t>
            </a:r>
            <a:r>
              <a:rPr lang="it-IT" altLang="it-IT" dirty="0">
                <a:solidFill>
                  <a:srgbClr val="000000"/>
                </a:solidFill>
                <a:latin typeface="Calibri" panose="020F0502020204030204" pitchFamily="34" charset="0"/>
              </a:rPr>
              <a:t> (STO).</a:t>
            </a:r>
          </a:p>
        </p:txBody>
      </p:sp>
      <p:sp>
        <p:nvSpPr>
          <p:cNvPr id="3" name="AutoShape 2" descr="create a crypto token with the right name">
            <a:extLst>
              <a:ext uri="{FF2B5EF4-FFF2-40B4-BE49-F238E27FC236}">
                <a16:creationId xmlns:a16="http://schemas.microsoft.com/office/drawing/2014/main" id="{DDAB830B-D8E4-8E5C-84E6-ADF80AE17851}"/>
              </a:ext>
            </a:extLst>
          </p:cNvPr>
          <p:cNvSpPr>
            <a:spLocks noChangeAspect="1" noChangeArrowheads="1"/>
          </p:cNvSpPr>
          <p:nvPr/>
        </p:nvSpPr>
        <p:spPr bwMode="auto">
          <a:xfrm>
            <a:off x="138113" y="-433388"/>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t-IT" sz="1350"/>
          </a:p>
        </p:txBody>
      </p:sp>
    </p:spTree>
    <p:extLst>
      <p:ext uri="{BB962C8B-B14F-4D97-AF65-F5344CB8AC3E}">
        <p14:creationId xmlns:p14="http://schemas.microsoft.com/office/powerpoint/2010/main" val="40405229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CCB4FD4-FF1B-0EAD-DB69-11B608F2445D}"/>
              </a:ext>
            </a:extLst>
          </p:cNvPr>
          <p:cNvSpPr txBox="1"/>
          <p:nvPr/>
        </p:nvSpPr>
        <p:spPr>
          <a:xfrm>
            <a:off x="311728" y="1318616"/>
            <a:ext cx="8555181" cy="4016484"/>
          </a:xfrm>
          <a:prstGeom prst="rect">
            <a:avLst/>
          </a:prstGeom>
          <a:noFill/>
        </p:spPr>
        <p:txBody>
          <a:bodyPr wrap="square">
            <a:spAutoFit/>
          </a:bodyPr>
          <a:lstStyle/>
          <a:p>
            <a:pPr defTabSz="685800" eaLnBrk="0" fontAlgn="base" hangingPunct="0">
              <a:spcBef>
                <a:spcPct val="0"/>
              </a:spcBef>
              <a:spcAft>
                <a:spcPct val="0"/>
              </a:spcAft>
            </a:pPr>
            <a:r>
              <a:rPr lang="it-IT" altLang="it-IT" sz="1500" dirty="0">
                <a:solidFill>
                  <a:srgbClr val="000000"/>
                </a:solidFill>
                <a:latin typeface="Calibri" panose="020F0502020204030204" pitchFamily="34" charset="0"/>
              </a:rPr>
              <a:t>Step 5: </a:t>
            </a:r>
            <a:r>
              <a:rPr lang="it-IT" altLang="it-IT" sz="1500" dirty="0" err="1">
                <a:solidFill>
                  <a:srgbClr val="000000"/>
                </a:solidFill>
                <a:latin typeface="Calibri" panose="020F0502020204030204" pitchFamily="34" charset="0"/>
              </a:rPr>
              <a:t>Choosing</a:t>
            </a:r>
            <a:r>
              <a:rPr lang="it-IT" altLang="it-IT" sz="1500" dirty="0">
                <a:solidFill>
                  <a:srgbClr val="000000"/>
                </a:solidFill>
                <a:latin typeface="Calibri" panose="020F0502020204030204" pitchFamily="34" charset="0"/>
              </a:rPr>
              <a:t> a Token Network</a:t>
            </a:r>
          </a:p>
          <a:p>
            <a:pPr defTabSz="685800" eaLnBrk="0" fontAlgn="base" hangingPunct="0">
              <a:spcBef>
                <a:spcPct val="0"/>
              </a:spcBef>
              <a:spcAft>
                <a:spcPct val="0"/>
              </a:spcAft>
            </a:pPr>
            <a:r>
              <a:rPr lang="it-IT" altLang="it-IT" sz="1500" dirty="0">
                <a:solidFill>
                  <a:srgbClr val="000000"/>
                </a:solidFill>
                <a:latin typeface="Calibri" panose="020F0502020204030204" pitchFamily="34" charset="0"/>
              </a:rPr>
              <a:t>The network </a:t>
            </a:r>
            <a:r>
              <a:rPr lang="it-IT" altLang="it-IT" sz="1500" dirty="0" err="1">
                <a:solidFill>
                  <a:srgbClr val="000000"/>
                </a:solidFill>
                <a:latin typeface="Calibri" panose="020F0502020204030204" pitchFamily="34" charset="0"/>
              </a:rPr>
              <a:t>is</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what</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connects</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all</a:t>
            </a:r>
            <a:r>
              <a:rPr lang="it-IT" altLang="it-IT" sz="1500" dirty="0">
                <a:solidFill>
                  <a:srgbClr val="000000"/>
                </a:solidFill>
                <a:latin typeface="Calibri" panose="020F0502020204030204" pitchFamily="34" charset="0"/>
              </a:rPr>
              <a:t> the </a:t>
            </a:r>
            <a:r>
              <a:rPr lang="it-IT" altLang="it-IT" sz="1500" dirty="0" err="1">
                <a:solidFill>
                  <a:srgbClr val="000000"/>
                </a:solidFill>
                <a:latin typeface="Calibri" panose="020F0502020204030204" pitchFamily="34" charset="0"/>
              </a:rPr>
              <a:t>nodes</a:t>
            </a:r>
            <a:r>
              <a:rPr lang="it-IT" altLang="it-IT" sz="1500" dirty="0">
                <a:solidFill>
                  <a:srgbClr val="000000"/>
                </a:solidFill>
                <a:latin typeface="Calibri" panose="020F0502020204030204" pitchFamily="34" charset="0"/>
              </a:rPr>
              <a:t> and </a:t>
            </a:r>
            <a:r>
              <a:rPr lang="it-IT" altLang="it-IT" sz="1500" dirty="0" err="1">
                <a:solidFill>
                  <a:srgbClr val="000000"/>
                </a:solidFill>
                <a:latin typeface="Calibri" panose="020F0502020204030204" pitchFamily="34" charset="0"/>
              </a:rPr>
              <a:t>allows</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them</a:t>
            </a:r>
            <a:r>
              <a:rPr lang="it-IT" altLang="it-IT" sz="1500" dirty="0">
                <a:solidFill>
                  <a:srgbClr val="000000"/>
                </a:solidFill>
                <a:latin typeface="Calibri" panose="020F0502020204030204" pitchFamily="34" charset="0"/>
              </a:rPr>
              <a:t> to </a:t>
            </a:r>
            <a:r>
              <a:rPr lang="it-IT" altLang="it-IT" sz="1500" dirty="0" err="1">
                <a:solidFill>
                  <a:srgbClr val="000000"/>
                </a:solidFill>
                <a:latin typeface="Calibri" panose="020F0502020204030204" pitchFamily="34" charset="0"/>
              </a:rPr>
              <a:t>communicate</a:t>
            </a:r>
            <a:r>
              <a:rPr lang="it-IT" altLang="it-IT" sz="1500" dirty="0">
                <a:solidFill>
                  <a:srgbClr val="000000"/>
                </a:solidFill>
                <a:latin typeface="Calibri" panose="020F0502020204030204" pitchFamily="34" charset="0"/>
              </a:rPr>
              <a:t>. The </a:t>
            </a:r>
            <a:r>
              <a:rPr lang="it-IT" altLang="it-IT" sz="1500" dirty="0" err="1">
                <a:solidFill>
                  <a:srgbClr val="000000"/>
                </a:solidFill>
                <a:latin typeface="Calibri" panose="020F0502020204030204" pitchFamily="34" charset="0"/>
              </a:rPr>
              <a:t>two</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most</a:t>
            </a:r>
            <a:r>
              <a:rPr lang="it-IT" altLang="it-IT" sz="1500" dirty="0">
                <a:solidFill>
                  <a:srgbClr val="000000"/>
                </a:solidFill>
                <a:latin typeface="Calibri" panose="020F0502020204030204" pitchFamily="34" charset="0"/>
              </a:rPr>
              <a:t> common networks are the public </a:t>
            </a:r>
            <a:r>
              <a:rPr lang="it-IT" altLang="it-IT" sz="1500" dirty="0" err="1">
                <a:solidFill>
                  <a:srgbClr val="000000"/>
                </a:solidFill>
                <a:latin typeface="Calibri" panose="020F0502020204030204" pitchFamily="34" charset="0"/>
              </a:rPr>
              <a:t>Ethereum</a:t>
            </a:r>
            <a:r>
              <a:rPr lang="it-IT" altLang="it-IT" sz="1500" dirty="0">
                <a:solidFill>
                  <a:srgbClr val="000000"/>
                </a:solidFill>
                <a:latin typeface="Calibri" panose="020F0502020204030204" pitchFamily="34" charset="0"/>
              </a:rPr>
              <a:t> network, and private blockchains like </a:t>
            </a:r>
            <a:r>
              <a:rPr lang="it-IT" altLang="it-IT" sz="1500" dirty="0" err="1">
                <a:solidFill>
                  <a:srgbClr val="000000"/>
                </a:solidFill>
                <a:latin typeface="Calibri" panose="020F0502020204030204" pitchFamily="34" charset="0"/>
              </a:rPr>
              <a:t>Hyperledger</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Fabric</a:t>
            </a:r>
            <a:r>
              <a:rPr lang="it-IT" altLang="it-IT" sz="1500" dirty="0">
                <a:solidFill>
                  <a:srgbClr val="000000"/>
                </a:solidFill>
                <a:latin typeface="Calibri" panose="020F0502020204030204" pitchFamily="34" charset="0"/>
              </a:rPr>
              <a:t>.</a:t>
            </a:r>
          </a:p>
          <a:p>
            <a:pPr defTabSz="685800" eaLnBrk="0" fontAlgn="base" hangingPunct="0">
              <a:spcBef>
                <a:spcPct val="0"/>
              </a:spcBef>
              <a:spcAft>
                <a:spcPct val="0"/>
              </a:spcAft>
            </a:pPr>
            <a:r>
              <a:rPr lang="it-IT" altLang="it-IT" sz="1500" dirty="0">
                <a:solidFill>
                  <a:srgbClr val="000000"/>
                </a:solidFill>
                <a:latin typeface="Calibri" panose="020F0502020204030204" pitchFamily="34" charset="0"/>
              </a:rPr>
              <a:t>Step 6: </a:t>
            </a:r>
            <a:r>
              <a:rPr lang="it-IT" altLang="it-IT" sz="1500" dirty="0" err="1">
                <a:solidFill>
                  <a:srgbClr val="000000"/>
                </a:solidFill>
                <a:latin typeface="Calibri" panose="020F0502020204030204" pitchFamily="34" charset="0"/>
              </a:rPr>
              <a:t>Choosing</a:t>
            </a:r>
            <a:r>
              <a:rPr lang="it-IT" altLang="it-IT" sz="1500" dirty="0">
                <a:solidFill>
                  <a:srgbClr val="000000"/>
                </a:solidFill>
                <a:latin typeface="Calibri" panose="020F0502020204030204" pitchFamily="34" charset="0"/>
              </a:rPr>
              <a:t> a Token Website</a:t>
            </a:r>
          </a:p>
          <a:p>
            <a:pPr defTabSz="685800" eaLnBrk="0" fontAlgn="base" hangingPunct="0">
              <a:spcBef>
                <a:spcPct val="0"/>
              </a:spcBef>
              <a:spcAft>
                <a:spcPct val="0"/>
              </a:spcAft>
            </a:pPr>
            <a:r>
              <a:rPr lang="it-IT" altLang="it-IT" sz="1500" dirty="0" err="1">
                <a:solidFill>
                  <a:srgbClr val="000000"/>
                </a:solidFill>
                <a:latin typeface="Calibri" panose="020F0502020204030204" pitchFamily="34" charset="0"/>
              </a:rPr>
              <a:t>There’s</a:t>
            </a:r>
            <a:r>
              <a:rPr lang="it-IT" altLang="it-IT" sz="1500" dirty="0">
                <a:solidFill>
                  <a:srgbClr val="000000"/>
                </a:solidFill>
                <a:latin typeface="Calibri" panose="020F0502020204030204" pitchFamily="34" charset="0"/>
              </a:rPr>
              <a:t> no point in </a:t>
            </a:r>
            <a:r>
              <a:rPr lang="it-IT" altLang="it-IT" sz="1500" dirty="0" err="1">
                <a:solidFill>
                  <a:srgbClr val="000000"/>
                </a:solidFill>
                <a:latin typeface="Calibri" panose="020F0502020204030204" pitchFamily="34" charset="0"/>
              </a:rPr>
              <a:t>creating</a:t>
            </a:r>
            <a:r>
              <a:rPr lang="it-IT" altLang="it-IT" sz="1500" dirty="0">
                <a:solidFill>
                  <a:srgbClr val="000000"/>
                </a:solidFill>
                <a:latin typeface="Calibri" panose="020F0502020204030204" pitchFamily="34" charset="0"/>
              </a:rPr>
              <a:t> tokens </a:t>
            </a:r>
            <a:r>
              <a:rPr lang="it-IT" altLang="it-IT" sz="1500" dirty="0" err="1">
                <a:solidFill>
                  <a:srgbClr val="000000"/>
                </a:solidFill>
                <a:latin typeface="Calibri" panose="020F0502020204030204" pitchFamily="34" charset="0"/>
              </a:rPr>
              <a:t>if</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nobody</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knows</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about</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them</a:t>
            </a:r>
            <a:r>
              <a:rPr lang="it-IT" altLang="it-IT" sz="1500" dirty="0">
                <a:solidFill>
                  <a:srgbClr val="000000"/>
                </a:solidFill>
                <a:latin typeface="Calibri" panose="020F0502020204030204" pitchFamily="34" charset="0"/>
              </a:rPr>
              <a:t>. </a:t>
            </a:r>
          </a:p>
          <a:p>
            <a:pPr defTabSz="685800" eaLnBrk="0" fontAlgn="base" hangingPunct="0">
              <a:spcBef>
                <a:spcPct val="0"/>
              </a:spcBef>
              <a:spcAft>
                <a:spcPct val="0"/>
              </a:spcAft>
            </a:pPr>
            <a:endParaRPr lang="it-IT" altLang="it-IT" sz="1500" dirty="0">
              <a:solidFill>
                <a:srgbClr val="000000"/>
              </a:solidFill>
              <a:latin typeface="Calibri" panose="020F0502020204030204" pitchFamily="34" charset="0"/>
            </a:endParaRPr>
          </a:p>
          <a:p>
            <a:pPr defTabSz="685800" eaLnBrk="0" fontAlgn="base" hangingPunct="0">
              <a:spcBef>
                <a:spcPct val="0"/>
              </a:spcBef>
              <a:spcAft>
                <a:spcPct val="0"/>
              </a:spcAft>
            </a:pPr>
            <a:endParaRPr lang="it-IT" altLang="it-IT" sz="1500" dirty="0">
              <a:solidFill>
                <a:srgbClr val="000000"/>
              </a:solidFill>
              <a:latin typeface="Calibri" panose="020F0502020204030204" pitchFamily="34" charset="0"/>
            </a:endParaRPr>
          </a:p>
          <a:p>
            <a:pPr defTabSz="685800" eaLnBrk="0" fontAlgn="base" hangingPunct="0">
              <a:spcBef>
                <a:spcPct val="0"/>
              </a:spcBef>
              <a:spcAft>
                <a:spcPct val="0"/>
              </a:spcAft>
            </a:pPr>
            <a:endParaRPr lang="it-IT" altLang="it-IT" sz="1500" dirty="0">
              <a:solidFill>
                <a:srgbClr val="000000"/>
              </a:solidFill>
              <a:latin typeface="Calibri" panose="020F0502020204030204" pitchFamily="34" charset="0"/>
            </a:endParaRPr>
          </a:p>
          <a:p>
            <a:pPr defTabSz="685800" eaLnBrk="0" fontAlgn="base" hangingPunct="0">
              <a:spcBef>
                <a:spcPct val="0"/>
              </a:spcBef>
              <a:spcAft>
                <a:spcPct val="0"/>
              </a:spcAft>
            </a:pPr>
            <a:endParaRPr lang="it-IT" altLang="it-IT" sz="1500" dirty="0">
              <a:solidFill>
                <a:srgbClr val="000000"/>
              </a:solidFill>
              <a:latin typeface="Calibri" panose="020F0502020204030204" pitchFamily="34" charset="0"/>
            </a:endParaRPr>
          </a:p>
          <a:p>
            <a:pPr defTabSz="685800" eaLnBrk="0" fontAlgn="base" hangingPunct="0">
              <a:spcBef>
                <a:spcPct val="0"/>
              </a:spcBef>
              <a:spcAft>
                <a:spcPct val="0"/>
              </a:spcAft>
            </a:pPr>
            <a:r>
              <a:rPr lang="it-IT" altLang="it-IT" sz="1500" dirty="0">
                <a:solidFill>
                  <a:srgbClr val="000000"/>
                </a:solidFill>
                <a:latin typeface="Calibri" panose="020F0502020204030204" pitchFamily="34" charset="0"/>
              </a:rPr>
              <a:t>How Much Does </a:t>
            </a:r>
            <a:r>
              <a:rPr lang="it-IT" altLang="it-IT" sz="1500" dirty="0" err="1">
                <a:solidFill>
                  <a:srgbClr val="000000"/>
                </a:solidFill>
                <a:latin typeface="Calibri" panose="020F0502020204030204" pitchFamily="34" charset="0"/>
              </a:rPr>
              <a:t>It</a:t>
            </a:r>
            <a:r>
              <a:rPr lang="it-IT" altLang="it-IT" sz="1500" dirty="0">
                <a:solidFill>
                  <a:srgbClr val="000000"/>
                </a:solidFill>
                <a:latin typeface="Calibri" panose="020F0502020204030204" pitchFamily="34" charset="0"/>
              </a:rPr>
              <a:t> Cost to Start a </a:t>
            </a:r>
            <a:r>
              <a:rPr lang="it-IT" altLang="it-IT" sz="1500" dirty="0" err="1">
                <a:solidFill>
                  <a:srgbClr val="000000"/>
                </a:solidFill>
                <a:latin typeface="Calibri" panose="020F0502020204030204" pitchFamily="34" charset="0"/>
              </a:rPr>
              <a:t>Crypto</a:t>
            </a:r>
            <a:r>
              <a:rPr lang="it-IT" altLang="it-IT" sz="1500" dirty="0">
                <a:solidFill>
                  <a:srgbClr val="000000"/>
                </a:solidFill>
                <a:latin typeface="Calibri" panose="020F0502020204030204" pitchFamily="34" charset="0"/>
              </a:rPr>
              <a:t> Token?</a:t>
            </a:r>
          </a:p>
          <a:p>
            <a:pPr defTabSz="685800" eaLnBrk="0" fontAlgn="base" hangingPunct="0">
              <a:spcBef>
                <a:spcPct val="0"/>
              </a:spcBef>
              <a:spcAft>
                <a:spcPct val="0"/>
              </a:spcAft>
            </a:pPr>
            <a:r>
              <a:rPr lang="it-IT" altLang="it-IT" sz="1500" dirty="0">
                <a:solidFill>
                  <a:srgbClr val="000000"/>
                </a:solidFill>
                <a:latin typeface="Calibri" panose="020F0502020204030204" pitchFamily="34" charset="0"/>
              </a:rPr>
              <a:t>The cost of </a:t>
            </a:r>
            <a:r>
              <a:rPr lang="it-IT" altLang="it-IT" sz="1500" dirty="0" err="1">
                <a:solidFill>
                  <a:srgbClr val="000000"/>
                </a:solidFill>
                <a:latin typeface="Calibri" panose="020F0502020204030204" pitchFamily="34" charset="0"/>
              </a:rPr>
              <a:t>creating</a:t>
            </a:r>
            <a:r>
              <a:rPr lang="it-IT" altLang="it-IT" sz="1500" dirty="0">
                <a:solidFill>
                  <a:srgbClr val="000000"/>
                </a:solidFill>
                <a:latin typeface="Calibri" panose="020F0502020204030204" pitchFamily="34" charset="0"/>
              </a:rPr>
              <a:t> a </a:t>
            </a:r>
            <a:r>
              <a:rPr lang="it-IT" altLang="it-IT" sz="1500" dirty="0" err="1">
                <a:solidFill>
                  <a:srgbClr val="000000"/>
                </a:solidFill>
                <a:latin typeface="Calibri" panose="020F0502020204030204" pitchFamily="34" charset="0"/>
              </a:rPr>
              <a:t>cryptocurrency</a:t>
            </a:r>
            <a:r>
              <a:rPr lang="it-IT" altLang="it-IT" sz="1500" dirty="0">
                <a:solidFill>
                  <a:srgbClr val="000000"/>
                </a:solidFill>
                <a:latin typeface="Calibri" panose="020F0502020204030204" pitchFamily="34" charset="0"/>
              </a:rPr>
              <a:t> token </a:t>
            </a:r>
            <a:r>
              <a:rPr lang="it-IT" altLang="it-IT" sz="1500" dirty="0" err="1">
                <a:solidFill>
                  <a:srgbClr val="000000"/>
                </a:solidFill>
                <a:latin typeface="Calibri" panose="020F0502020204030204" pitchFamily="34" charset="0"/>
              </a:rPr>
              <a:t>depends</a:t>
            </a:r>
            <a:r>
              <a:rPr lang="it-IT" altLang="it-IT" sz="1500" dirty="0">
                <a:solidFill>
                  <a:srgbClr val="000000"/>
                </a:solidFill>
                <a:latin typeface="Calibri" panose="020F0502020204030204" pitchFamily="34" charset="0"/>
              </a:rPr>
              <a:t> on </a:t>
            </a:r>
            <a:r>
              <a:rPr lang="it-IT" altLang="it-IT" sz="1500" dirty="0" err="1">
                <a:solidFill>
                  <a:srgbClr val="000000"/>
                </a:solidFill>
                <a:latin typeface="Calibri" panose="020F0502020204030204" pitchFamily="34" charset="0"/>
              </a:rPr>
              <a:t>several</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factors</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including</a:t>
            </a:r>
            <a:r>
              <a:rPr lang="it-IT" altLang="it-IT" sz="1500" dirty="0">
                <a:solidFill>
                  <a:srgbClr val="000000"/>
                </a:solidFill>
                <a:latin typeface="Calibri" panose="020F0502020204030204" pitchFamily="34" charset="0"/>
              </a:rPr>
              <a:t> the </a:t>
            </a:r>
            <a:r>
              <a:rPr lang="it-IT" altLang="it-IT" sz="1500" dirty="0" err="1">
                <a:solidFill>
                  <a:srgbClr val="000000"/>
                </a:solidFill>
                <a:latin typeface="Calibri" panose="020F0502020204030204" pitchFamily="34" charset="0"/>
              </a:rPr>
              <a:t>complexity</a:t>
            </a:r>
            <a:r>
              <a:rPr lang="it-IT" altLang="it-IT" sz="1500" dirty="0">
                <a:solidFill>
                  <a:srgbClr val="000000"/>
                </a:solidFill>
                <a:latin typeface="Calibri" panose="020F0502020204030204" pitchFamily="34" charset="0"/>
              </a:rPr>
              <a:t> of </a:t>
            </a:r>
            <a:r>
              <a:rPr lang="it-IT" altLang="it-IT" sz="1500" dirty="0" err="1">
                <a:solidFill>
                  <a:srgbClr val="000000"/>
                </a:solidFill>
                <a:latin typeface="Calibri" panose="020F0502020204030204" pitchFamily="34" charset="0"/>
              </a:rPr>
              <a:t>your</a:t>
            </a:r>
            <a:r>
              <a:rPr lang="it-IT" altLang="it-IT" sz="1500" dirty="0">
                <a:solidFill>
                  <a:srgbClr val="000000"/>
                </a:solidFill>
                <a:latin typeface="Calibri" panose="020F0502020204030204" pitchFamily="34" charset="0"/>
              </a:rPr>
              <a:t> project and </a:t>
            </a:r>
            <a:r>
              <a:rPr lang="it-IT" altLang="it-IT" sz="1500" dirty="0" err="1">
                <a:solidFill>
                  <a:srgbClr val="000000"/>
                </a:solidFill>
                <a:latin typeface="Calibri" panose="020F0502020204030204" pitchFamily="34" charset="0"/>
              </a:rPr>
              <a:t>what</a:t>
            </a:r>
            <a:r>
              <a:rPr lang="it-IT" altLang="it-IT" sz="1500" dirty="0">
                <a:solidFill>
                  <a:srgbClr val="000000"/>
                </a:solidFill>
                <a:latin typeface="Calibri" panose="020F0502020204030204" pitchFamily="34" charset="0"/>
              </a:rPr>
              <a:t> services </a:t>
            </a:r>
            <a:r>
              <a:rPr lang="it-IT" altLang="it-IT" sz="1500" dirty="0" err="1">
                <a:solidFill>
                  <a:srgbClr val="000000"/>
                </a:solidFill>
                <a:latin typeface="Calibri" panose="020F0502020204030204" pitchFamily="34" charset="0"/>
              </a:rPr>
              <a:t>you</a:t>
            </a:r>
            <a:r>
              <a:rPr lang="it-IT" altLang="it-IT" sz="1500" dirty="0">
                <a:solidFill>
                  <a:srgbClr val="000000"/>
                </a:solidFill>
                <a:latin typeface="Calibri" panose="020F0502020204030204" pitchFamily="34" charset="0"/>
              </a:rPr>
              <a:t> use for </a:t>
            </a:r>
            <a:r>
              <a:rPr lang="it-IT" altLang="it-IT" sz="1500" dirty="0" err="1">
                <a:solidFill>
                  <a:srgbClr val="000000"/>
                </a:solidFill>
                <a:latin typeface="Calibri" panose="020F0502020204030204" pitchFamily="34" charset="0"/>
              </a:rPr>
              <a:t>development</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You’ll</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need</a:t>
            </a:r>
            <a:r>
              <a:rPr lang="it-IT" altLang="it-IT" sz="1500" dirty="0">
                <a:solidFill>
                  <a:srgbClr val="000000"/>
                </a:solidFill>
                <a:latin typeface="Calibri" panose="020F0502020204030204" pitchFamily="34" charset="0"/>
              </a:rPr>
              <a:t> to </a:t>
            </a:r>
            <a:r>
              <a:rPr lang="it-IT" altLang="it-IT" sz="1500" dirty="0" err="1">
                <a:solidFill>
                  <a:srgbClr val="000000"/>
                </a:solidFill>
                <a:latin typeface="Calibri" panose="020F0502020204030204" pitchFamily="34" charset="0"/>
              </a:rPr>
              <a:t>pay</a:t>
            </a:r>
            <a:r>
              <a:rPr lang="it-IT" altLang="it-IT" sz="1500" dirty="0">
                <a:solidFill>
                  <a:srgbClr val="000000"/>
                </a:solidFill>
                <a:latin typeface="Calibri" panose="020F0502020204030204" pitchFamily="34" charset="0"/>
              </a:rPr>
              <a:t> for </a:t>
            </a:r>
            <a:r>
              <a:rPr lang="it-IT" altLang="it-IT" sz="1500" dirty="0" err="1">
                <a:solidFill>
                  <a:srgbClr val="000000"/>
                </a:solidFill>
                <a:latin typeface="Calibri" panose="020F0502020204030204" pitchFamily="34" charset="0"/>
              </a:rPr>
              <a:t>legal</a:t>
            </a:r>
            <a:r>
              <a:rPr lang="it-IT" altLang="it-IT" sz="1500" dirty="0">
                <a:solidFill>
                  <a:srgbClr val="000000"/>
                </a:solidFill>
                <a:latin typeface="Calibri" panose="020F0502020204030204" pitchFamily="34" charset="0"/>
              </a:rPr>
              <a:t> services </a:t>
            </a:r>
            <a:r>
              <a:rPr lang="it-IT" altLang="it-IT" sz="1500" dirty="0" err="1">
                <a:solidFill>
                  <a:srgbClr val="000000"/>
                </a:solidFill>
                <a:latin typeface="Calibri" panose="020F0502020204030204" pitchFamily="34" charset="0"/>
              </a:rPr>
              <a:t>such</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as</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patenting</a:t>
            </a:r>
            <a:r>
              <a:rPr lang="it-IT" altLang="it-IT" sz="1500" dirty="0">
                <a:solidFill>
                  <a:srgbClr val="000000"/>
                </a:solidFill>
                <a:latin typeface="Calibri" panose="020F0502020204030204" pitchFamily="34" charset="0"/>
              </a:rPr>
              <a:t> and </a:t>
            </a:r>
            <a:r>
              <a:rPr lang="it-IT" altLang="it-IT" sz="1500" dirty="0" err="1">
                <a:solidFill>
                  <a:srgbClr val="000000"/>
                </a:solidFill>
                <a:latin typeface="Calibri" panose="020F0502020204030204" pitchFamily="34" charset="0"/>
              </a:rPr>
              <a:t>trademarking</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your</a:t>
            </a:r>
            <a:r>
              <a:rPr lang="it-IT" altLang="it-IT" sz="1500" dirty="0">
                <a:solidFill>
                  <a:srgbClr val="000000"/>
                </a:solidFill>
                <a:latin typeface="Calibri" panose="020F0502020204030204" pitchFamily="34" charset="0"/>
              </a:rPr>
              <a:t> idea or software. </a:t>
            </a:r>
            <a:r>
              <a:rPr lang="it-IT" altLang="it-IT" sz="1500" dirty="0" err="1">
                <a:solidFill>
                  <a:srgbClr val="000000"/>
                </a:solidFill>
                <a:latin typeface="Calibri" panose="020F0502020204030204" pitchFamily="34" charset="0"/>
              </a:rPr>
              <a:t>You</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may</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also</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need</a:t>
            </a:r>
            <a:r>
              <a:rPr lang="it-IT" altLang="it-IT" sz="1500" dirty="0">
                <a:solidFill>
                  <a:srgbClr val="000000"/>
                </a:solidFill>
                <a:latin typeface="Calibri" panose="020F0502020204030204" pitchFamily="34" charset="0"/>
              </a:rPr>
              <a:t> to </a:t>
            </a:r>
            <a:r>
              <a:rPr lang="it-IT" altLang="it-IT" sz="1500" dirty="0" err="1">
                <a:solidFill>
                  <a:srgbClr val="000000"/>
                </a:solidFill>
                <a:latin typeface="Calibri" panose="020F0502020204030204" pitchFamily="34" charset="0"/>
              </a:rPr>
              <a:t>hire</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experts</a:t>
            </a:r>
            <a:r>
              <a:rPr lang="it-IT" altLang="it-IT" sz="1500" dirty="0">
                <a:solidFill>
                  <a:srgbClr val="000000"/>
                </a:solidFill>
                <a:latin typeface="Calibri" panose="020F0502020204030204" pitchFamily="34" charset="0"/>
              </a:rPr>
              <a:t> in marketing </a:t>
            </a:r>
            <a:r>
              <a:rPr lang="it-IT" altLang="it-IT" sz="1500" dirty="0" err="1">
                <a:solidFill>
                  <a:srgbClr val="000000"/>
                </a:solidFill>
                <a:latin typeface="Calibri" panose="020F0502020204030204" pitchFamily="34" charset="0"/>
              </a:rPr>
              <a:t>who</a:t>
            </a:r>
            <a:r>
              <a:rPr lang="it-IT" altLang="it-IT" sz="1500" dirty="0">
                <a:solidFill>
                  <a:srgbClr val="000000"/>
                </a:solidFill>
                <a:latin typeface="Calibri" panose="020F0502020204030204" pitchFamily="34" charset="0"/>
              </a:rPr>
              <a:t> can help </a:t>
            </a:r>
            <a:r>
              <a:rPr lang="it-IT" altLang="it-IT" sz="1500" dirty="0" err="1">
                <a:solidFill>
                  <a:srgbClr val="000000"/>
                </a:solidFill>
                <a:latin typeface="Calibri" panose="020F0502020204030204" pitchFamily="34" charset="0"/>
              </a:rPr>
              <a:t>promote</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your</a:t>
            </a:r>
            <a:r>
              <a:rPr lang="it-IT" altLang="it-IT" sz="1500" dirty="0">
                <a:solidFill>
                  <a:srgbClr val="000000"/>
                </a:solidFill>
                <a:latin typeface="Calibri" panose="020F0502020204030204" pitchFamily="34" charset="0"/>
              </a:rPr>
              <a:t> product </a:t>
            </a:r>
            <a:r>
              <a:rPr lang="it-IT" altLang="it-IT" sz="1500" dirty="0" err="1">
                <a:solidFill>
                  <a:srgbClr val="000000"/>
                </a:solidFill>
                <a:latin typeface="Calibri" panose="020F0502020204030204" pitchFamily="34" charset="0"/>
              </a:rPr>
              <a:t>effectively</a:t>
            </a:r>
            <a:r>
              <a:rPr lang="it-IT" altLang="it-IT" sz="1500" dirty="0">
                <a:solidFill>
                  <a:srgbClr val="000000"/>
                </a:solidFill>
                <a:latin typeface="Calibri" panose="020F0502020204030204" pitchFamily="34" charset="0"/>
              </a:rPr>
              <a:t> and </a:t>
            </a:r>
            <a:r>
              <a:rPr lang="it-IT" altLang="it-IT" sz="1500" dirty="0" err="1">
                <a:solidFill>
                  <a:srgbClr val="000000"/>
                </a:solidFill>
                <a:latin typeface="Calibri" panose="020F0502020204030204" pitchFamily="34" charset="0"/>
              </a:rPr>
              <a:t>efficiently</a:t>
            </a:r>
            <a:r>
              <a:rPr lang="it-IT" altLang="it-IT" sz="1500" dirty="0">
                <a:solidFill>
                  <a:srgbClr val="000000"/>
                </a:solidFill>
                <a:latin typeface="Calibri" panose="020F0502020204030204" pitchFamily="34" charset="0"/>
              </a:rPr>
              <a:t>.</a:t>
            </a:r>
          </a:p>
          <a:p>
            <a:pPr defTabSz="685800" eaLnBrk="0" fontAlgn="base" hangingPunct="0">
              <a:spcBef>
                <a:spcPct val="0"/>
              </a:spcBef>
              <a:spcAft>
                <a:spcPct val="0"/>
              </a:spcAft>
            </a:pPr>
            <a:r>
              <a:rPr lang="it-IT" altLang="it-IT" sz="1500" dirty="0">
                <a:solidFill>
                  <a:srgbClr val="000000"/>
                </a:solidFill>
                <a:latin typeface="Calibri" panose="020F0502020204030204" pitchFamily="34" charset="0"/>
              </a:rPr>
              <a:t>The costs </a:t>
            </a:r>
            <a:r>
              <a:rPr lang="it-IT" altLang="it-IT" sz="1500" dirty="0" err="1">
                <a:solidFill>
                  <a:srgbClr val="000000"/>
                </a:solidFill>
                <a:latin typeface="Calibri" panose="020F0502020204030204" pitchFamily="34" charset="0"/>
              </a:rPr>
              <a:t>involved</a:t>
            </a:r>
            <a:r>
              <a:rPr lang="it-IT" altLang="it-IT" sz="1500" dirty="0">
                <a:solidFill>
                  <a:srgbClr val="000000"/>
                </a:solidFill>
                <a:latin typeface="Calibri" panose="020F0502020204030204" pitchFamily="34" charset="0"/>
              </a:rPr>
              <a:t> in </a:t>
            </a:r>
            <a:r>
              <a:rPr lang="it-IT" altLang="it-IT" sz="1500" dirty="0" err="1">
                <a:solidFill>
                  <a:srgbClr val="000000"/>
                </a:solidFill>
                <a:latin typeface="Calibri" panose="020F0502020204030204" pitchFamily="34" charset="0"/>
              </a:rPr>
              <a:t>creating</a:t>
            </a:r>
            <a:r>
              <a:rPr lang="it-IT" altLang="it-IT" sz="1500" dirty="0">
                <a:solidFill>
                  <a:srgbClr val="000000"/>
                </a:solidFill>
                <a:latin typeface="Calibri" panose="020F0502020204030204" pitchFamily="34" charset="0"/>
              </a:rPr>
              <a:t> a token </a:t>
            </a:r>
            <a:r>
              <a:rPr lang="it-IT" altLang="it-IT" sz="1500" dirty="0" err="1">
                <a:solidFill>
                  <a:srgbClr val="000000"/>
                </a:solidFill>
                <a:latin typeface="Calibri" panose="020F0502020204030204" pitchFamily="34" charset="0"/>
              </a:rPr>
              <a:t>vary</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depending</a:t>
            </a:r>
            <a:r>
              <a:rPr lang="it-IT" altLang="it-IT" sz="1500" dirty="0">
                <a:solidFill>
                  <a:srgbClr val="000000"/>
                </a:solidFill>
                <a:latin typeface="Calibri" panose="020F0502020204030204" pitchFamily="34" charset="0"/>
              </a:rPr>
              <a:t> on </a:t>
            </a:r>
            <a:r>
              <a:rPr lang="it-IT" altLang="it-IT" sz="1500" dirty="0" err="1">
                <a:solidFill>
                  <a:srgbClr val="000000"/>
                </a:solidFill>
                <a:latin typeface="Calibri" panose="020F0502020204030204" pitchFamily="34" charset="0"/>
              </a:rPr>
              <a:t>who</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you</a:t>
            </a:r>
            <a:r>
              <a:rPr lang="it-IT" altLang="it-IT" sz="1500" dirty="0">
                <a:solidFill>
                  <a:srgbClr val="000000"/>
                </a:solidFill>
                <a:latin typeface="Calibri" panose="020F0502020204030204" pitchFamily="34" charset="0"/>
              </a:rPr>
              <a:t> </a:t>
            </a:r>
            <a:r>
              <a:rPr lang="it-IT" altLang="it-IT" sz="1500" dirty="0" err="1">
                <a:solidFill>
                  <a:srgbClr val="000000"/>
                </a:solidFill>
                <a:latin typeface="Calibri" panose="020F0502020204030204" pitchFamily="34" charset="0"/>
              </a:rPr>
              <a:t>choose</a:t>
            </a:r>
            <a:r>
              <a:rPr lang="it-IT" altLang="it-IT" sz="1500" dirty="0">
                <a:solidFill>
                  <a:srgbClr val="000000"/>
                </a:solidFill>
                <a:latin typeface="Calibri" panose="020F0502020204030204" pitchFamily="34" charset="0"/>
              </a:rPr>
              <a:t> to work with. </a:t>
            </a:r>
            <a:r>
              <a:rPr lang="it-IT" altLang="it-IT" sz="1500" dirty="0" err="1">
                <a:solidFill>
                  <a:srgbClr val="000000"/>
                </a:solidFill>
                <a:latin typeface="Calibri" panose="020F0502020204030204" pitchFamily="34" charset="0"/>
              </a:rPr>
              <a:t>Considering</a:t>
            </a:r>
            <a:r>
              <a:rPr lang="it-IT" altLang="it-IT" sz="1500" dirty="0">
                <a:solidFill>
                  <a:srgbClr val="000000"/>
                </a:solidFill>
                <a:latin typeface="Calibri" panose="020F0502020204030204" pitchFamily="34" charset="0"/>
              </a:rPr>
              <a:t> the </a:t>
            </a:r>
            <a:r>
              <a:rPr lang="it-IT" altLang="it-IT" sz="1500" dirty="0" err="1">
                <a:solidFill>
                  <a:srgbClr val="000000"/>
                </a:solidFill>
                <a:latin typeface="Calibri" panose="020F0502020204030204" pitchFamily="34" charset="0"/>
              </a:rPr>
              <a:t>average</a:t>
            </a:r>
            <a:r>
              <a:rPr lang="it-IT" altLang="it-IT" sz="1500" dirty="0">
                <a:solidFill>
                  <a:srgbClr val="000000"/>
                </a:solidFill>
                <a:latin typeface="Calibri" panose="020F0502020204030204" pitchFamily="34" charset="0"/>
              </a:rPr>
              <a:t> web 3.0 developer </a:t>
            </a:r>
            <a:r>
              <a:rPr lang="it-IT" altLang="it-IT" sz="1500" dirty="0" err="1">
                <a:solidFill>
                  <a:srgbClr val="000000"/>
                </a:solidFill>
                <a:latin typeface="Calibri" panose="020F0502020204030204" pitchFamily="34" charset="0"/>
              </a:rPr>
              <a:t>salary</a:t>
            </a:r>
            <a:r>
              <a:rPr lang="it-IT" altLang="it-IT" sz="1500" dirty="0">
                <a:solidFill>
                  <a:srgbClr val="000000"/>
                </a:solidFill>
                <a:latin typeface="Calibri" panose="020F0502020204030204" pitchFamily="34" charset="0"/>
              </a:rPr>
              <a:t>, the prices for token </a:t>
            </a:r>
            <a:r>
              <a:rPr lang="it-IT" altLang="it-IT" sz="1500" dirty="0" err="1">
                <a:solidFill>
                  <a:srgbClr val="000000"/>
                </a:solidFill>
                <a:latin typeface="Calibri" panose="020F0502020204030204" pitchFamily="34" charset="0"/>
              </a:rPr>
              <a:t>creation</a:t>
            </a:r>
            <a:r>
              <a:rPr lang="it-IT" altLang="it-IT" sz="1500" dirty="0">
                <a:solidFill>
                  <a:srgbClr val="000000"/>
                </a:solidFill>
                <a:latin typeface="Calibri" panose="020F0502020204030204" pitchFamily="34" charset="0"/>
              </a:rPr>
              <a:t> can range </a:t>
            </a:r>
            <a:r>
              <a:rPr lang="it-IT" altLang="it-IT" sz="1500" dirty="0" err="1">
                <a:solidFill>
                  <a:srgbClr val="000000"/>
                </a:solidFill>
                <a:latin typeface="Calibri" panose="020F0502020204030204" pitchFamily="34" charset="0"/>
              </a:rPr>
              <a:t>anywhere</a:t>
            </a:r>
            <a:r>
              <a:rPr lang="it-IT" altLang="it-IT" sz="1500" dirty="0">
                <a:solidFill>
                  <a:srgbClr val="000000"/>
                </a:solidFill>
                <a:latin typeface="Calibri" panose="020F0502020204030204" pitchFamily="34" charset="0"/>
              </a:rPr>
              <a:t> from $5,000 to over $100,000.</a:t>
            </a:r>
          </a:p>
        </p:txBody>
      </p:sp>
    </p:spTree>
    <p:extLst>
      <p:ext uri="{BB962C8B-B14F-4D97-AF65-F5344CB8AC3E}">
        <p14:creationId xmlns:p14="http://schemas.microsoft.com/office/powerpoint/2010/main" val="215716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6953940-5B84-24D4-1A1A-7EBB6D1FEBC9}"/>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8</a:t>
            </a:fld>
            <a:endParaRPr lang="it-IT">
              <a:solidFill>
                <a:srgbClr val="000000">
                  <a:lumMod val="65000"/>
                  <a:lumOff val="35000"/>
                </a:srgbClr>
              </a:solidFill>
              <a:latin typeface="Manrope"/>
            </a:endParaRPr>
          </a:p>
        </p:txBody>
      </p:sp>
      <p:sp>
        <p:nvSpPr>
          <p:cNvPr id="7" name="CasellaDiTesto 6">
            <a:extLst>
              <a:ext uri="{FF2B5EF4-FFF2-40B4-BE49-F238E27FC236}">
                <a16:creationId xmlns:a16="http://schemas.microsoft.com/office/drawing/2014/main" id="{F04FB591-4A97-BB85-979F-B83D55C3ACA4}"/>
              </a:ext>
            </a:extLst>
          </p:cNvPr>
          <p:cNvSpPr txBox="1"/>
          <p:nvPr/>
        </p:nvSpPr>
        <p:spPr>
          <a:xfrm>
            <a:off x="375249" y="1226030"/>
            <a:ext cx="8242540" cy="507831"/>
          </a:xfrm>
          <a:prstGeom prst="rect">
            <a:avLst/>
          </a:prstGeom>
          <a:noFill/>
        </p:spPr>
        <p:txBody>
          <a:bodyPr wrap="square" rtlCol="0">
            <a:spAutoFit/>
          </a:bodyPr>
          <a:lstStyle/>
          <a:p>
            <a:pPr defTabSz="685800"/>
            <a:r>
              <a:rPr lang="it-IT" sz="1350" dirty="0" err="1">
                <a:solidFill>
                  <a:srgbClr val="000000"/>
                </a:solidFill>
                <a:latin typeface="Manrope"/>
              </a:rPr>
              <a:t>Investing</a:t>
            </a:r>
            <a:r>
              <a:rPr lang="it-IT" sz="1350" dirty="0">
                <a:solidFill>
                  <a:srgbClr val="000000"/>
                </a:solidFill>
                <a:latin typeface="Manrope"/>
              </a:rPr>
              <a:t> in S&amp;P500, Bitcoin, </a:t>
            </a:r>
            <a:r>
              <a:rPr lang="it-IT" sz="1350" dirty="0" err="1">
                <a:solidFill>
                  <a:srgbClr val="000000"/>
                </a:solidFill>
                <a:latin typeface="Manrope"/>
              </a:rPr>
              <a:t>Ether</a:t>
            </a:r>
            <a:endParaRPr lang="it-IT" sz="1350" dirty="0">
              <a:solidFill>
                <a:srgbClr val="000000"/>
              </a:solidFill>
              <a:latin typeface="Manrope"/>
            </a:endParaRPr>
          </a:p>
          <a:p>
            <a:pPr defTabSz="685800"/>
            <a:endParaRPr lang="it-IT" sz="1350" dirty="0">
              <a:solidFill>
                <a:srgbClr val="000000"/>
              </a:solidFill>
              <a:latin typeface="Manrope"/>
            </a:endParaRPr>
          </a:p>
        </p:txBody>
      </p:sp>
      <p:graphicFrame>
        <p:nvGraphicFramePr>
          <p:cNvPr id="15" name="Tabella 14">
            <a:extLst>
              <a:ext uri="{FF2B5EF4-FFF2-40B4-BE49-F238E27FC236}">
                <a16:creationId xmlns:a16="http://schemas.microsoft.com/office/drawing/2014/main" id="{07E006AC-8DCE-9CA7-7A4E-3BD559B2C1EB}"/>
              </a:ext>
            </a:extLst>
          </p:cNvPr>
          <p:cNvGraphicFramePr>
            <a:graphicFrameLocks noGrp="1"/>
          </p:cNvGraphicFramePr>
          <p:nvPr/>
        </p:nvGraphicFramePr>
        <p:xfrm>
          <a:off x="4177492" y="3427376"/>
          <a:ext cx="4324349" cy="1328739"/>
        </p:xfrm>
        <a:graphic>
          <a:graphicData uri="http://schemas.openxmlformats.org/drawingml/2006/table">
            <a:tbl>
              <a:tblPr/>
              <a:tblGrid>
                <a:gridCol w="933262">
                  <a:extLst>
                    <a:ext uri="{9D8B030D-6E8A-4147-A177-3AD203B41FA5}">
                      <a16:colId xmlns:a16="http://schemas.microsoft.com/office/drawing/2014/main" val="138849437"/>
                    </a:ext>
                  </a:extLst>
                </a:gridCol>
                <a:gridCol w="819275">
                  <a:extLst>
                    <a:ext uri="{9D8B030D-6E8A-4147-A177-3AD203B41FA5}">
                      <a16:colId xmlns:a16="http://schemas.microsoft.com/office/drawing/2014/main" val="97528059"/>
                    </a:ext>
                  </a:extLst>
                </a:gridCol>
                <a:gridCol w="819275">
                  <a:extLst>
                    <a:ext uri="{9D8B030D-6E8A-4147-A177-3AD203B41FA5}">
                      <a16:colId xmlns:a16="http://schemas.microsoft.com/office/drawing/2014/main" val="1547742707"/>
                    </a:ext>
                  </a:extLst>
                </a:gridCol>
                <a:gridCol w="819275">
                  <a:extLst>
                    <a:ext uri="{9D8B030D-6E8A-4147-A177-3AD203B41FA5}">
                      <a16:colId xmlns:a16="http://schemas.microsoft.com/office/drawing/2014/main" val="2996407447"/>
                    </a:ext>
                  </a:extLst>
                </a:gridCol>
                <a:gridCol w="933262">
                  <a:extLst>
                    <a:ext uri="{9D8B030D-6E8A-4147-A177-3AD203B41FA5}">
                      <a16:colId xmlns:a16="http://schemas.microsoft.com/office/drawing/2014/main" val="2129531898"/>
                    </a:ext>
                  </a:extLst>
                </a:gridCol>
              </a:tblGrid>
              <a:tr h="150019">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it-IT" sz="800" b="0" i="0" u="none" strike="noStrike">
                          <a:solidFill>
                            <a:srgbClr val="000000"/>
                          </a:solidFill>
                          <a:effectLst/>
                          <a:latin typeface="Calibri" panose="020F0502020204030204" pitchFamily="34" charset="0"/>
                        </a:rPr>
                        <a:t>sp500</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it-IT" sz="800" b="0" i="0" u="none" strike="noStrike">
                          <a:solidFill>
                            <a:srgbClr val="000000"/>
                          </a:solidFill>
                          <a:effectLst/>
                          <a:latin typeface="Calibri" panose="020F0502020204030204" pitchFamily="34" charset="0"/>
                        </a:rPr>
                        <a:t>btc</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it-IT" sz="800" b="0" i="0" u="none" strike="noStrike">
                          <a:solidFill>
                            <a:srgbClr val="000000"/>
                          </a:solidFill>
                          <a:effectLst/>
                          <a:latin typeface="Calibri" panose="020F0502020204030204" pitchFamily="34" charset="0"/>
                        </a:rPr>
                        <a:t>eth</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91728197"/>
                  </a:ext>
                </a:extLst>
              </a:tr>
              <a:tr h="150019">
                <a:tc>
                  <a:txBody>
                    <a:bodyPr/>
                    <a:lstStyle/>
                    <a:p>
                      <a:pPr algn="r" fontAlgn="b"/>
                      <a:r>
                        <a:rPr lang="it-IT" sz="800" b="0" i="0" u="none" strike="noStrike">
                          <a:solidFill>
                            <a:srgbClr val="000000"/>
                          </a:solidFill>
                          <a:effectLst/>
                          <a:latin typeface="Calibri" panose="020F0502020204030204" pitchFamily="34" charset="0"/>
                        </a:rPr>
                        <a:t>Mean</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1.000571</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1.002706</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1.003440</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669965653"/>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97102943"/>
                  </a:ext>
                </a:extLst>
              </a:tr>
              <a:tr h="142875">
                <a:tc>
                  <a:txBody>
                    <a:bodyPr/>
                    <a:lstStyle/>
                    <a:p>
                      <a:pPr algn="r" fontAlgn="b"/>
                      <a:r>
                        <a:rPr lang="it-IT" sz="800" b="0" i="0" u="none" strike="noStrike">
                          <a:solidFill>
                            <a:srgbClr val="000000"/>
                          </a:solidFill>
                          <a:effectLst/>
                          <a:latin typeface="Calibri" panose="020F0502020204030204" pitchFamily="34" charset="0"/>
                        </a:rPr>
                        <a:t>V=VarCov Matrix</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0.000173</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0.000200</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0.000232</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sp500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2210145919"/>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0.000200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r" fontAlgn="b"/>
                      <a:r>
                        <a:rPr lang="it-IT" sz="800" b="1" i="0" u="none" strike="noStrike" dirty="0">
                          <a:solidFill>
                            <a:srgbClr val="000000"/>
                          </a:solidFill>
                          <a:effectLst/>
                          <a:latin typeface="Calibri" panose="020F0502020204030204" pitchFamily="34" charset="0"/>
                        </a:rPr>
                        <a:t>0.001670</a:t>
                      </a:r>
                    </a:p>
                  </a:txBody>
                  <a:tcPr marL="0" marR="0" marT="0" marB="0" anchor="b">
                    <a:lnL>
                      <a:noFill/>
                    </a:lnL>
                    <a:lnR>
                      <a:noFill/>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0.001572</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btc</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1851888296"/>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0.000232</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0.001572</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0.002497</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eth</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3818349192"/>
                  </a:ext>
                </a:extLst>
              </a:tr>
              <a:tr h="142875">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912824253"/>
                  </a:ext>
                </a:extLst>
              </a:tr>
              <a:tr h="150019">
                <a:tc>
                  <a:txBody>
                    <a:bodyPr/>
                    <a:lstStyle/>
                    <a:p>
                      <a:pPr algn="ctr" fontAlgn="b"/>
                      <a:r>
                        <a:rPr lang="it-IT" sz="800" b="0" i="0" u="none" strike="noStrike">
                          <a:solidFill>
                            <a:srgbClr val="000000"/>
                          </a:solidFill>
                          <a:effectLst/>
                          <a:latin typeface="Calibri" panose="020F0502020204030204" pitchFamily="34" charset="0"/>
                        </a:rPr>
                        <a:t>correlation</a:t>
                      </a: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r" fontAlgn="b"/>
                      <a:r>
                        <a:rPr lang="it-IT" sz="800" b="0" i="0" u="none" strike="noStrike">
                          <a:solidFill>
                            <a:srgbClr val="000000"/>
                          </a:solidFill>
                          <a:effectLst/>
                          <a:latin typeface="Calibri" panose="020F0502020204030204" pitchFamily="34" charset="0"/>
                        </a:rPr>
                        <a:t>0.37</a:t>
                      </a:r>
                    </a:p>
                  </a:txBody>
                  <a:tcPr marL="0" marR="0" marT="0" marB="0" anchor="b">
                    <a:lnL>
                      <a:noFill/>
                    </a:lnL>
                    <a:lnR>
                      <a:noFill/>
                    </a:lnR>
                    <a:lnT>
                      <a:noFill/>
                    </a:lnT>
                    <a:lnB>
                      <a:noFill/>
                    </a:lnB>
                    <a:noFill/>
                  </a:tcPr>
                </a:tc>
                <a:tc>
                  <a:txBody>
                    <a:bodyPr/>
                    <a:lstStyle/>
                    <a:p>
                      <a:pPr algn="r" fontAlgn="b"/>
                      <a:r>
                        <a:rPr lang="it-IT" sz="800" b="0" i="0" u="none" strike="noStrike" dirty="0">
                          <a:solidFill>
                            <a:srgbClr val="000000"/>
                          </a:solidFill>
                          <a:effectLst/>
                          <a:latin typeface="Calibri" panose="020F0502020204030204" pitchFamily="34" charset="0"/>
                        </a:rPr>
                        <a:t>0.35</a:t>
                      </a: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542019579"/>
                  </a:ext>
                </a:extLst>
              </a:tr>
              <a:tr h="142875">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r" fontAlgn="b"/>
                      <a:r>
                        <a:rPr lang="it-IT" sz="800" b="0" i="0" u="none" strike="noStrike" dirty="0">
                          <a:solidFill>
                            <a:srgbClr val="000000"/>
                          </a:solidFill>
                          <a:effectLst/>
                          <a:latin typeface="Calibri" panose="020F0502020204030204" pitchFamily="34" charset="0"/>
                        </a:rPr>
                        <a:t>0.77</a:t>
                      </a:r>
                    </a:p>
                  </a:txBody>
                  <a:tcPr marL="0" marR="0" marT="0" marB="0" anchor="b">
                    <a:lnL>
                      <a:noFill/>
                    </a:lnL>
                    <a:lnR>
                      <a:noFill/>
                    </a:lnR>
                    <a:lnT>
                      <a:noFill/>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93443605"/>
                  </a:ext>
                </a:extLst>
              </a:tr>
            </a:tbl>
          </a:graphicData>
        </a:graphic>
      </p:graphicFrame>
      <p:graphicFrame>
        <p:nvGraphicFramePr>
          <p:cNvPr id="16" name="Tabella 15">
            <a:extLst>
              <a:ext uri="{FF2B5EF4-FFF2-40B4-BE49-F238E27FC236}">
                <a16:creationId xmlns:a16="http://schemas.microsoft.com/office/drawing/2014/main" id="{F9BFFBA2-A4F6-F16C-0357-C0490AD5EC41}"/>
              </a:ext>
            </a:extLst>
          </p:cNvPr>
          <p:cNvGraphicFramePr>
            <a:graphicFrameLocks noGrp="1"/>
          </p:cNvGraphicFramePr>
          <p:nvPr/>
        </p:nvGraphicFramePr>
        <p:xfrm>
          <a:off x="1695091" y="1618958"/>
          <a:ext cx="1866900" cy="285750"/>
        </p:xfrm>
        <a:graphic>
          <a:graphicData uri="http://schemas.openxmlformats.org/drawingml/2006/table">
            <a:tbl>
              <a:tblPr>
                <a:tableStyleId>{5C22544A-7EE6-4342-B048-85BDC9FD1C3A}</a:tableStyleId>
              </a:tblPr>
              <a:tblGrid>
                <a:gridCol w="933450">
                  <a:extLst>
                    <a:ext uri="{9D8B030D-6E8A-4147-A177-3AD203B41FA5}">
                      <a16:colId xmlns:a16="http://schemas.microsoft.com/office/drawing/2014/main" val="1029940234"/>
                    </a:ext>
                  </a:extLst>
                </a:gridCol>
                <a:gridCol w="933450">
                  <a:extLst>
                    <a:ext uri="{9D8B030D-6E8A-4147-A177-3AD203B41FA5}">
                      <a16:colId xmlns:a16="http://schemas.microsoft.com/office/drawing/2014/main" val="2083650896"/>
                    </a:ext>
                  </a:extLst>
                </a:gridCol>
              </a:tblGrid>
              <a:tr h="142875">
                <a:tc>
                  <a:txBody>
                    <a:bodyPr/>
                    <a:lstStyle/>
                    <a:p>
                      <a:pPr algn="ctr" fontAlgn="b"/>
                      <a:r>
                        <a:rPr lang="it-IT" sz="800" u="none" strike="noStrike">
                          <a:effectLst/>
                        </a:rPr>
                        <a:t>Start</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it-IT" sz="800" u="none" strike="noStrike">
                          <a:effectLst/>
                        </a:rPr>
                        <a:t>15/11/2022</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90736769"/>
                  </a:ext>
                </a:extLst>
              </a:tr>
              <a:tr h="142875">
                <a:tc>
                  <a:txBody>
                    <a:bodyPr/>
                    <a:lstStyle/>
                    <a:p>
                      <a:pPr algn="ctr" fontAlgn="b"/>
                      <a:r>
                        <a:rPr lang="it-IT" sz="800" u="none" strike="noStrike">
                          <a:effectLst/>
                        </a:rPr>
                        <a:t>End</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it-IT" sz="800" u="none" strike="noStrike" dirty="0">
                          <a:effectLst/>
                        </a:rPr>
                        <a:t>15/11/2024</a:t>
                      </a:r>
                      <a:endParaRPr lang="it-IT"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13202440"/>
                  </a:ext>
                </a:extLst>
              </a:tr>
            </a:tbl>
          </a:graphicData>
        </a:graphic>
      </p:graphicFrame>
      <p:graphicFrame>
        <p:nvGraphicFramePr>
          <p:cNvPr id="17" name="Tabella 16">
            <a:extLst>
              <a:ext uri="{FF2B5EF4-FFF2-40B4-BE49-F238E27FC236}">
                <a16:creationId xmlns:a16="http://schemas.microsoft.com/office/drawing/2014/main" id="{2417ACAF-2009-C754-5FB6-236CB46DC05A}"/>
              </a:ext>
            </a:extLst>
          </p:cNvPr>
          <p:cNvGraphicFramePr>
            <a:graphicFrameLocks noGrp="1"/>
          </p:cNvGraphicFramePr>
          <p:nvPr/>
        </p:nvGraphicFramePr>
        <p:xfrm>
          <a:off x="5314231" y="3141626"/>
          <a:ext cx="1866900" cy="285750"/>
        </p:xfrm>
        <a:graphic>
          <a:graphicData uri="http://schemas.openxmlformats.org/drawingml/2006/table">
            <a:tbl>
              <a:tblPr>
                <a:tableStyleId>{5C22544A-7EE6-4342-B048-85BDC9FD1C3A}</a:tableStyleId>
              </a:tblPr>
              <a:tblGrid>
                <a:gridCol w="933450">
                  <a:extLst>
                    <a:ext uri="{9D8B030D-6E8A-4147-A177-3AD203B41FA5}">
                      <a16:colId xmlns:a16="http://schemas.microsoft.com/office/drawing/2014/main" val="2798894086"/>
                    </a:ext>
                  </a:extLst>
                </a:gridCol>
                <a:gridCol w="933450">
                  <a:extLst>
                    <a:ext uri="{9D8B030D-6E8A-4147-A177-3AD203B41FA5}">
                      <a16:colId xmlns:a16="http://schemas.microsoft.com/office/drawing/2014/main" val="95107958"/>
                    </a:ext>
                  </a:extLst>
                </a:gridCol>
              </a:tblGrid>
              <a:tr h="142875">
                <a:tc>
                  <a:txBody>
                    <a:bodyPr/>
                    <a:lstStyle/>
                    <a:p>
                      <a:pPr algn="ctr" fontAlgn="b"/>
                      <a:r>
                        <a:rPr lang="it-IT" sz="800" u="none" strike="noStrike">
                          <a:effectLst/>
                        </a:rPr>
                        <a:t>Start</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it-IT" sz="800" u="none" strike="noStrike">
                          <a:effectLst/>
                        </a:rPr>
                        <a:t>15/11/2019</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6399927"/>
                  </a:ext>
                </a:extLst>
              </a:tr>
              <a:tr h="142875">
                <a:tc>
                  <a:txBody>
                    <a:bodyPr/>
                    <a:lstStyle/>
                    <a:p>
                      <a:pPr algn="ctr" fontAlgn="b"/>
                      <a:r>
                        <a:rPr lang="it-IT" sz="800" u="none" strike="noStrike">
                          <a:effectLst/>
                        </a:rPr>
                        <a:t>End</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it-IT" sz="800" u="none" strike="noStrike" dirty="0">
                          <a:effectLst/>
                        </a:rPr>
                        <a:t>15/11/2024</a:t>
                      </a:r>
                      <a:endParaRPr lang="it-IT"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57114863"/>
                  </a:ext>
                </a:extLst>
              </a:tr>
            </a:tbl>
          </a:graphicData>
        </a:graphic>
      </p:graphicFrame>
      <p:sp>
        <p:nvSpPr>
          <p:cNvPr id="18" name="CasellaDiTesto 17">
            <a:extLst>
              <a:ext uri="{FF2B5EF4-FFF2-40B4-BE49-F238E27FC236}">
                <a16:creationId xmlns:a16="http://schemas.microsoft.com/office/drawing/2014/main" id="{0375B2A1-1F84-15A2-E695-0C250446549A}"/>
              </a:ext>
            </a:extLst>
          </p:cNvPr>
          <p:cNvSpPr txBox="1"/>
          <p:nvPr/>
        </p:nvSpPr>
        <p:spPr>
          <a:xfrm>
            <a:off x="181155" y="4940979"/>
            <a:ext cx="4451230" cy="1131079"/>
          </a:xfrm>
          <a:prstGeom prst="rect">
            <a:avLst/>
          </a:prstGeom>
          <a:noFill/>
        </p:spPr>
        <p:txBody>
          <a:bodyPr wrap="square" rtlCol="0">
            <a:spAutoFit/>
          </a:bodyPr>
          <a:lstStyle/>
          <a:p>
            <a:pPr defTabSz="685800"/>
            <a:r>
              <a:rPr lang="it-IT" sz="1350" dirty="0" err="1">
                <a:solidFill>
                  <a:srgbClr val="000000"/>
                </a:solidFill>
                <a:latin typeface="Manrope"/>
              </a:rPr>
              <a:t>Daily</a:t>
            </a:r>
            <a:r>
              <a:rPr lang="it-IT" sz="1350" dirty="0">
                <a:solidFill>
                  <a:srgbClr val="000000"/>
                </a:solidFill>
                <a:latin typeface="Manrope"/>
              </a:rPr>
              <a:t> Return</a:t>
            </a:r>
          </a:p>
          <a:p>
            <a:pPr defTabSz="685800"/>
            <a:r>
              <a:rPr lang="it-IT" sz="1350" dirty="0">
                <a:solidFill>
                  <a:srgbClr val="000000"/>
                </a:solidFill>
                <a:latin typeface="Manrope"/>
              </a:rPr>
              <a:t>1.</a:t>
            </a:r>
            <a:r>
              <a:rPr lang="it-IT" sz="1350" dirty="0">
                <a:solidFill>
                  <a:srgbClr val="FF0000"/>
                </a:solidFill>
                <a:latin typeface="Manrope"/>
              </a:rPr>
              <a:t>000</a:t>
            </a:r>
            <a:r>
              <a:rPr lang="it-IT" sz="1350" dirty="0">
                <a:solidFill>
                  <a:srgbClr val="000000"/>
                </a:solidFill>
                <a:latin typeface="Manrope"/>
              </a:rPr>
              <a:t>1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+2.53% in a </a:t>
            </a:r>
            <a:r>
              <a:rPr lang="it-IT" sz="1350" dirty="0" err="1">
                <a:solidFill>
                  <a:srgbClr val="000000"/>
                </a:solidFill>
                <a:latin typeface="Manrope"/>
              </a:rPr>
              <a:t>year</a:t>
            </a:r>
            <a:endParaRPr lang="it-IT" sz="1350" dirty="0">
              <a:solidFill>
                <a:srgbClr val="000000"/>
              </a:solidFill>
              <a:latin typeface="Manrope"/>
            </a:endParaRPr>
          </a:p>
          <a:p>
            <a:pPr defTabSz="685800"/>
            <a:r>
              <a:rPr lang="it-IT" sz="1350" dirty="0">
                <a:solidFill>
                  <a:srgbClr val="000000"/>
                </a:solidFill>
                <a:latin typeface="Manrope"/>
              </a:rPr>
              <a:t>1.</a:t>
            </a:r>
            <a:r>
              <a:rPr lang="it-IT" sz="1350" dirty="0">
                <a:solidFill>
                  <a:srgbClr val="FF0000"/>
                </a:solidFill>
                <a:latin typeface="Manrope"/>
              </a:rPr>
              <a:t>00</a:t>
            </a:r>
            <a:r>
              <a:rPr lang="it-IT" sz="1350" dirty="0">
                <a:solidFill>
                  <a:srgbClr val="000000"/>
                </a:solidFill>
                <a:latin typeface="Manrope"/>
              </a:rPr>
              <a:t>1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+28.39% in a </a:t>
            </a:r>
            <a:r>
              <a:rPr lang="it-IT" sz="1350" dirty="0" err="1">
                <a:solidFill>
                  <a:srgbClr val="000000"/>
                </a:solidFill>
                <a:latin typeface="Manrope"/>
              </a:rPr>
              <a:t>year</a:t>
            </a:r>
            <a:endParaRPr lang="it-IT" sz="1350" dirty="0">
              <a:solidFill>
                <a:srgbClr val="000000"/>
              </a:solidFill>
              <a:latin typeface="Manrope"/>
            </a:endParaRPr>
          </a:p>
          <a:p>
            <a:pPr defTabSz="685800"/>
            <a:r>
              <a:rPr lang="it-IT" sz="1350" dirty="0">
                <a:solidFill>
                  <a:srgbClr val="000000"/>
                </a:solidFill>
                <a:latin typeface="Manrope"/>
              </a:rPr>
              <a:t>1.</a:t>
            </a:r>
            <a:r>
              <a:rPr lang="it-IT" sz="1350" dirty="0">
                <a:solidFill>
                  <a:srgbClr val="FF0000"/>
                </a:solidFill>
                <a:latin typeface="Manrope"/>
              </a:rPr>
              <a:t>00</a:t>
            </a:r>
            <a:r>
              <a:rPr lang="it-IT" sz="1350" dirty="0">
                <a:solidFill>
                  <a:srgbClr val="000000"/>
                </a:solidFill>
                <a:latin typeface="Manrope"/>
              </a:rPr>
              <a:t>3 with </a:t>
            </a:r>
            <a:r>
              <a:rPr lang="it-IT" sz="1350" dirty="0" err="1">
                <a:solidFill>
                  <a:srgbClr val="000000"/>
                </a:solidFill>
                <a:latin typeface="Manrope"/>
              </a:rPr>
              <a:t>certainty</a:t>
            </a:r>
            <a:r>
              <a:rPr lang="it-IT" sz="1350" dirty="0">
                <a:solidFill>
                  <a:srgbClr val="000000"/>
                </a:solidFill>
                <a:latin typeface="Manrope"/>
              </a:rPr>
              <a:t> </a:t>
            </a:r>
            <a:r>
              <a:rPr lang="it-IT" sz="1350" dirty="0" err="1">
                <a:solidFill>
                  <a:srgbClr val="000000"/>
                </a:solidFill>
                <a:latin typeface="Manrope"/>
              </a:rPr>
              <a:t>corresponds</a:t>
            </a:r>
            <a:r>
              <a:rPr lang="it-IT" sz="1350" dirty="0">
                <a:solidFill>
                  <a:srgbClr val="000000"/>
                </a:solidFill>
                <a:latin typeface="Manrope"/>
              </a:rPr>
              <a:t> to +111.46% in a </a:t>
            </a:r>
            <a:r>
              <a:rPr lang="it-IT" sz="1350" dirty="0" err="1">
                <a:solidFill>
                  <a:srgbClr val="000000"/>
                </a:solidFill>
                <a:latin typeface="Manrope"/>
              </a:rPr>
              <a:t>year</a:t>
            </a:r>
            <a:endParaRPr lang="it-IT" sz="1350" dirty="0">
              <a:solidFill>
                <a:srgbClr val="000000"/>
              </a:solidFill>
              <a:latin typeface="Manrope"/>
            </a:endParaRPr>
          </a:p>
          <a:p>
            <a:pPr defTabSz="685800"/>
            <a:endParaRPr lang="it-IT" sz="1350" dirty="0">
              <a:solidFill>
                <a:srgbClr val="000000"/>
              </a:solidFill>
              <a:latin typeface="Manrope"/>
            </a:endParaRPr>
          </a:p>
        </p:txBody>
      </p:sp>
      <p:graphicFrame>
        <p:nvGraphicFramePr>
          <p:cNvPr id="20" name="Tabella 19">
            <a:extLst>
              <a:ext uri="{FF2B5EF4-FFF2-40B4-BE49-F238E27FC236}">
                <a16:creationId xmlns:a16="http://schemas.microsoft.com/office/drawing/2014/main" id="{17B8F849-A8B2-F627-FA11-4B3565C7B054}"/>
              </a:ext>
            </a:extLst>
          </p:cNvPr>
          <p:cNvGraphicFramePr>
            <a:graphicFrameLocks noGrp="1"/>
          </p:cNvGraphicFramePr>
          <p:nvPr/>
        </p:nvGraphicFramePr>
        <p:xfrm>
          <a:off x="552990" y="1904708"/>
          <a:ext cx="4324349" cy="1328739"/>
        </p:xfrm>
        <a:graphic>
          <a:graphicData uri="http://schemas.openxmlformats.org/drawingml/2006/table">
            <a:tbl>
              <a:tblPr/>
              <a:tblGrid>
                <a:gridCol w="933262">
                  <a:extLst>
                    <a:ext uri="{9D8B030D-6E8A-4147-A177-3AD203B41FA5}">
                      <a16:colId xmlns:a16="http://schemas.microsoft.com/office/drawing/2014/main" val="3014344928"/>
                    </a:ext>
                  </a:extLst>
                </a:gridCol>
                <a:gridCol w="819275">
                  <a:extLst>
                    <a:ext uri="{9D8B030D-6E8A-4147-A177-3AD203B41FA5}">
                      <a16:colId xmlns:a16="http://schemas.microsoft.com/office/drawing/2014/main" val="224013119"/>
                    </a:ext>
                  </a:extLst>
                </a:gridCol>
                <a:gridCol w="819275">
                  <a:extLst>
                    <a:ext uri="{9D8B030D-6E8A-4147-A177-3AD203B41FA5}">
                      <a16:colId xmlns:a16="http://schemas.microsoft.com/office/drawing/2014/main" val="2565066598"/>
                    </a:ext>
                  </a:extLst>
                </a:gridCol>
                <a:gridCol w="819275">
                  <a:extLst>
                    <a:ext uri="{9D8B030D-6E8A-4147-A177-3AD203B41FA5}">
                      <a16:colId xmlns:a16="http://schemas.microsoft.com/office/drawing/2014/main" val="2811088133"/>
                    </a:ext>
                  </a:extLst>
                </a:gridCol>
                <a:gridCol w="933262">
                  <a:extLst>
                    <a:ext uri="{9D8B030D-6E8A-4147-A177-3AD203B41FA5}">
                      <a16:colId xmlns:a16="http://schemas.microsoft.com/office/drawing/2014/main" val="3400087213"/>
                    </a:ext>
                  </a:extLst>
                </a:gridCol>
              </a:tblGrid>
              <a:tr h="150019">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it-IT" sz="800" b="0" i="0" u="none" strike="noStrike">
                          <a:solidFill>
                            <a:srgbClr val="000000"/>
                          </a:solidFill>
                          <a:effectLst/>
                          <a:latin typeface="Calibri" panose="020F0502020204030204" pitchFamily="34" charset="0"/>
                        </a:rPr>
                        <a:t>sp500</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it-IT" sz="800" b="0" i="0" u="none" strike="noStrike">
                          <a:solidFill>
                            <a:srgbClr val="000000"/>
                          </a:solidFill>
                          <a:effectLst/>
                          <a:latin typeface="Calibri" panose="020F0502020204030204" pitchFamily="34" charset="0"/>
                        </a:rPr>
                        <a:t>btc</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it-IT" sz="800" b="0" i="0" u="none" strike="noStrike">
                          <a:solidFill>
                            <a:srgbClr val="000000"/>
                          </a:solidFill>
                          <a:effectLst/>
                          <a:latin typeface="Calibri" panose="020F0502020204030204" pitchFamily="34" charset="0"/>
                        </a:rPr>
                        <a:t>eth</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636309291"/>
                  </a:ext>
                </a:extLst>
              </a:tr>
              <a:tr h="150019">
                <a:tc>
                  <a:txBody>
                    <a:bodyPr/>
                    <a:lstStyle/>
                    <a:p>
                      <a:pPr algn="r" fontAlgn="b"/>
                      <a:r>
                        <a:rPr lang="it-IT" sz="800" b="0" i="0" u="none" strike="noStrike">
                          <a:solidFill>
                            <a:srgbClr val="000000"/>
                          </a:solidFill>
                          <a:effectLst/>
                          <a:latin typeface="Calibri" panose="020F0502020204030204" pitchFamily="34" charset="0"/>
                        </a:rPr>
                        <a:t>Mean</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1" i="0" u="none" strike="noStrike" dirty="0">
                          <a:solidFill>
                            <a:srgbClr val="000000"/>
                          </a:solidFill>
                          <a:effectLst/>
                          <a:latin typeface="Calibri" panose="020F0502020204030204" pitchFamily="34" charset="0"/>
                        </a:rPr>
                        <a:t>1.000772</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1.003723</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1.002372</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731728338"/>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117144405"/>
                  </a:ext>
                </a:extLst>
              </a:tr>
              <a:tr h="142875">
                <a:tc>
                  <a:txBody>
                    <a:bodyPr/>
                    <a:lstStyle/>
                    <a:p>
                      <a:pPr algn="r" fontAlgn="b"/>
                      <a:r>
                        <a:rPr lang="it-IT" sz="800" b="0" i="0" u="none" strike="noStrike">
                          <a:solidFill>
                            <a:srgbClr val="000000"/>
                          </a:solidFill>
                          <a:effectLst/>
                          <a:latin typeface="Calibri" panose="020F0502020204030204" pitchFamily="34" charset="0"/>
                        </a:rPr>
                        <a:t>V=VarCov Matrix</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0.000068</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0.000071</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0.000089</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sp500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3279301957"/>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0.000071</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0.001011</a:t>
                      </a:r>
                    </a:p>
                  </a:txBody>
                  <a:tcPr marL="0" marR="0" marT="0" marB="0" anchor="b">
                    <a:lnL>
                      <a:noFill/>
                    </a:lnL>
                    <a:lnR>
                      <a:noFill/>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0.000957</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btc</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885490488"/>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0.000089</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0.000957</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0.001269</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eth</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1974441298"/>
                  </a:ext>
                </a:extLst>
              </a:tr>
              <a:tr h="142875">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487567225"/>
                  </a:ext>
                </a:extLst>
              </a:tr>
              <a:tr h="150019">
                <a:tc>
                  <a:txBody>
                    <a:bodyPr/>
                    <a:lstStyle/>
                    <a:p>
                      <a:pPr algn="ctr" fontAlgn="b"/>
                      <a:r>
                        <a:rPr lang="it-IT" sz="800" b="0" i="0" u="none" strike="noStrike">
                          <a:solidFill>
                            <a:srgbClr val="000000"/>
                          </a:solidFill>
                          <a:effectLst/>
                          <a:latin typeface="Calibri" panose="020F0502020204030204" pitchFamily="34" charset="0"/>
                        </a:rPr>
                        <a:t>correlation</a:t>
                      </a: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r" fontAlgn="b"/>
                      <a:r>
                        <a:rPr lang="it-IT" sz="800" b="0" i="0" u="none" strike="noStrike">
                          <a:solidFill>
                            <a:srgbClr val="000000"/>
                          </a:solidFill>
                          <a:effectLst/>
                          <a:latin typeface="Calibri" panose="020F0502020204030204" pitchFamily="34" charset="0"/>
                        </a:rPr>
                        <a:t>0.27</a:t>
                      </a:r>
                    </a:p>
                  </a:txBody>
                  <a:tcPr marL="0" marR="0" marT="0" marB="0" anchor="b">
                    <a:lnL>
                      <a:noFill/>
                    </a:lnL>
                    <a:lnR>
                      <a:noFill/>
                    </a:lnR>
                    <a:lnT>
                      <a:noFill/>
                    </a:lnT>
                    <a:lnB>
                      <a:noFill/>
                    </a:lnB>
                    <a:noFill/>
                  </a:tcPr>
                </a:tc>
                <a:tc>
                  <a:txBody>
                    <a:bodyPr/>
                    <a:lstStyle/>
                    <a:p>
                      <a:pPr algn="r" fontAlgn="b"/>
                      <a:r>
                        <a:rPr lang="it-IT" sz="800" b="0" i="0" u="none" strike="noStrike">
                          <a:solidFill>
                            <a:srgbClr val="000000"/>
                          </a:solidFill>
                          <a:effectLst/>
                          <a:latin typeface="Calibri" panose="020F0502020204030204" pitchFamily="34" charset="0"/>
                        </a:rPr>
                        <a:t>0.30</a:t>
                      </a: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191893801"/>
                  </a:ext>
                </a:extLst>
              </a:tr>
              <a:tr h="142875">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r" fontAlgn="b"/>
                      <a:r>
                        <a:rPr lang="it-IT" sz="800" b="0" i="0" u="none" strike="noStrike">
                          <a:solidFill>
                            <a:srgbClr val="000000"/>
                          </a:solidFill>
                          <a:effectLst/>
                          <a:latin typeface="Calibri" panose="020F0502020204030204" pitchFamily="34" charset="0"/>
                        </a:rPr>
                        <a:t>0.84</a:t>
                      </a:r>
                    </a:p>
                  </a:txBody>
                  <a:tcPr marL="0" marR="0" marT="0" marB="0" anchor="b">
                    <a:lnL>
                      <a:noFill/>
                    </a:lnL>
                    <a:lnR>
                      <a:noFill/>
                    </a:lnR>
                    <a:lnT>
                      <a:noFill/>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277452934"/>
                  </a:ext>
                </a:extLst>
              </a:tr>
            </a:tbl>
          </a:graphicData>
        </a:graphic>
      </p:graphicFrame>
      <p:graphicFrame>
        <p:nvGraphicFramePr>
          <p:cNvPr id="23" name="Tabella 22">
            <a:extLst>
              <a:ext uri="{FF2B5EF4-FFF2-40B4-BE49-F238E27FC236}">
                <a16:creationId xmlns:a16="http://schemas.microsoft.com/office/drawing/2014/main" id="{6843EB1C-621F-0336-1903-FDDCDDCE2314}"/>
              </a:ext>
            </a:extLst>
          </p:cNvPr>
          <p:cNvGraphicFramePr>
            <a:graphicFrameLocks noGrp="1"/>
          </p:cNvGraphicFramePr>
          <p:nvPr/>
        </p:nvGraphicFramePr>
        <p:xfrm>
          <a:off x="837347" y="3284502"/>
          <a:ext cx="2771775" cy="578644"/>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1436049213"/>
                    </a:ext>
                  </a:extLst>
                </a:gridCol>
                <a:gridCol w="485775">
                  <a:extLst>
                    <a:ext uri="{9D8B030D-6E8A-4147-A177-3AD203B41FA5}">
                      <a16:colId xmlns:a16="http://schemas.microsoft.com/office/drawing/2014/main" val="560208980"/>
                    </a:ext>
                  </a:extLst>
                </a:gridCol>
                <a:gridCol w="457200">
                  <a:extLst>
                    <a:ext uri="{9D8B030D-6E8A-4147-A177-3AD203B41FA5}">
                      <a16:colId xmlns:a16="http://schemas.microsoft.com/office/drawing/2014/main" val="2390379777"/>
                    </a:ext>
                  </a:extLst>
                </a:gridCol>
                <a:gridCol w="457200">
                  <a:extLst>
                    <a:ext uri="{9D8B030D-6E8A-4147-A177-3AD203B41FA5}">
                      <a16:colId xmlns:a16="http://schemas.microsoft.com/office/drawing/2014/main" val="29584447"/>
                    </a:ext>
                  </a:extLst>
                </a:gridCol>
                <a:gridCol w="457200">
                  <a:extLst>
                    <a:ext uri="{9D8B030D-6E8A-4147-A177-3AD203B41FA5}">
                      <a16:colId xmlns:a16="http://schemas.microsoft.com/office/drawing/2014/main" val="932520832"/>
                    </a:ext>
                  </a:extLst>
                </a:gridCol>
                <a:gridCol w="457200">
                  <a:extLst>
                    <a:ext uri="{9D8B030D-6E8A-4147-A177-3AD203B41FA5}">
                      <a16:colId xmlns:a16="http://schemas.microsoft.com/office/drawing/2014/main" val="1098102189"/>
                    </a:ext>
                  </a:extLst>
                </a:gridCol>
              </a:tblGrid>
              <a:tr h="142875">
                <a:tc>
                  <a:txBody>
                    <a:bodyPr/>
                    <a:lstStyle/>
                    <a:p>
                      <a:pPr algn="l" fontAlgn="b"/>
                      <a:r>
                        <a:rPr lang="it-IT" sz="800" u="none" strike="noStrike">
                          <a:effectLst/>
                        </a:rPr>
                        <a:t>R</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1.0008</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1.001</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1.0015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1.003</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46574423"/>
                  </a:ext>
                </a:extLst>
              </a:tr>
              <a:tr h="142875">
                <a:tc>
                  <a:txBody>
                    <a:bodyPr/>
                    <a:lstStyle/>
                    <a:p>
                      <a:pPr algn="l" fontAlgn="b"/>
                      <a:r>
                        <a:rPr lang="it-IT" sz="800" u="none" strike="noStrike">
                          <a:effectLst/>
                        </a:rPr>
                        <a:t>w</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1.01</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0.97</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0.85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0.74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0.51</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261032"/>
                  </a:ext>
                </a:extLst>
              </a:tr>
              <a:tr h="150019">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0.13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0.36</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0.60</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1.07</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63786791"/>
                  </a:ext>
                </a:extLst>
              </a:tr>
              <a:tr h="142875">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-0.09</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-0.22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dirty="0">
                          <a:effectLst/>
                        </a:rPr>
                        <a:t>-0.58</a:t>
                      </a:r>
                      <a:endParaRPr lang="it-IT"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5764422"/>
                  </a:ext>
                </a:extLst>
              </a:tr>
            </a:tbl>
          </a:graphicData>
        </a:graphic>
      </p:graphicFrame>
      <p:graphicFrame>
        <p:nvGraphicFramePr>
          <p:cNvPr id="25" name="Tabella 24">
            <a:extLst>
              <a:ext uri="{FF2B5EF4-FFF2-40B4-BE49-F238E27FC236}">
                <a16:creationId xmlns:a16="http://schemas.microsoft.com/office/drawing/2014/main" id="{A35A0286-D804-5935-EB1D-28635382FBEE}"/>
              </a:ext>
            </a:extLst>
          </p:cNvPr>
          <p:cNvGraphicFramePr>
            <a:graphicFrameLocks noGrp="1"/>
          </p:cNvGraphicFramePr>
          <p:nvPr/>
        </p:nvGraphicFramePr>
        <p:xfrm>
          <a:off x="4953779" y="4756114"/>
          <a:ext cx="2771775" cy="578644"/>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421097107"/>
                    </a:ext>
                  </a:extLst>
                </a:gridCol>
                <a:gridCol w="485775">
                  <a:extLst>
                    <a:ext uri="{9D8B030D-6E8A-4147-A177-3AD203B41FA5}">
                      <a16:colId xmlns:a16="http://schemas.microsoft.com/office/drawing/2014/main" val="618007113"/>
                    </a:ext>
                  </a:extLst>
                </a:gridCol>
                <a:gridCol w="457200">
                  <a:extLst>
                    <a:ext uri="{9D8B030D-6E8A-4147-A177-3AD203B41FA5}">
                      <a16:colId xmlns:a16="http://schemas.microsoft.com/office/drawing/2014/main" val="1001748891"/>
                    </a:ext>
                  </a:extLst>
                </a:gridCol>
                <a:gridCol w="457200">
                  <a:extLst>
                    <a:ext uri="{9D8B030D-6E8A-4147-A177-3AD203B41FA5}">
                      <a16:colId xmlns:a16="http://schemas.microsoft.com/office/drawing/2014/main" val="3370798674"/>
                    </a:ext>
                  </a:extLst>
                </a:gridCol>
                <a:gridCol w="457200">
                  <a:extLst>
                    <a:ext uri="{9D8B030D-6E8A-4147-A177-3AD203B41FA5}">
                      <a16:colId xmlns:a16="http://schemas.microsoft.com/office/drawing/2014/main" val="799186228"/>
                    </a:ext>
                  </a:extLst>
                </a:gridCol>
                <a:gridCol w="457200">
                  <a:extLst>
                    <a:ext uri="{9D8B030D-6E8A-4147-A177-3AD203B41FA5}">
                      <a16:colId xmlns:a16="http://schemas.microsoft.com/office/drawing/2014/main" val="3328637111"/>
                    </a:ext>
                  </a:extLst>
                </a:gridCol>
              </a:tblGrid>
              <a:tr h="142875">
                <a:tc>
                  <a:txBody>
                    <a:bodyPr/>
                    <a:lstStyle/>
                    <a:p>
                      <a:pPr algn="l" fontAlgn="b"/>
                      <a:r>
                        <a:rPr lang="it-IT" sz="800" u="none" strike="noStrike">
                          <a:effectLst/>
                        </a:rPr>
                        <a:t>R</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1.0008</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1.001</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1.0015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1.002</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1.003</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3096460"/>
                  </a:ext>
                </a:extLst>
              </a:tr>
              <a:tr h="142875">
                <a:tc>
                  <a:txBody>
                    <a:bodyPr/>
                    <a:lstStyle/>
                    <a:p>
                      <a:pPr algn="l" fontAlgn="b"/>
                      <a:r>
                        <a:rPr lang="it-IT" sz="800" u="none" strike="noStrike">
                          <a:effectLst/>
                        </a:rPr>
                        <a:t>w</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0.90</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0.83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0.63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0.44</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0.05</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45072474"/>
                  </a:ext>
                </a:extLst>
              </a:tr>
              <a:tr h="150019">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0.06</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0.09</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0.17</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0.25</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0.42</a:t>
                      </a:r>
                      <a:endParaRPr lang="it-IT"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27029186"/>
                  </a:ext>
                </a:extLst>
              </a:tr>
              <a:tr h="142875">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0.03</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0.08</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0.19</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a:effectLst/>
                        </a:rPr>
                        <a:t>0.31</a:t>
                      </a:r>
                      <a:endParaRPr lang="it-IT"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it-IT" sz="800" u="none" strike="noStrike" dirty="0">
                          <a:effectLst/>
                        </a:rPr>
                        <a:t>0.54</a:t>
                      </a:r>
                      <a:endParaRPr lang="it-IT"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81682753"/>
                  </a:ext>
                </a:extLst>
              </a:tr>
            </a:tbl>
          </a:graphicData>
        </a:graphic>
      </p:graphicFrame>
      <p:sp>
        <p:nvSpPr>
          <p:cNvPr id="2" name="CasellaDiTesto 1">
            <a:extLst>
              <a:ext uri="{FF2B5EF4-FFF2-40B4-BE49-F238E27FC236}">
                <a16:creationId xmlns:a16="http://schemas.microsoft.com/office/drawing/2014/main" id="{47E66901-11EB-57D1-C7DD-DBD0A7DBB06C}"/>
              </a:ext>
            </a:extLst>
          </p:cNvPr>
          <p:cNvSpPr txBox="1"/>
          <p:nvPr/>
        </p:nvSpPr>
        <p:spPr>
          <a:xfrm>
            <a:off x="6019440" y="927236"/>
            <a:ext cx="2880360" cy="1061829"/>
          </a:xfrm>
          <a:prstGeom prst="rect">
            <a:avLst/>
          </a:prstGeom>
          <a:noFill/>
          <a:ln>
            <a:solidFill>
              <a:srgbClr val="102C53"/>
            </a:solidFill>
          </a:ln>
        </p:spPr>
        <p:txBody>
          <a:bodyPr wrap="square" rtlCol="0">
            <a:spAutoFit/>
          </a:bodyPr>
          <a:lstStyle/>
          <a:p>
            <a:pPr defTabSz="685800"/>
            <a:r>
              <a:rPr lang="en-US" sz="900" dirty="0">
                <a:solidFill>
                  <a:srgbClr val="000000"/>
                </a:solidFill>
                <a:latin typeface="Cambria" panose="02040503050406030204" pitchFamily="18" charset="0"/>
                <a:ea typeface="Cambria" panose="02040503050406030204" pitchFamily="18" charset="0"/>
              </a:rPr>
              <a:t>The </a:t>
            </a:r>
            <a:r>
              <a:rPr lang="en-US" sz="900" b="1" dirty="0">
                <a:solidFill>
                  <a:srgbClr val="000000"/>
                </a:solidFill>
                <a:latin typeface="Cambria" panose="02040503050406030204" pitchFamily="18" charset="0"/>
                <a:ea typeface="Cambria" panose="02040503050406030204" pitchFamily="18" charset="0"/>
              </a:rPr>
              <a:t>portfolio frontier</a:t>
            </a:r>
            <a:r>
              <a:rPr lang="en-US" sz="900" dirty="0">
                <a:solidFill>
                  <a:srgbClr val="000000"/>
                </a:solidFill>
                <a:latin typeface="Cambria" panose="02040503050406030204" pitchFamily="18" charset="0"/>
                <a:ea typeface="Cambria" panose="02040503050406030204" pitchFamily="18" charset="0"/>
              </a:rPr>
              <a:t>, also known as the efficient frontier, is a fundamental concept in modern portfolio theory introduced by Harry Markowitz. </a:t>
            </a:r>
          </a:p>
          <a:p>
            <a:pPr defTabSz="685800"/>
            <a:r>
              <a:rPr lang="en-US" sz="900" dirty="0">
                <a:solidFill>
                  <a:srgbClr val="000000"/>
                </a:solidFill>
                <a:latin typeface="Cambria" panose="02040503050406030204" pitchFamily="18" charset="0"/>
                <a:ea typeface="Cambria" panose="02040503050406030204" pitchFamily="18" charset="0"/>
              </a:rPr>
              <a:t>It represents the set of </a:t>
            </a:r>
            <a:r>
              <a:rPr lang="en-US" sz="900" b="1" dirty="0">
                <a:solidFill>
                  <a:srgbClr val="000000"/>
                </a:solidFill>
                <a:latin typeface="Cambria" panose="02040503050406030204" pitchFamily="18" charset="0"/>
                <a:ea typeface="Cambria" panose="02040503050406030204" pitchFamily="18" charset="0"/>
              </a:rPr>
              <a:t>optimal portfolios </a:t>
            </a:r>
            <a:r>
              <a:rPr lang="en-US" sz="900" dirty="0">
                <a:solidFill>
                  <a:srgbClr val="000000"/>
                </a:solidFill>
                <a:latin typeface="Cambria" panose="02040503050406030204" pitchFamily="18" charset="0"/>
                <a:ea typeface="Cambria" panose="02040503050406030204" pitchFamily="18" charset="0"/>
              </a:rPr>
              <a:t>that offer the highest expected return for a given level of risk, or equivalently, </a:t>
            </a:r>
            <a:r>
              <a:rPr lang="en-US" sz="900" b="1" dirty="0">
                <a:solidFill>
                  <a:srgbClr val="000000"/>
                </a:solidFill>
                <a:latin typeface="Cambria" panose="02040503050406030204" pitchFamily="18" charset="0"/>
                <a:ea typeface="Cambria" panose="02040503050406030204" pitchFamily="18" charset="0"/>
              </a:rPr>
              <a:t>the lowest risk for a given level of expected return.</a:t>
            </a:r>
            <a:endParaRPr lang="it-IT" sz="900" b="1"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241748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A96E077-1D59-D907-77BD-731725937AAA}"/>
              </a:ext>
            </a:extLst>
          </p:cNvPr>
          <p:cNvSpPr txBox="1"/>
          <p:nvPr/>
        </p:nvSpPr>
        <p:spPr>
          <a:xfrm>
            <a:off x="441565" y="1155463"/>
            <a:ext cx="7330835" cy="3416320"/>
          </a:xfrm>
          <a:prstGeom prst="rect">
            <a:avLst/>
          </a:prstGeom>
          <a:noFill/>
        </p:spPr>
        <p:txBody>
          <a:bodyPr wrap="square">
            <a:spAutoFit/>
          </a:bodyPr>
          <a:lstStyle/>
          <a:p>
            <a:r>
              <a:rPr lang="en-US" dirty="0">
                <a:solidFill>
                  <a:srgbClr val="000000"/>
                </a:solidFill>
                <a:latin typeface="Calibri" panose="020F0502020204030204" pitchFamily="34" charset="0"/>
              </a:rPr>
              <a:t>To create your own cryptocurrency, you need:</a:t>
            </a:r>
          </a:p>
          <a:p>
            <a:endParaRPr lang="en-US" dirty="0">
              <a:solidFill>
                <a:srgbClr val="000000"/>
              </a:solidFill>
              <a:latin typeface="Calibri" panose="020F0502020204030204" pitchFamily="34" charset="0"/>
            </a:endParaRPr>
          </a:p>
          <a:p>
            <a:pPr marL="257175" indent="-257175">
              <a:buFont typeface="Wingdings" panose="05000000000000000000" pitchFamily="2" charset="2"/>
              <a:buChar char="Ø"/>
            </a:pPr>
            <a:r>
              <a:rPr lang="en-US" dirty="0">
                <a:solidFill>
                  <a:srgbClr val="000000"/>
                </a:solidFill>
                <a:latin typeface="Calibri" panose="020F0502020204030204" pitchFamily="34" charset="0"/>
              </a:rPr>
              <a:t>Design your blockchain architecture (you need to find the right developers);</a:t>
            </a:r>
          </a:p>
          <a:p>
            <a:pPr marL="257175" indent="-257175">
              <a:buFont typeface="Wingdings" panose="05000000000000000000" pitchFamily="2" charset="2"/>
              <a:buChar char="Ø"/>
            </a:pPr>
            <a:r>
              <a:rPr lang="en-US" dirty="0">
                <a:solidFill>
                  <a:srgbClr val="000000"/>
                </a:solidFill>
                <a:latin typeface="Calibri" panose="020F0502020204030204" pitchFamily="34" charset="0"/>
              </a:rPr>
              <a:t> Audit your new blockchain and its code (you need to hire a blockchain auditor for that);</a:t>
            </a:r>
          </a:p>
          <a:p>
            <a:pPr marL="257175" indent="-257175">
              <a:buFont typeface="Wingdings" panose="05000000000000000000" pitchFamily="2" charset="2"/>
              <a:buChar char="Ø"/>
            </a:pPr>
            <a:r>
              <a:rPr lang="en-US" dirty="0">
                <a:solidFill>
                  <a:srgbClr val="000000"/>
                </a:solidFill>
                <a:latin typeface="Calibri" panose="020F0502020204030204" pitchFamily="34" charset="0"/>
              </a:rPr>
              <a:t>Get legal advice (you need to look for a professional to be sure that your crypto complies with all relevant laws and regulations)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Or… (hard) fork an existing blockchain (with or without old transaction history) </a:t>
            </a:r>
          </a:p>
          <a:p>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83336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3E4C83E-409A-E7A0-A2B2-43BEB74BE21E}"/>
              </a:ext>
            </a:extLst>
          </p:cNvPr>
          <p:cNvSpPr txBox="1"/>
          <p:nvPr/>
        </p:nvSpPr>
        <p:spPr>
          <a:xfrm>
            <a:off x="556405" y="1161332"/>
            <a:ext cx="8151962" cy="4108817"/>
          </a:xfrm>
          <a:prstGeom prst="rect">
            <a:avLst/>
          </a:prstGeom>
          <a:noFill/>
        </p:spPr>
        <p:txBody>
          <a:bodyPr wrap="square">
            <a:spAutoFit/>
          </a:bodyPr>
          <a:lstStyle/>
          <a:p>
            <a:pPr algn="l"/>
            <a:r>
              <a:rPr lang="en-US" b="1" dirty="0">
                <a:solidFill>
                  <a:srgbClr val="202124"/>
                </a:solidFill>
                <a:latin typeface="Google Sans"/>
              </a:rPr>
              <a:t>How to create an NFT </a:t>
            </a:r>
            <a:r>
              <a:rPr lang="en-US" sz="1350" dirty="0">
                <a:solidFill>
                  <a:srgbClr val="202124"/>
                </a:solidFill>
                <a:latin typeface="Google Sans"/>
              </a:rPr>
              <a:t>(they are token, see previous slides)</a:t>
            </a:r>
            <a:endParaRPr lang="en-US" dirty="0">
              <a:solidFill>
                <a:srgbClr val="202124"/>
              </a:solidFill>
              <a:latin typeface="Google Sans"/>
            </a:endParaRPr>
          </a:p>
          <a:p>
            <a:pPr algn="l">
              <a:buFont typeface="+mj-lt"/>
              <a:buAutoNum type="arabicPeriod"/>
            </a:pPr>
            <a:r>
              <a:rPr lang="en-US" sz="1350" dirty="0">
                <a:solidFill>
                  <a:srgbClr val="202124"/>
                </a:solidFill>
                <a:latin typeface="arial" panose="020B0604020202020204" pitchFamily="34" charset="0"/>
              </a:rPr>
              <a:t>Decide what type of NFT you want to create. NFTs are versatile—you have plenty of options for choosing which type you want to create. ...</a:t>
            </a:r>
          </a:p>
          <a:p>
            <a:pPr algn="l">
              <a:buFont typeface="+mj-lt"/>
              <a:buAutoNum type="arabicPeriod"/>
            </a:pPr>
            <a:r>
              <a:rPr lang="en-US" sz="1350" dirty="0">
                <a:solidFill>
                  <a:srgbClr val="202124"/>
                </a:solidFill>
                <a:latin typeface="arial" panose="020B0604020202020204" pitchFamily="34" charset="0"/>
              </a:rPr>
              <a:t>Choose an NFT marketplace. ...</a:t>
            </a:r>
          </a:p>
          <a:p>
            <a:pPr algn="l">
              <a:buFont typeface="+mj-lt"/>
              <a:buAutoNum type="arabicPeriod"/>
            </a:pPr>
            <a:r>
              <a:rPr lang="en-US" sz="1350" dirty="0">
                <a:solidFill>
                  <a:srgbClr val="202124"/>
                </a:solidFill>
                <a:latin typeface="arial" panose="020B0604020202020204" pitchFamily="34" charset="0"/>
              </a:rPr>
              <a:t>Set up a crypto wallet. ...</a:t>
            </a:r>
          </a:p>
          <a:p>
            <a:pPr algn="l">
              <a:buFont typeface="+mj-lt"/>
              <a:buAutoNum type="arabicPeriod"/>
            </a:pPr>
            <a:r>
              <a:rPr lang="en-US" sz="1350" dirty="0">
                <a:solidFill>
                  <a:srgbClr val="202124"/>
                </a:solidFill>
                <a:latin typeface="arial" panose="020B0604020202020204" pitchFamily="34" charset="0"/>
              </a:rPr>
              <a:t>Buy crypto through an exchange. ...</a:t>
            </a:r>
          </a:p>
          <a:p>
            <a:pPr algn="l">
              <a:buFont typeface="+mj-lt"/>
              <a:buAutoNum type="arabicPeriod"/>
            </a:pPr>
            <a:r>
              <a:rPr lang="en-US" sz="1350" dirty="0">
                <a:solidFill>
                  <a:srgbClr val="202124"/>
                </a:solidFill>
                <a:latin typeface="arial" panose="020B0604020202020204" pitchFamily="34" charset="0"/>
              </a:rPr>
              <a:t>Connect your wallet to the NFT platform and mint.</a:t>
            </a:r>
          </a:p>
          <a:p>
            <a:pPr algn="l"/>
            <a:endParaRPr lang="en-US" sz="1350" dirty="0">
              <a:solidFill>
                <a:srgbClr val="202124"/>
              </a:solidFill>
              <a:latin typeface="arial" panose="020B0604020202020204" pitchFamily="34" charset="0"/>
            </a:endParaRPr>
          </a:p>
          <a:p>
            <a:pPr algn="l"/>
            <a:r>
              <a:rPr lang="en-US" sz="1350" dirty="0">
                <a:solidFill>
                  <a:srgbClr val="202124"/>
                </a:solidFill>
                <a:latin typeface="arial" panose="020B0604020202020204" pitchFamily="34" charset="0"/>
              </a:rPr>
              <a:t>Costs</a:t>
            </a:r>
          </a:p>
          <a:p>
            <a:pPr marL="257175" indent="-257175">
              <a:buAutoNum type="arabicPeriod"/>
            </a:pPr>
            <a:r>
              <a:rPr lang="en-US" sz="1350" dirty="0">
                <a:solidFill>
                  <a:srgbClr val="202124"/>
                </a:solidFill>
                <a:latin typeface="arial" panose="020B0604020202020204" pitchFamily="34" charset="0"/>
              </a:rPr>
              <a:t>Do you need a developer?</a:t>
            </a:r>
          </a:p>
          <a:p>
            <a:pPr marL="257175" indent="-257175">
              <a:buAutoNum type="arabicPeriod"/>
            </a:pPr>
            <a:r>
              <a:rPr lang="en-US" sz="1350" dirty="0">
                <a:solidFill>
                  <a:srgbClr val="202124"/>
                </a:solidFill>
                <a:latin typeface="arial" panose="020B0604020202020204" pitchFamily="34" charset="0"/>
              </a:rPr>
              <a:t>These platforms make it easier for new creators to dive into the world of NFTs. Some require you to authenticate or write your NFT on the blockchain (steps 3-5), while some allow for “shortcuts” like lazy minting. In lazy minting, you can avoid some fees by putting up your NFT for sale without writing it on the blockchain, then passing that fee to your buyer if it’s purchased. Some platforms requires a fee to initialize your account, which could cost up to $100 in some cases.</a:t>
            </a:r>
          </a:p>
          <a:p>
            <a:pPr algn="l"/>
            <a:r>
              <a:rPr lang="en-US" sz="1350" dirty="0">
                <a:solidFill>
                  <a:srgbClr val="202124"/>
                </a:solidFill>
                <a:latin typeface="arial" panose="020B0604020202020204" pitchFamily="34" charset="0"/>
              </a:rPr>
              <a:t>4-5. Blockchain fees, like ETH gas</a:t>
            </a:r>
          </a:p>
          <a:p>
            <a:pPr algn="l"/>
            <a:endParaRPr lang="en-US" sz="1350" dirty="0">
              <a:solidFill>
                <a:srgbClr val="202124"/>
              </a:solidFill>
              <a:latin typeface="arial" panose="020B0604020202020204" pitchFamily="34" charset="0"/>
            </a:endParaRPr>
          </a:p>
          <a:p>
            <a:pPr algn="l"/>
            <a:r>
              <a:rPr lang="en-US" sz="1350" dirty="0">
                <a:solidFill>
                  <a:srgbClr val="202124"/>
                </a:solidFill>
                <a:latin typeface="arial" panose="020B0604020202020204" pitchFamily="34" charset="0"/>
              </a:rPr>
              <a:t>Main difficulty</a:t>
            </a:r>
          </a:p>
          <a:p>
            <a:pPr algn="l"/>
            <a:r>
              <a:rPr lang="en-US" sz="1350" dirty="0">
                <a:solidFill>
                  <a:srgbClr val="202124"/>
                </a:solidFill>
                <a:latin typeface="arial" panose="020B0604020202020204" pitchFamily="34" charset="0"/>
              </a:rPr>
              <a:t>What is the reason why someone would like to buy your NFTs? </a:t>
            </a:r>
          </a:p>
        </p:txBody>
      </p:sp>
      <p:sp>
        <p:nvSpPr>
          <p:cNvPr id="7" name="CasellaDiTesto 6">
            <a:extLst>
              <a:ext uri="{FF2B5EF4-FFF2-40B4-BE49-F238E27FC236}">
                <a16:creationId xmlns:a16="http://schemas.microsoft.com/office/drawing/2014/main" id="{AF836CF0-51FB-0C83-A2DC-832F3A2A81DD}"/>
              </a:ext>
            </a:extLst>
          </p:cNvPr>
          <p:cNvSpPr txBox="1"/>
          <p:nvPr/>
        </p:nvSpPr>
        <p:spPr>
          <a:xfrm>
            <a:off x="5055863" y="2269327"/>
            <a:ext cx="3336806" cy="507831"/>
          </a:xfrm>
          <a:prstGeom prst="rect">
            <a:avLst/>
          </a:prstGeom>
          <a:noFill/>
          <a:ln>
            <a:solidFill>
              <a:schemeClr val="accent1"/>
            </a:solidFill>
          </a:ln>
        </p:spPr>
        <p:txBody>
          <a:bodyPr wrap="square">
            <a:spAutoFit/>
          </a:bodyPr>
          <a:lstStyle/>
          <a:p>
            <a:r>
              <a:rPr lang="en-US" sz="1350" dirty="0">
                <a:solidFill>
                  <a:srgbClr val="202124"/>
                </a:solidFill>
                <a:latin typeface="Google Sans"/>
              </a:rPr>
              <a:t>Minting an NFT is </a:t>
            </a:r>
            <a:r>
              <a:rPr lang="en-US" sz="1350" dirty="0">
                <a:solidFill>
                  <a:srgbClr val="040C28"/>
                </a:solidFill>
                <a:latin typeface="Google Sans"/>
              </a:rPr>
              <a:t>the process of publishing your NFT on the blockchain</a:t>
            </a:r>
            <a:r>
              <a:rPr lang="en-US" sz="1350" dirty="0">
                <a:solidFill>
                  <a:srgbClr val="202124"/>
                </a:solidFill>
                <a:latin typeface="Google Sans"/>
              </a:rPr>
              <a:t>. </a:t>
            </a:r>
            <a:endParaRPr lang="it-IT" sz="1350" dirty="0"/>
          </a:p>
        </p:txBody>
      </p:sp>
      <p:sp>
        <p:nvSpPr>
          <p:cNvPr id="9" name="CasellaDiTesto 8">
            <a:extLst>
              <a:ext uri="{FF2B5EF4-FFF2-40B4-BE49-F238E27FC236}">
                <a16:creationId xmlns:a16="http://schemas.microsoft.com/office/drawing/2014/main" id="{C784A683-8CC0-CD94-A3DA-29DCD4AF35EF}"/>
              </a:ext>
            </a:extLst>
          </p:cNvPr>
          <p:cNvSpPr txBox="1"/>
          <p:nvPr/>
        </p:nvSpPr>
        <p:spPr>
          <a:xfrm>
            <a:off x="429491" y="5349632"/>
            <a:ext cx="4572000" cy="300082"/>
          </a:xfrm>
          <a:prstGeom prst="rect">
            <a:avLst/>
          </a:prstGeom>
          <a:noFill/>
        </p:spPr>
        <p:txBody>
          <a:bodyPr wrap="square">
            <a:spAutoFit/>
          </a:bodyPr>
          <a:lstStyle/>
          <a:p>
            <a:r>
              <a:rPr lang="it-IT" sz="1350"/>
              <a:t>https://solsea.io/</a:t>
            </a:r>
            <a:endParaRPr lang="it-IT" sz="1350" dirty="0"/>
          </a:p>
        </p:txBody>
      </p:sp>
      <p:sp>
        <p:nvSpPr>
          <p:cNvPr id="11" name="CasellaDiTesto 10">
            <a:extLst>
              <a:ext uri="{FF2B5EF4-FFF2-40B4-BE49-F238E27FC236}">
                <a16:creationId xmlns:a16="http://schemas.microsoft.com/office/drawing/2014/main" id="{28241537-6D8B-6C01-5BB1-21FE6C36CC91}"/>
              </a:ext>
            </a:extLst>
          </p:cNvPr>
          <p:cNvSpPr txBox="1"/>
          <p:nvPr/>
        </p:nvSpPr>
        <p:spPr>
          <a:xfrm>
            <a:off x="3311237" y="5419669"/>
            <a:ext cx="4572000" cy="300082"/>
          </a:xfrm>
          <a:prstGeom prst="rect">
            <a:avLst/>
          </a:prstGeom>
          <a:noFill/>
        </p:spPr>
        <p:txBody>
          <a:bodyPr wrap="square">
            <a:spAutoFit/>
          </a:bodyPr>
          <a:lstStyle/>
          <a:p>
            <a:r>
              <a:rPr lang="it-IT" sz="1350" dirty="0"/>
              <a:t>https://rarible.com/</a:t>
            </a:r>
          </a:p>
        </p:txBody>
      </p:sp>
      <p:sp>
        <p:nvSpPr>
          <p:cNvPr id="13" name="CasellaDiTesto 12">
            <a:extLst>
              <a:ext uri="{FF2B5EF4-FFF2-40B4-BE49-F238E27FC236}">
                <a16:creationId xmlns:a16="http://schemas.microsoft.com/office/drawing/2014/main" id="{A7D6FB53-BA1A-0CDD-F742-D757DF05AD58}"/>
              </a:ext>
            </a:extLst>
          </p:cNvPr>
          <p:cNvSpPr txBox="1"/>
          <p:nvPr/>
        </p:nvSpPr>
        <p:spPr>
          <a:xfrm>
            <a:off x="6192982" y="5349632"/>
            <a:ext cx="4572000" cy="300082"/>
          </a:xfrm>
          <a:prstGeom prst="rect">
            <a:avLst/>
          </a:prstGeom>
          <a:noFill/>
        </p:spPr>
        <p:txBody>
          <a:bodyPr wrap="square">
            <a:spAutoFit/>
          </a:bodyPr>
          <a:lstStyle/>
          <a:p>
            <a:r>
              <a:rPr lang="it-IT" sz="1350" dirty="0"/>
              <a:t>https://opensea.io/</a:t>
            </a:r>
          </a:p>
        </p:txBody>
      </p:sp>
    </p:spTree>
    <p:extLst>
      <p:ext uri="{BB962C8B-B14F-4D97-AF65-F5344CB8AC3E}">
        <p14:creationId xmlns:p14="http://schemas.microsoft.com/office/powerpoint/2010/main" val="883245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7F644BE8-D9CD-4DBD-BDD8-FB1F4B79B8D8}"/>
              </a:ext>
            </a:extLst>
          </p:cNvPr>
          <p:cNvSpPr/>
          <p:nvPr/>
        </p:nvSpPr>
        <p:spPr>
          <a:xfrm>
            <a:off x="2286000" y="2967335"/>
            <a:ext cx="4572000" cy="646331"/>
          </a:xfrm>
          <a:prstGeom prst="rect">
            <a:avLst/>
          </a:prstGeom>
        </p:spPr>
        <p:txBody>
          <a:bodyPr>
            <a:spAutoFit/>
          </a:bodyPr>
          <a:lstStyle/>
          <a:p>
            <a:pPr algn="ctr"/>
            <a:r>
              <a:rPr lang="it-IT" sz="3600" b="1" dirty="0">
                <a:solidFill>
                  <a:srgbClr val="FF0000"/>
                </a:solidFill>
              </a:rPr>
              <a:t>EXCHANGE</a:t>
            </a:r>
            <a:endParaRPr lang="it-IT" sz="3600" b="1" dirty="0"/>
          </a:p>
        </p:txBody>
      </p:sp>
    </p:spTree>
    <p:extLst>
      <p:ext uri="{BB962C8B-B14F-4D97-AF65-F5344CB8AC3E}">
        <p14:creationId xmlns:p14="http://schemas.microsoft.com/office/powerpoint/2010/main" val="1021675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7BB9D6B-970B-2525-1C11-9E460C6C773F}"/>
              </a:ext>
            </a:extLst>
          </p:cNvPr>
          <p:cNvSpPr>
            <a:spLocks noGrp="1"/>
          </p:cNvSpPr>
          <p:nvPr>
            <p:ph idx="1"/>
          </p:nvPr>
        </p:nvSpPr>
        <p:spPr>
          <a:xfrm>
            <a:off x="628650" y="1264849"/>
            <a:ext cx="8241462" cy="3778370"/>
          </a:xfrm>
        </p:spPr>
        <p:txBody>
          <a:bodyPr>
            <a:normAutofit fontScale="77500" lnSpcReduction="20000"/>
          </a:bodyPr>
          <a:lstStyle/>
          <a:p>
            <a:pPr marL="0" indent="0">
              <a:buNone/>
            </a:pPr>
            <a:r>
              <a:rPr lang="it-IT" dirty="0">
                <a:solidFill>
                  <a:srgbClr val="0070C0"/>
                </a:solidFill>
              </a:rPr>
              <a:t>How </a:t>
            </a:r>
            <a:r>
              <a:rPr lang="it-IT" dirty="0" err="1">
                <a:solidFill>
                  <a:srgbClr val="0070C0"/>
                </a:solidFill>
              </a:rPr>
              <a:t>you</a:t>
            </a:r>
            <a:r>
              <a:rPr lang="it-IT" dirty="0">
                <a:solidFill>
                  <a:srgbClr val="0070C0"/>
                </a:solidFill>
              </a:rPr>
              <a:t> can use an </a:t>
            </a:r>
            <a:r>
              <a:rPr lang="it-IT" dirty="0" err="1">
                <a:solidFill>
                  <a:srgbClr val="0070C0"/>
                </a:solidFill>
              </a:rPr>
              <a:t>exchange</a:t>
            </a:r>
            <a:r>
              <a:rPr lang="it-IT" dirty="0">
                <a:solidFill>
                  <a:srgbClr val="0070C0"/>
                </a:solidFill>
              </a:rPr>
              <a:t> </a:t>
            </a:r>
            <a:r>
              <a:rPr lang="it-IT" dirty="0" err="1">
                <a:solidFill>
                  <a:srgbClr val="0070C0"/>
                </a:solidFill>
              </a:rPr>
              <a:t>platform</a:t>
            </a:r>
            <a:endParaRPr lang="it-IT" dirty="0">
              <a:solidFill>
                <a:srgbClr val="0070C0"/>
              </a:solidFill>
            </a:endParaRPr>
          </a:p>
          <a:p>
            <a:r>
              <a:rPr lang="it-IT" dirty="0"/>
              <a:t>Use </a:t>
            </a:r>
            <a:r>
              <a:rPr lang="it-IT" dirty="0" err="1"/>
              <a:t>it</a:t>
            </a:r>
            <a:r>
              <a:rPr lang="it-IT" dirty="0"/>
              <a:t>, and </a:t>
            </a:r>
            <a:r>
              <a:rPr lang="it-IT" dirty="0" err="1"/>
              <a:t>ask</a:t>
            </a:r>
            <a:r>
              <a:rPr lang="it-IT" dirty="0"/>
              <a:t> to </a:t>
            </a:r>
            <a:r>
              <a:rPr lang="it-IT" dirty="0" err="1"/>
              <a:t>send</a:t>
            </a:r>
            <a:r>
              <a:rPr lang="it-IT" dirty="0"/>
              <a:t> </a:t>
            </a:r>
            <a:r>
              <a:rPr lang="it-IT" dirty="0" err="1"/>
              <a:t>your</a:t>
            </a:r>
            <a:r>
              <a:rPr lang="it-IT" dirty="0"/>
              <a:t> money to </a:t>
            </a:r>
            <a:r>
              <a:rPr lang="it-IT" dirty="0" err="1"/>
              <a:t>your</a:t>
            </a:r>
            <a:r>
              <a:rPr lang="it-IT" dirty="0"/>
              <a:t> </a:t>
            </a:r>
            <a:r>
              <a:rPr lang="it-IT" dirty="0" err="1"/>
              <a:t>wallet</a:t>
            </a:r>
            <a:endParaRPr lang="it-IT" dirty="0"/>
          </a:p>
          <a:p>
            <a:r>
              <a:rPr lang="it-IT" dirty="0" err="1"/>
              <a:t>Leave</a:t>
            </a:r>
            <a:r>
              <a:rPr lang="it-IT" dirty="0"/>
              <a:t> </a:t>
            </a:r>
            <a:r>
              <a:rPr lang="it-IT" dirty="0" err="1"/>
              <a:t>your</a:t>
            </a:r>
            <a:r>
              <a:rPr lang="it-IT" dirty="0"/>
              <a:t> money to the </a:t>
            </a:r>
            <a:r>
              <a:rPr lang="it-IT" dirty="0" err="1"/>
              <a:t>exchange</a:t>
            </a:r>
            <a:r>
              <a:rPr lang="it-IT" dirty="0"/>
              <a:t>… in </a:t>
            </a:r>
            <a:r>
              <a:rPr lang="it-IT" dirty="0" err="1"/>
              <a:t>this</a:t>
            </a:r>
            <a:r>
              <a:rPr lang="it-IT" dirty="0"/>
              <a:t> case…</a:t>
            </a:r>
          </a:p>
          <a:p>
            <a:pPr marL="0" indent="0">
              <a:buNone/>
            </a:pPr>
            <a:r>
              <a:rPr lang="en-US" b="0" i="0" dirty="0">
                <a:solidFill>
                  <a:srgbClr val="424242"/>
                </a:solidFill>
                <a:effectLst/>
                <a:latin typeface="TT Norms"/>
              </a:rPr>
              <a:t>pros </a:t>
            </a:r>
          </a:p>
          <a:p>
            <a:pPr lvl="1"/>
            <a:r>
              <a:rPr lang="en-US" b="0" i="0" dirty="0">
                <a:solidFill>
                  <a:srgbClr val="424242"/>
                </a:solidFill>
                <a:effectLst/>
                <a:latin typeface="TT Norms"/>
              </a:rPr>
              <a:t>Easy and convenient for new users</a:t>
            </a:r>
          </a:p>
          <a:p>
            <a:pPr lvl="1"/>
            <a:r>
              <a:rPr lang="en-US" b="0" i="0" dirty="0">
                <a:solidFill>
                  <a:srgbClr val="424242"/>
                </a:solidFill>
                <a:effectLst/>
                <a:latin typeface="TT Norms"/>
              </a:rPr>
              <a:t>Some exchanges provide users with tax forms, making it easier to calculate crypto taxes</a:t>
            </a:r>
          </a:p>
          <a:p>
            <a:pPr marL="0" indent="0">
              <a:buNone/>
            </a:pPr>
            <a:r>
              <a:rPr lang="en-US" b="0" i="0" dirty="0">
                <a:solidFill>
                  <a:srgbClr val="424242"/>
                </a:solidFill>
                <a:effectLst/>
                <a:latin typeface="TT Norms"/>
              </a:rPr>
              <a:t>cons</a:t>
            </a:r>
          </a:p>
          <a:p>
            <a:pPr lvl="1"/>
            <a:r>
              <a:rPr lang="en-US" b="0" i="0" dirty="0">
                <a:solidFill>
                  <a:srgbClr val="424242"/>
                </a:solidFill>
                <a:effectLst/>
                <a:latin typeface="TT Norms"/>
              </a:rPr>
              <a:t>Vulnerable to hacking, fraud, or theft</a:t>
            </a:r>
          </a:p>
          <a:p>
            <a:pPr lvl="1"/>
            <a:r>
              <a:rPr lang="en-US" b="0" i="0" dirty="0">
                <a:solidFill>
                  <a:srgbClr val="424242"/>
                </a:solidFill>
                <a:effectLst/>
                <a:latin typeface="TT Norms"/>
              </a:rPr>
              <a:t>If the exchange goes down, users can’t access their funds or place trades</a:t>
            </a:r>
          </a:p>
          <a:p>
            <a:pPr lvl="1"/>
            <a:r>
              <a:rPr lang="en-US" b="0" i="0" dirty="0">
                <a:solidFill>
                  <a:srgbClr val="424242"/>
                </a:solidFill>
                <a:effectLst/>
                <a:latin typeface="TT Norms"/>
              </a:rPr>
              <a:t>Individuals who use the custodial exchange wallet do not hold their private keys</a:t>
            </a:r>
          </a:p>
          <a:p>
            <a:pPr marL="0" indent="0">
              <a:buNone/>
            </a:pPr>
            <a:endParaRPr lang="it-IT" dirty="0"/>
          </a:p>
        </p:txBody>
      </p:sp>
    </p:spTree>
    <p:extLst>
      <p:ext uri="{BB962C8B-B14F-4D97-AF65-F5344CB8AC3E}">
        <p14:creationId xmlns:p14="http://schemas.microsoft.com/office/powerpoint/2010/main" val="1523746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7BB9D6B-970B-2525-1C11-9E460C6C773F}"/>
              </a:ext>
            </a:extLst>
          </p:cNvPr>
          <p:cNvSpPr>
            <a:spLocks noGrp="1"/>
          </p:cNvSpPr>
          <p:nvPr>
            <p:ph idx="1"/>
          </p:nvPr>
        </p:nvSpPr>
        <p:spPr>
          <a:xfrm>
            <a:off x="375249" y="561316"/>
            <a:ext cx="8494863" cy="5911912"/>
          </a:xfrm>
        </p:spPr>
        <p:txBody>
          <a:bodyPr>
            <a:normAutofit/>
          </a:bodyPr>
          <a:lstStyle/>
          <a:p>
            <a:pPr marL="0" indent="0">
              <a:buNone/>
            </a:pPr>
            <a:r>
              <a:rPr lang="it-IT" sz="2400" dirty="0" err="1">
                <a:solidFill>
                  <a:srgbClr val="0070C0"/>
                </a:solidFill>
              </a:rPr>
              <a:t>Different</a:t>
            </a:r>
            <a:r>
              <a:rPr lang="it-IT" sz="2400" dirty="0">
                <a:solidFill>
                  <a:srgbClr val="0070C0"/>
                </a:solidFill>
              </a:rPr>
              <a:t> </a:t>
            </a:r>
            <a:r>
              <a:rPr lang="it-IT" sz="2400" dirty="0" err="1">
                <a:solidFill>
                  <a:srgbClr val="0070C0"/>
                </a:solidFill>
              </a:rPr>
              <a:t>kind</a:t>
            </a:r>
            <a:r>
              <a:rPr lang="it-IT" sz="2400" dirty="0">
                <a:solidFill>
                  <a:srgbClr val="0070C0"/>
                </a:solidFill>
              </a:rPr>
              <a:t> of </a:t>
            </a:r>
            <a:r>
              <a:rPr lang="it-IT" sz="2400" dirty="0" err="1">
                <a:solidFill>
                  <a:srgbClr val="0070C0"/>
                </a:solidFill>
              </a:rPr>
              <a:t>exchange</a:t>
            </a:r>
            <a:r>
              <a:rPr lang="it-IT" sz="2400" dirty="0">
                <a:solidFill>
                  <a:srgbClr val="0070C0"/>
                </a:solidFill>
              </a:rPr>
              <a:t> </a:t>
            </a:r>
            <a:r>
              <a:rPr lang="it-IT" sz="2400" dirty="0" err="1">
                <a:solidFill>
                  <a:srgbClr val="0070C0"/>
                </a:solidFill>
              </a:rPr>
              <a:t>platforms</a:t>
            </a:r>
            <a:endParaRPr lang="it-IT" sz="2400" dirty="0">
              <a:solidFill>
                <a:srgbClr val="0070C0"/>
              </a:solidFill>
            </a:endParaRPr>
          </a:p>
          <a:p>
            <a:pPr marL="0" indent="0">
              <a:buNone/>
            </a:pPr>
            <a:r>
              <a:rPr lang="en-US" sz="1400" b="1" dirty="0">
                <a:solidFill>
                  <a:srgbClr val="424242"/>
                </a:solidFill>
                <a:latin typeface="Larsseit"/>
              </a:rPr>
              <a:t>Centralized Exchanges </a:t>
            </a:r>
            <a:r>
              <a:rPr lang="en-US" sz="1400" dirty="0">
                <a:solidFill>
                  <a:srgbClr val="424242"/>
                </a:solidFill>
                <a:latin typeface="Larsseit"/>
                <a:hlinkClick r:id="rId2"/>
              </a:rPr>
              <a:t>https://www.coingecko.com/en/exchanges</a:t>
            </a:r>
            <a:endParaRPr lang="en-US" sz="1400" dirty="0">
              <a:solidFill>
                <a:srgbClr val="424242"/>
              </a:solidFill>
              <a:latin typeface="Larsseit"/>
            </a:endParaRPr>
          </a:p>
          <a:p>
            <a:pPr algn="l"/>
            <a:r>
              <a:rPr lang="en-US" sz="1400" dirty="0">
                <a:solidFill>
                  <a:srgbClr val="424242"/>
                </a:solidFill>
                <a:latin typeface="TT Norms"/>
              </a:rPr>
              <a:t>These exchanges have a third party that helps conduct transactions to make sure they go through as intended — similar to a brokerage.</a:t>
            </a:r>
          </a:p>
          <a:p>
            <a:pPr algn="l"/>
            <a:r>
              <a:rPr lang="en-US" sz="1400" dirty="0">
                <a:solidFill>
                  <a:srgbClr val="424242"/>
                </a:solidFill>
                <a:latin typeface="TT Norms"/>
              </a:rPr>
              <a:t>This might seem counterintuitive since one of the founding tenets of cryptocurrencies is that they are decentralized — meaning they aren’t issued or regulated by a government or other central authority. But a centralized cryptocurrency exchange can make it easier to buy your intended crypto with regular currency.</a:t>
            </a:r>
          </a:p>
          <a:p>
            <a:pPr algn="l"/>
            <a:r>
              <a:rPr lang="en-US" sz="1400" dirty="0">
                <a:solidFill>
                  <a:srgbClr val="424242"/>
                </a:solidFill>
                <a:latin typeface="TT Norms"/>
              </a:rPr>
              <a:t>The </a:t>
            </a:r>
            <a:r>
              <a:rPr lang="en-US" sz="1400" u="sng" dirty="0">
                <a:solidFill>
                  <a:srgbClr val="006B87"/>
                </a:solidFill>
                <a:latin typeface="TT Norms"/>
              </a:rPr>
              <a:t>potential risk</a:t>
            </a:r>
            <a:r>
              <a:rPr lang="en-US" sz="1400" dirty="0">
                <a:solidFill>
                  <a:srgbClr val="424242"/>
                </a:solidFill>
                <a:latin typeface="TT Norms"/>
              </a:rPr>
              <a:t> inherent in some centralized exchanges is that these exchanges, being held by a single entity, are more vulnerable to an attack.</a:t>
            </a:r>
          </a:p>
          <a:p>
            <a:pPr marL="0" indent="0">
              <a:buNone/>
            </a:pPr>
            <a:r>
              <a:rPr lang="en-US" sz="1400" b="1" dirty="0">
                <a:solidFill>
                  <a:srgbClr val="424242"/>
                </a:solidFill>
                <a:latin typeface="Larsseit"/>
              </a:rPr>
              <a:t>Decentralized Exchanges </a:t>
            </a:r>
            <a:r>
              <a:rPr lang="en-US" sz="1400" dirty="0">
                <a:solidFill>
                  <a:srgbClr val="424242"/>
                </a:solidFill>
                <a:latin typeface="Larsseit"/>
                <a:hlinkClick r:id="rId3"/>
              </a:rPr>
              <a:t>https://www.coingecko.com/en/exchanges/decentralized</a:t>
            </a:r>
            <a:endParaRPr lang="en-US" sz="1400" dirty="0">
              <a:solidFill>
                <a:srgbClr val="424242"/>
              </a:solidFill>
              <a:latin typeface="Larsseit"/>
            </a:endParaRPr>
          </a:p>
          <a:p>
            <a:pPr algn="l"/>
            <a:r>
              <a:rPr lang="en-US" sz="1400" dirty="0">
                <a:solidFill>
                  <a:srgbClr val="424242"/>
                </a:solidFill>
                <a:latin typeface="TT Norms"/>
              </a:rPr>
              <a:t>A decentralized cryptocurrency exchange, or DEX, operates without the third party commonly used centralized exchanges. You could say decentralized exchanges are closer to the spirit of the cryptocurrency world because they are open source and depend on users to trade peer to peer.</a:t>
            </a:r>
          </a:p>
          <a:p>
            <a:pPr algn="l"/>
            <a:r>
              <a:rPr lang="en-US" sz="1400" dirty="0">
                <a:solidFill>
                  <a:srgbClr val="424242"/>
                </a:solidFill>
                <a:latin typeface="TT Norms"/>
              </a:rPr>
              <a:t>In theory, a decentralized cryptocurrency exchange could be more secure than a centralized exchange. Because there’s no central entity or server to hack, it might make it harder to steal cryptocurrency. Fees might be lower and your transactions might also process faster in a DEX.</a:t>
            </a:r>
          </a:p>
          <a:p>
            <a:pPr algn="l"/>
            <a:r>
              <a:rPr lang="en-US" sz="1400" dirty="0">
                <a:solidFill>
                  <a:srgbClr val="424242"/>
                </a:solidFill>
                <a:latin typeface="TT Norms"/>
              </a:rPr>
              <a:t>A DEX might have some drawbacks compared to their centralized counterparts. You might have to be a little more skilled with tech because a DEX may not offer the easy transfers from bank accounts or debit cards to buy crypto.</a:t>
            </a:r>
          </a:p>
          <a:p>
            <a:pPr algn="l"/>
            <a:r>
              <a:rPr lang="en-US" sz="1400" dirty="0">
                <a:solidFill>
                  <a:srgbClr val="424242"/>
                </a:solidFill>
                <a:latin typeface="TT Norms"/>
              </a:rPr>
              <a:t>Some DEX don’t offer fiat currency changes at all and your only option might be to trade one cryptocurrency for another. Your funds aren’t insured and there’s nobody to call if you run into a customer service issue, as there’s no central authority.</a:t>
            </a:r>
          </a:p>
        </p:txBody>
      </p:sp>
    </p:spTree>
    <p:extLst>
      <p:ext uri="{BB962C8B-B14F-4D97-AF65-F5344CB8AC3E}">
        <p14:creationId xmlns:p14="http://schemas.microsoft.com/office/powerpoint/2010/main" val="3506316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C2B8101-1F17-6CE9-C2D8-4CAB9CF3D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0623"/>
            <a:ext cx="9144000" cy="306824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D9B7FBC3-B915-7C56-65A7-A074DA7BDEC2}"/>
              </a:ext>
            </a:extLst>
          </p:cNvPr>
          <p:cNvSpPr txBox="1"/>
          <p:nvPr/>
        </p:nvSpPr>
        <p:spPr>
          <a:xfrm>
            <a:off x="325648" y="1160344"/>
            <a:ext cx="7722798" cy="1823576"/>
          </a:xfrm>
          <a:prstGeom prst="rect">
            <a:avLst/>
          </a:prstGeom>
          <a:noFill/>
        </p:spPr>
        <p:txBody>
          <a:bodyPr wrap="square">
            <a:spAutoFit/>
          </a:bodyPr>
          <a:lstStyle/>
          <a:p>
            <a:pPr algn="l"/>
            <a:r>
              <a:rPr lang="en-US" dirty="0">
                <a:solidFill>
                  <a:srgbClr val="0070C0"/>
                </a:solidFill>
                <a:latin typeface="system-ui"/>
              </a:rPr>
              <a:t>Uniswap</a:t>
            </a:r>
            <a:endParaRPr lang="en-US" sz="1350" dirty="0">
              <a:solidFill>
                <a:srgbClr val="0070C0"/>
              </a:solidFill>
              <a:latin typeface="system-ui"/>
            </a:endParaRPr>
          </a:p>
          <a:p>
            <a:pPr algn="l"/>
            <a:endParaRPr lang="en-US" sz="1350" dirty="0">
              <a:solidFill>
                <a:srgbClr val="1C1E21"/>
              </a:solidFill>
              <a:latin typeface="system-ui"/>
            </a:endParaRPr>
          </a:p>
          <a:p>
            <a:pPr algn="l"/>
            <a:r>
              <a:rPr lang="en-US" sz="1350" dirty="0">
                <a:solidFill>
                  <a:srgbClr val="1C1E21"/>
                </a:solidFill>
                <a:latin typeface="system-ui"/>
              </a:rPr>
              <a:t>Each Uniswap smart contract, or pair, manages a liquidity pool made up of reserves of two </a:t>
            </a:r>
            <a:r>
              <a:rPr lang="en-US" sz="1350" dirty="0">
                <a:solidFill>
                  <a:srgbClr val="3578E5"/>
                </a:solidFill>
                <a:latin typeface="system-ui"/>
              </a:rPr>
              <a:t>ERC-20</a:t>
            </a:r>
            <a:r>
              <a:rPr lang="en-US" sz="1350" dirty="0">
                <a:solidFill>
                  <a:srgbClr val="1C1E21"/>
                </a:solidFill>
                <a:latin typeface="system-ui"/>
              </a:rPr>
              <a:t> tokens.</a:t>
            </a:r>
          </a:p>
          <a:p>
            <a:pPr algn="l"/>
            <a:r>
              <a:rPr lang="en-US" sz="1350" dirty="0">
                <a:solidFill>
                  <a:srgbClr val="1C1E21"/>
                </a:solidFill>
                <a:latin typeface="system-ui"/>
              </a:rPr>
              <a:t>Anyone can become a liquidity provider (LP) for a pool by depositing an equivalent value of each underlying token in return for pool tokens. These tokens track pro-rata LP shares of the total reserves, and can be redeemed for the underlying assets at any time.</a:t>
            </a:r>
          </a:p>
          <a:p>
            <a:pPr algn="l"/>
            <a:endParaRPr lang="en-US" sz="1350" dirty="0">
              <a:solidFill>
                <a:srgbClr val="1C1E21"/>
              </a:solidFill>
              <a:latin typeface="system-ui"/>
            </a:endParaRPr>
          </a:p>
          <a:p>
            <a:pPr algn="l"/>
            <a:r>
              <a:rPr lang="en-US" sz="1350" dirty="0">
                <a:solidFill>
                  <a:srgbClr val="1C1E21"/>
                </a:solidFill>
                <a:latin typeface="system-ui"/>
              </a:rPr>
              <a:t>https://docs.uniswap.org/contracts/v2/concepts/protocol-overview/how-uniswap-works</a:t>
            </a:r>
          </a:p>
        </p:txBody>
      </p:sp>
    </p:spTree>
    <p:extLst>
      <p:ext uri="{BB962C8B-B14F-4D97-AF65-F5344CB8AC3E}">
        <p14:creationId xmlns:p14="http://schemas.microsoft.com/office/powerpoint/2010/main" val="4097725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7AAA136-3FD6-6DAE-13CD-18D58EE1D04A}"/>
              </a:ext>
            </a:extLst>
          </p:cNvPr>
          <p:cNvSpPr>
            <a:spLocks noGrp="1"/>
          </p:cNvSpPr>
          <p:nvPr>
            <p:ph idx="1"/>
          </p:nvPr>
        </p:nvSpPr>
        <p:spPr>
          <a:xfrm>
            <a:off x="628650" y="1128982"/>
            <a:ext cx="7886700" cy="4360991"/>
          </a:xfrm>
        </p:spPr>
        <p:txBody>
          <a:bodyPr>
            <a:normAutofit fontScale="92500" lnSpcReduction="10000"/>
          </a:bodyPr>
          <a:lstStyle/>
          <a:p>
            <a:pPr marL="0" indent="0">
              <a:buNone/>
            </a:pPr>
            <a:r>
              <a:rPr lang="it-IT" dirty="0">
                <a:solidFill>
                  <a:srgbClr val="0070C0"/>
                </a:solidFill>
              </a:rPr>
              <a:t>Exchange… or </a:t>
            </a:r>
            <a:r>
              <a:rPr lang="it-IT" dirty="0" err="1">
                <a:solidFill>
                  <a:srgbClr val="0070C0"/>
                </a:solidFill>
              </a:rPr>
              <a:t>investing</a:t>
            </a:r>
            <a:r>
              <a:rPr lang="it-IT" dirty="0">
                <a:solidFill>
                  <a:srgbClr val="0070C0"/>
                </a:solidFill>
              </a:rPr>
              <a:t> </a:t>
            </a:r>
            <a:r>
              <a:rPr lang="it-IT" dirty="0" err="1">
                <a:solidFill>
                  <a:srgbClr val="0070C0"/>
                </a:solidFill>
              </a:rPr>
              <a:t>platforms</a:t>
            </a:r>
            <a:r>
              <a:rPr lang="it-IT" dirty="0">
                <a:solidFill>
                  <a:srgbClr val="0070C0"/>
                </a:solidFill>
              </a:rPr>
              <a:t>?</a:t>
            </a:r>
          </a:p>
          <a:p>
            <a:pPr algn="l"/>
            <a:r>
              <a:rPr lang="en-US" dirty="0">
                <a:solidFill>
                  <a:srgbClr val="010101"/>
                </a:solidFill>
                <a:latin typeface="Basel"/>
              </a:rPr>
              <a:t>L</a:t>
            </a:r>
            <a:r>
              <a:rPr lang="en-US" b="0" i="0" dirty="0">
                <a:solidFill>
                  <a:srgbClr val="010101"/>
                </a:solidFill>
                <a:effectLst/>
                <a:latin typeface="Basel"/>
              </a:rPr>
              <a:t>everage trading means borrowing extra funds to increase a position’s size. </a:t>
            </a:r>
          </a:p>
          <a:p>
            <a:pPr algn="l"/>
            <a:r>
              <a:rPr lang="en-US" b="0" i="0" dirty="0">
                <a:solidFill>
                  <a:srgbClr val="010101"/>
                </a:solidFill>
                <a:effectLst/>
                <a:latin typeface="Basel"/>
              </a:rPr>
              <a:t>The only difference between crypto leverage trading and leverage in traditional markets is that the former involves cryptocurrencies. </a:t>
            </a:r>
          </a:p>
          <a:p>
            <a:pPr algn="l"/>
            <a:r>
              <a:rPr lang="en-US" b="0" i="0" dirty="0">
                <a:solidFill>
                  <a:srgbClr val="010101"/>
                </a:solidFill>
                <a:effectLst/>
                <a:latin typeface="Basel"/>
              </a:rPr>
              <a:t>The amount of leverage you can take out is often expressed as a ratio. For example, someone who adds 1:10 leverage to their crypto trade will multiply their position by 10x. Interestingly, some </a:t>
            </a:r>
            <a:r>
              <a:rPr lang="en-US" b="0" i="0" u="sng" dirty="0">
                <a:effectLst/>
                <a:latin typeface="Basel"/>
              </a:rPr>
              <a:t>crypto exchanges</a:t>
            </a:r>
            <a:r>
              <a:rPr lang="en-US" b="0" i="0" dirty="0">
                <a:solidFill>
                  <a:srgbClr val="010101"/>
                </a:solidFill>
                <a:effectLst/>
                <a:latin typeface="Basel"/>
              </a:rPr>
              <a:t> offer leverage positions of 1:100 (e.g., FTX) or higher!</a:t>
            </a:r>
            <a:endParaRPr lang="it-IT" dirty="0"/>
          </a:p>
        </p:txBody>
      </p:sp>
    </p:spTree>
    <p:extLst>
      <p:ext uri="{BB962C8B-B14F-4D97-AF65-F5344CB8AC3E}">
        <p14:creationId xmlns:p14="http://schemas.microsoft.com/office/powerpoint/2010/main" val="22387446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52CAD20-84A9-8D3D-37A4-3D0FD7BD5AAF}"/>
              </a:ext>
            </a:extLst>
          </p:cNvPr>
          <p:cNvSpPr>
            <a:spLocks noGrp="1"/>
          </p:cNvSpPr>
          <p:nvPr>
            <p:ph idx="1"/>
          </p:nvPr>
        </p:nvSpPr>
        <p:spPr>
          <a:xfrm>
            <a:off x="389266" y="561315"/>
            <a:ext cx="8247739" cy="5314384"/>
          </a:xfrm>
        </p:spPr>
        <p:txBody>
          <a:bodyPr>
            <a:normAutofit fontScale="77500" lnSpcReduction="20000"/>
          </a:bodyPr>
          <a:lstStyle/>
          <a:p>
            <a:pPr marL="0" indent="0">
              <a:buNone/>
            </a:pPr>
            <a:r>
              <a:rPr lang="en-US" b="0" i="0" dirty="0">
                <a:solidFill>
                  <a:srgbClr val="010101"/>
                </a:solidFill>
                <a:effectLst/>
                <a:latin typeface="Basel"/>
              </a:rPr>
              <a:t>An example</a:t>
            </a:r>
          </a:p>
          <a:p>
            <a:pPr marL="0" indent="0">
              <a:buNone/>
            </a:pPr>
            <a:endParaRPr lang="en-US" b="0" i="0" dirty="0">
              <a:solidFill>
                <a:srgbClr val="010101"/>
              </a:solidFill>
              <a:effectLst/>
              <a:latin typeface="Basel"/>
            </a:endParaRPr>
          </a:p>
          <a:p>
            <a:pPr algn="l"/>
            <a:r>
              <a:rPr lang="en-US" b="0" i="0" dirty="0">
                <a:solidFill>
                  <a:srgbClr val="010101"/>
                </a:solidFill>
                <a:effectLst/>
                <a:latin typeface="Basel"/>
              </a:rPr>
              <a:t>Suppose you want to take out a 5x leverage position on </a:t>
            </a:r>
            <a:r>
              <a:rPr lang="en-US" b="0" i="0" u="sng" dirty="0">
                <a:solidFill>
                  <a:srgbClr val="010101"/>
                </a:solidFill>
                <a:effectLst/>
                <a:latin typeface="Basel"/>
              </a:rPr>
              <a:t>Bitcoin</a:t>
            </a:r>
            <a:r>
              <a:rPr lang="en-US" b="0" i="0" dirty="0">
                <a:solidFill>
                  <a:srgbClr val="010101"/>
                </a:solidFill>
                <a:effectLst/>
                <a:latin typeface="Basel"/>
              </a:rPr>
              <a:t>. First, you'll deposit the required funds onto your crypto exchange and request the loan. If you deposited $5,000 in collateral, a 5x leverage position would give you $25,000. </a:t>
            </a:r>
          </a:p>
          <a:p>
            <a:pPr algn="l"/>
            <a:r>
              <a:rPr lang="en-US" b="0" i="0" dirty="0">
                <a:solidFill>
                  <a:srgbClr val="010101"/>
                </a:solidFill>
                <a:effectLst/>
                <a:latin typeface="Basel"/>
              </a:rPr>
              <a:t>Remember, with a 5x leverage loan, the price of Bitcoin moves 5x more than on the spot market. So, if Bitcoin's price rose $100, it’ll garner $500 for you. It can also be in the opposite direction. If Bitcoin drops by $100, you’d be down $500. This means Bitcoin doesn’t have to drop to $0 for a leverage trader to lose all their money. If Bitcoin keeps going down, it’ll hit a point where a leverage trader has nothing left in their account. While leverage intensifies a trader’s gains, it also increases the odds that they can lose all their money on a price dip.  </a:t>
            </a:r>
          </a:p>
          <a:p>
            <a:pPr algn="l"/>
            <a:r>
              <a:rPr lang="en-US" b="0" i="0" dirty="0">
                <a:solidFill>
                  <a:srgbClr val="010101"/>
                </a:solidFill>
                <a:effectLst/>
                <a:latin typeface="Basel"/>
              </a:rPr>
              <a:t>While you can close your leverage position anytime, you must be wary of the margin requirement. If Bitcoin's price ever reaches the point where your account position hits the margin threshold, the crypto exchange will liquidate (i.e., sell off) all your funds. </a:t>
            </a:r>
          </a:p>
          <a:p>
            <a:pPr marL="0" indent="0">
              <a:buNone/>
            </a:pPr>
            <a:endParaRPr lang="it-IT" dirty="0"/>
          </a:p>
        </p:txBody>
      </p:sp>
    </p:spTree>
    <p:extLst>
      <p:ext uri="{BB962C8B-B14F-4D97-AF65-F5344CB8AC3E}">
        <p14:creationId xmlns:p14="http://schemas.microsoft.com/office/powerpoint/2010/main" val="30313165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avolo&#10;&#10;Descrizione generata automaticamente">
            <a:extLst>
              <a:ext uri="{FF2B5EF4-FFF2-40B4-BE49-F238E27FC236}">
                <a16:creationId xmlns:a16="http://schemas.microsoft.com/office/drawing/2014/main" id="{5EC0948C-0589-4E55-A201-16588F0A6094}"/>
              </a:ext>
            </a:extLst>
          </p:cNvPr>
          <p:cNvPicPr>
            <a:picLocks noChangeAspect="1"/>
          </p:cNvPicPr>
          <p:nvPr/>
        </p:nvPicPr>
        <p:blipFill>
          <a:blip r:embed="rId2"/>
          <a:stretch>
            <a:fillRect/>
          </a:stretch>
        </p:blipFill>
        <p:spPr>
          <a:xfrm>
            <a:off x="0" y="856488"/>
            <a:ext cx="9144000" cy="5145024"/>
          </a:xfrm>
          <a:prstGeom prst="rect">
            <a:avLst/>
          </a:prstGeom>
        </p:spPr>
      </p:pic>
      <p:sp>
        <p:nvSpPr>
          <p:cNvPr id="2" name="CasellaDiTesto 1">
            <a:extLst>
              <a:ext uri="{FF2B5EF4-FFF2-40B4-BE49-F238E27FC236}">
                <a16:creationId xmlns:a16="http://schemas.microsoft.com/office/drawing/2014/main" id="{463D408A-FE38-409B-950D-1E633CB09963}"/>
              </a:ext>
            </a:extLst>
          </p:cNvPr>
          <p:cNvSpPr txBox="1"/>
          <p:nvPr/>
        </p:nvSpPr>
        <p:spPr>
          <a:xfrm>
            <a:off x="896293" y="6274051"/>
            <a:ext cx="5359652" cy="646331"/>
          </a:xfrm>
          <a:prstGeom prst="rect">
            <a:avLst/>
          </a:prstGeom>
          <a:noFill/>
        </p:spPr>
        <p:txBody>
          <a:bodyPr wrap="square" rtlCol="0">
            <a:spAutoFit/>
          </a:bodyPr>
          <a:lstStyle/>
          <a:p>
            <a:r>
              <a:rPr lang="it-IT" dirty="0">
                <a:hlinkClick r:id="rId3"/>
              </a:rPr>
              <a:t>https://www.coingecko.com/en/exchanges</a:t>
            </a:r>
            <a:endParaRPr lang="it-IT" dirty="0"/>
          </a:p>
          <a:p>
            <a:endParaRPr lang="it-IT" dirty="0"/>
          </a:p>
        </p:txBody>
      </p:sp>
    </p:spTree>
    <p:extLst>
      <p:ext uri="{BB962C8B-B14F-4D97-AF65-F5344CB8AC3E}">
        <p14:creationId xmlns:p14="http://schemas.microsoft.com/office/powerpoint/2010/main" val="1509842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977EAC8-E6D0-4AE3-BA4E-0AD018E3CBC8}"/>
              </a:ext>
            </a:extLst>
          </p:cNvPr>
          <p:cNvSpPr txBox="1"/>
          <p:nvPr/>
        </p:nvSpPr>
        <p:spPr>
          <a:xfrm>
            <a:off x="317862" y="165462"/>
            <a:ext cx="8508275" cy="369332"/>
          </a:xfrm>
          <a:prstGeom prst="rect">
            <a:avLst/>
          </a:prstGeom>
          <a:noFill/>
        </p:spPr>
        <p:txBody>
          <a:bodyPr wrap="square" rtlCol="0">
            <a:spAutoFit/>
          </a:bodyPr>
          <a:lstStyle/>
          <a:p>
            <a:r>
              <a:rPr lang="it-IT" dirty="0" err="1">
                <a:solidFill>
                  <a:srgbClr val="FF0000"/>
                </a:solidFill>
              </a:rPr>
              <a:t>Coingecko</a:t>
            </a:r>
            <a:r>
              <a:rPr lang="it-IT" dirty="0">
                <a:solidFill>
                  <a:srgbClr val="FF0000"/>
                </a:solidFill>
              </a:rPr>
              <a:t> </a:t>
            </a:r>
            <a:r>
              <a:rPr lang="it-IT" dirty="0" err="1">
                <a:solidFill>
                  <a:srgbClr val="FF0000"/>
                </a:solidFill>
              </a:rPr>
              <a:t>Trustscore</a:t>
            </a:r>
            <a:endParaRPr lang="it-IT" dirty="0">
              <a:solidFill>
                <a:srgbClr val="FF0000"/>
              </a:solidFill>
            </a:endParaRPr>
          </a:p>
        </p:txBody>
      </p:sp>
      <p:sp>
        <p:nvSpPr>
          <p:cNvPr id="3" name="CasellaDiTesto 2">
            <a:extLst>
              <a:ext uri="{FF2B5EF4-FFF2-40B4-BE49-F238E27FC236}">
                <a16:creationId xmlns:a16="http://schemas.microsoft.com/office/drawing/2014/main" id="{5A0A83BF-D350-4266-878A-072AC5F51516}"/>
              </a:ext>
            </a:extLst>
          </p:cNvPr>
          <p:cNvSpPr txBox="1"/>
          <p:nvPr/>
        </p:nvSpPr>
        <p:spPr>
          <a:xfrm>
            <a:off x="461554" y="853440"/>
            <a:ext cx="7924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 traditional markets, exchanges with high volume equate to high liquidity. However, in crypto markets, exchanges with high volume does not necessarily equate to high liquidity. This is because many of the unregulated exchanges engage manipulative behaviors to inflate their trading volume.</a:t>
            </a:r>
          </a:p>
          <a:p>
            <a:pPr marL="285750" indent="-285750">
              <a:buFont typeface="Arial" panose="020B0604020202020204" pitchFamily="34" charset="0"/>
              <a:buChar char="•"/>
            </a:pPr>
            <a:r>
              <a:rPr lang="en-US" dirty="0"/>
              <a:t>To combat fake exchange volume data, we are launching a new rating algorithm called “Trust Score”</a:t>
            </a:r>
          </a:p>
          <a:p>
            <a:pPr marL="285750" indent="-285750">
              <a:buFont typeface="Arial" panose="020B0604020202020204" pitchFamily="34" charset="0"/>
              <a:buChar char="•"/>
            </a:pPr>
            <a:r>
              <a:rPr lang="it-IT" dirty="0">
                <a:hlinkClick r:id="rId2"/>
              </a:rPr>
              <a:t>https://blog.coingecko.com/trust-score/</a:t>
            </a:r>
            <a:endParaRPr lang="it-IT" dirty="0"/>
          </a:p>
        </p:txBody>
      </p:sp>
      <p:sp>
        <p:nvSpPr>
          <p:cNvPr id="4" name="CasellaDiTesto 3">
            <a:extLst>
              <a:ext uri="{FF2B5EF4-FFF2-40B4-BE49-F238E27FC236}">
                <a16:creationId xmlns:a16="http://schemas.microsoft.com/office/drawing/2014/main" id="{0E042274-510B-4E3A-9B9C-A7AA2C7A8CD2}"/>
              </a:ext>
            </a:extLst>
          </p:cNvPr>
          <p:cNvSpPr txBox="1"/>
          <p:nvPr/>
        </p:nvSpPr>
        <p:spPr>
          <a:xfrm>
            <a:off x="1079862" y="3169920"/>
            <a:ext cx="6818812" cy="3139321"/>
          </a:xfrm>
          <a:prstGeom prst="rect">
            <a:avLst/>
          </a:prstGeom>
          <a:noFill/>
        </p:spPr>
        <p:txBody>
          <a:bodyPr wrap="square" rtlCol="0">
            <a:spAutoFit/>
          </a:bodyPr>
          <a:lstStyle/>
          <a:p>
            <a:r>
              <a:rPr lang="it-IT" b="1" dirty="0"/>
              <a:t>2019</a:t>
            </a:r>
          </a:p>
          <a:p>
            <a:r>
              <a:rPr lang="it-IT" dirty="0"/>
              <a:t>409 </a:t>
            </a:r>
            <a:r>
              <a:rPr lang="it-IT" dirty="0" err="1"/>
              <a:t>Exchanges</a:t>
            </a:r>
            <a:endParaRPr lang="it-IT" dirty="0"/>
          </a:p>
          <a:p>
            <a:pPr marL="285750" indent="-285750">
              <a:buFont typeface="Arial" panose="020B0604020202020204" pitchFamily="34" charset="0"/>
              <a:buChar char="•"/>
            </a:pPr>
            <a:r>
              <a:rPr lang="it-IT" dirty="0"/>
              <a:t>12 with </a:t>
            </a:r>
            <a:r>
              <a:rPr lang="it-IT" dirty="0" err="1"/>
              <a:t>TrustScore</a:t>
            </a:r>
            <a:r>
              <a:rPr lang="it-IT" dirty="0"/>
              <a:t> 10 (maximum)</a:t>
            </a:r>
          </a:p>
          <a:p>
            <a:pPr marL="285750" indent="-285750">
              <a:buFont typeface="Arial" panose="020B0604020202020204" pitchFamily="34" charset="0"/>
              <a:buChar char="•"/>
            </a:pPr>
            <a:r>
              <a:rPr lang="it-IT" dirty="0"/>
              <a:t>5 with </a:t>
            </a:r>
            <a:r>
              <a:rPr lang="it-IT" dirty="0" err="1"/>
              <a:t>TrustScore</a:t>
            </a:r>
            <a:r>
              <a:rPr lang="it-IT" dirty="0"/>
              <a:t> 9</a:t>
            </a:r>
          </a:p>
          <a:p>
            <a:pPr marL="285750" indent="-285750">
              <a:buFont typeface="Arial" panose="020B0604020202020204" pitchFamily="34" charset="0"/>
              <a:buChar char="•"/>
            </a:pPr>
            <a:r>
              <a:rPr lang="it-IT" dirty="0"/>
              <a:t>62 with </a:t>
            </a:r>
            <a:r>
              <a:rPr lang="it-IT" dirty="0" err="1"/>
              <a:t>TrustScore</a:t>
            </a:r>
            <a:r>
              <a:rPr lang="it-IT" dirty="0"/>
              <a:t> </a:t>
            </a:r>
            <a:r>
              <a:rPr lang="it-IT" dirty="0" err="1"/>
              <a:t>greater</a:t>
            </a:r>
            <a:r>
              <a:rPr lang="it-IT" dirty="0"/>
              <a:t> or </a:t>
            </a:r>
            <a:r>
              <a:rPr lang="it-IT" dirty="0" err="1"/>
              <a:t>equal</a:t>
            </a:r>
            <a:r>
              <a:rPr lang="it-IT" dirty="0"/>
              <a:t> to 7</a:t>
            </a:r>
          </a:p>
          <a:p>
            <a:r>
              <a:rPr lang="it-IT" b="1" dirty="0"/>
              <a:t>2020</a:t>
            </a:r>
          </a:p>
          <a:p>
            <a:r>
              <a:rPr lang="it-IT" dirty="0"/>
              <a:t>421 </a:t>
            </a:r>
            <a:r>
              <a:rPr lang="it-IT" dirty="0" err="1"/>
              <a:t>Exchanges</a:t>
            </a:r>
            <a:endParaRPr lang="it-IT" dirty="0"/>
          </a:p>
          <a:p>
            <a:pPr marL="285750" indent="-285750">
              <a:buFont typeface="Arial" panose="020B0604020202020204" pitchFamily="34" charset="0"/>
              <a:buChar char="•"/>
            </a:pPr>
            <a:r>
              <a:rPr lang="it-IT" dirty="0"/>
              <a:t>8 with </a:t>
            </a:r>
            <a:r>
              <a:rPr lang="it-IT" dirty="0" err="1"/>
              <a:t>TrustScore</a:t>
            </a:r>
            <a:r>
              <a:rPr lang="it-IT" dirty="0"/>
              <a:t> 10 (maximum)</a:t>
            </a:r>
          </a:p>
          <a:p>
            <a:pPr marL="285750" indent="-285750">
              <a:buFont typeface="Arial" panose="020B0604020202020204" pitchFamily="34" charset="0"/>
              <a:buChar char="•"/>
            </a:pPr>
            <a:r>
              <a:rPr lang="it-IT" dirty="0"/>
              <a:t>11 with </a:t>
            </a:r>
            <a:r>
              <a:rPr lang="it-IT" dirty="0" err="1"/>
              <a:t>TrustScore</a:t>
            </a:r>
            <a:r>
              <a:rPr lang="it-IT" dirty="0"/>
              <a:t> 9</a:t>
            </a:r>
          </a:p>
          <a:p>
            <a:pPr marL="285750" indent="-285750">
              <a:buFont typeface="Arial" panose="020B0604020202020204" pitchFamily="34" charset="0"/>
              <a:buChar char="•"/>
            </a:pPr>
            <a:r>
              <a:rPr lang="it-IT" dirty="0"/>
              <a:t>66 with </a:t>
            </a:r>
            <a:r>
              <a:rPr lang="it-IT" dirty="0" err="1"/>
              <a:t>TrustScore</a:t>
            </a:r>
            <a:r>
              <a:rPr lang="it-IT" dirty="0"/>
              <a:t> </a:t>
            </a:r>
            <a:r>
              <a:rPr lang="it-IT" dirty="0" err="1"/>
              <a:t>greater</a:t>
            </a:r>
            <a:r>
              <a:rPr lang="it-IT" dirty="0"/>
              <a:t> or </a:t>
            </a:r>
            <a:r>
              <a:rPr lang="it-IT" dirty="0" err="1"/>
              <a:t>equal</a:t>
            </a:r>
            <a:r>
              <a:rPr lang="it-IT" dirty="0"/>
              <a:t> to 7</a:t>
            </a:r>
          </a:p>
          <a:p>
            <a:endParaRPr lang="it-IT" b="1" dirty="0"/>
          </a:p>
        </p:txBody>
      </p:sp>
    </p:spTree>
    <p:extLst>
      <p:ext uri="{BB962C8B-B14F-4D97-AF65-F5344CB8AC3E}">
        <p14:creationId xmlns:p14="http://schemas.microsoft.com/office/powerpoint/2010/main" val="1364932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23DEE343-8DE1-632F-18FE-6C581A491C2F}"/>
              </a:ext>
            </a:extLst>
          </p:cNvPr>
          <p:cNvSpPr>
            <a:spLocks noGrp="1"/>
          </p:cNvSpPr>
          <p:nvPr>
            <p:ph type="sldNum" sz="quarter" idx="12"/>
          </p:nvPr>
        </p:nvSpPr>
        <p:spPr/>
        <p:txBody>
          <a:bodyPr/>
          <a:lstStyle/>
          <a:p>
            <a:pPr defTabSz="685800"/>
            <a:fld id="{3135EEA2-8D42-4D46-95A6-66E65FDC5EB1}" type="slidenum">
              <a:rPr lang="it-IT">
                <a:solidFill>
                  <a:srgbClr val="000000">
                    <a:lumMod val="65000"/>
                    <a:lumOff val="35000"/>
                  </a:srgbClr>
                </a:solidFill>
                <a:latin typeface="Manrope"/>
              </a:rPr>
              <a:pPr defTabSz="685800"/>
              <a:t>9</a:t>
            </a:fld>
            <a:endParaRPr lang="it-IT">
              <a:solidFill>
                <a:srgbClr val="000000">
                  <a:lumMod val="65000"/>
                  <a:lumOff val="35000"/>
                </a:srgbClr>
              </a:solidFill>
              <a:latin typeface="Manrope"/>
            </a:endParaRPr>
          </a:p>
        </p:txBody>
      </p:sp>
      <p:sp>
        <p:nvSpPr>
          <p:cNvPr id="6" name="Segnaposto testo 5">
            <a:extLst>
              <a:ext uri="{FF2B5EF4-FFF2-40B4-BE49-F238E27FC236}">
                <a16:creationId xmlns:a16="http://schemas.microsoft.com/office/drawing/2014/main" id="{C551C9D2-5B02-E851-6167-FB9D9857D23A}"/>
              </a:ext>
            </a:extLst>
          </p:cNvPr>
          <p:cNvSpPr>
            <a:spLocks noGrp="1"/>
          </p:cNvSpPr>
          <p:nvPr>
            <p:ph type="body" sz="quarter" idx="13"/>
          </p:nvPr>
        </p:nvSpPr>
        <p:spPr>
          <a:xfrm>
            <a:off x="532400" y="1504284"/>
            <a:ext cx="6480000" cy="3321844"/>
          </a:xfrm>
        </p:spPr>
        <p:txBody>
          <a:bodyPr/>
          <a:lstStyle/>
          <a:p>
            <a:pPr marL="214313" indent="-214313">
              <a:buFont typeface="Arial" panose="020B0604020202020204" pitchFamily="34" charset="0"/>
              <a:buChar char="•"/>
            </a:pPr>
            <a:r>
              <a:rPr lang="it-IT" sz="1500" dirty="0" err="1">
                <a:solidFill>
                  <a:srgbClr val="0070C0"/>
                </a:solidFill>
              </a:rPr>
              <a:t>Expected</a:t>
            </a:r>
            <a:r>
              <a:rPr lang="it-IT" sz="1500" dirty="0">
                <a:solidFill>
                  <a:srgbClr val="0070C0"/>
                </a:solidFill>
              </a:rPr>
              <a:t> </a:t>
            </a:r>
            <a:r>
              <a:rPr lang="it-IT" sz="1500" dirty="0" err="1">
                <a:solidFill>
                  <a:srgbClr val="0070C0"/>
                </a:solidFill>
              </a:rPr>
              <a:t>return</a:t>
            </a:r>
            <a:r>
              <a:rPr lang="it-IT" sz="1500" dirty="0">
                <a:solidFill>
                  <a:srgbClr val="0070C0"/>
                </a:solidFill>
              </a:rPr>
              <a:t> </a:t>
            </a:r>
            <a:r>
              <a:rPr lang="it-IT" sz="1500" dirty="0"/>
              <a:t>of BTC-USD and ETH-USD are </a:t>
            </a:r>
            <a:r>
              <a:rPr lang="it-IT" sz="1500" dirty="0" err="1"/>
              <a:t>higher</a:t>
            </a:r>
            <a:r>
              <a:rPr lang="it-IT" sz="1500" dirty="0"/>
              <a:t> </a:t>
            </a:r>
            <a:r>
              <a:rPr lang="it-IT" sz="1500" dirty="0" err="1"/>
              <a:t>than</a:t>
            </a:r>
            <a:r>
              <a:rPr lang="it-IT" sz="1500" dirty="0"/>
              <a:t> SP500</a:t>
            </a:r>
          </a:p>
          <a:p>
            <a:pPr marL="214313" indent="-214313">
              <a:buFont typeface="Arial" panose="020B0604020202020204" pitchFamily="34" charset="0"/>
              <a:buChar char="•"/>
            </a:pPr>
            <a:r>
              <a:rPr lang="it-IT" sz="1500" dirty="0" err="1">
                <a:solidFill>
                  <a:srgbClr val="FF0000"/>
                </a:solidFill>
              </a:rPr>
              <a:t>Variance</a:t>
            </a:r>
            <a:r>
              <a:rPr lang="it-IT" sz="1500" dirty="0">
                <a:solidFill>
                  <a:srgbClr val="FF0000"/>
                </a:solidFill>
              </a:rPr>
              <a:t> </a:t>
            </a:r>
            <a:r>
              <a:rPr lang="it-IT" sz="1500" dirty="0"/>
              <a:t>(and </a:t>
            </a:r>
            <a:r>
              <a:rPr lang="it-IT" sz="1500" dirty="0" err="1"/>
              <a:t>therefore</a:t>
            </a:r>
            <a:r>
              <a:rPr lang="it-IT" sz="1500" dirty="0"/>
              <a:t> risk) </a:t>
            </a:r>
            <a:r>
              <a:rPr lang="it-IT" sz="1500" dirty="0" err="1"/>
              <a:t>is</a:t>
            </a:r>
            <a:r>
              <a:rPr lang="it-IT" sz="1500" dirty="0"/>
              <a:t> </a:t>
            </a:r>
            <a:r>
              <a:rPr lang="it-IT" sz="1500" dirty="0" err="1"/>
              <a:t>higher</a:t>
            </a:r>
            <a:r>
              <a:rPr lang="it-IT" sz="1500" dirty="0"/>
              <a:t> for BTC-USD and ETH-USD </a:t>
            </a:r>
          </a:p>
          <a:p>
            <a:pPr marL="214313" indent="-214313">
              <a:buFont typeface="Arial" panose="020B0604020202020204" pitchFamily="34" charset="0"/>
              <a:buChar char="•"/>
            </a:pPr>
            <a:r>
              <a:rPr lang="it-IT" sz="1500" dirty="0">
                <a:highlight>
                  <a:srgbClr val="00FFFF"/>
                </a:highlight>
              </a:rPr>
              <a:t>Positive (and high) </a:t>
            </a:r>
            <a:r>
              <a:rPr lang="it-IT" sz="1500" dirty="0" err="1">
                <a:highlight>
                  <a:srgbClr val="00FFFF"/>
                </a:highlight>
              </a:rPr>
              <a:t>correlation</a:t>
            </a:r>
            <a:r>
              <a:rPr lang="it-IT" sz="1500" dirty="0">
                <a:highlight>
                  <a:srgbClr val="00FFFF"/>
                </a:highlight>
              </a:rPr>
              <a:t> </a:t>
            </a:r>
            <a:r>
              <a:rPr lang="it-IT" sz="1500" dirty="0" err="1"/>
              <a:t>between</a:t>
            </a:r>
            <a:r>
              <a:rPr lang="it-IT" sz="1500" dirty="0"/>
              <a:t> BTC-USD and ETH-USD</a:t>
            </a:r>
          </a:p>
          <a:p>
            <a:pPr marL="214313" indent="-214313">
              <a:buFont typeface="Arial" panose="020B0604020202020204" pitchFamily="34" charset="0"/>
              <a:buChar char="•"/>
            </a:pPr>
            <a:r>
              <a:rPr lang="it-IT" sz="1500" dirty="0"/>
              <a:t>Invest in ETH-USD, or short-sell (</a:t>
            </a:r>
            <a:r>
              <a:rPr lang="it-IT" sz="1500" dirty="0" err="1"/>
              <a:t>if</a:t>
            </a:r>
            <a:r>
              <a:rPr lang="it-IT" sz="1500" dirty="0"/>
              <a:t> </a:t>
            </a:r>
            <a:r>
              <a:rPr lang="it-IT" sz="1500" dirty="0" err="1"/>
              <a:t>possible</a:t>
            </a:r>
            <a:r>
              <a:rPr lang="it-IT" sz="1500" dirty="0"/>
              <a:t>) to </a:t>
            </a:r>
            <a:r>
              <a:rPr lang="it-IT" sz="1500" dirty="0" err="1"/>
              <a:t>invest</a:t>
            </a:r>
            <a:r>
              <a:rPr lang="it-IT" sz="1500" dirty="0"/>
              <a:t> in BTC-USD?</a:t>
            </a:r>
          </a:p>
          <a:p>
            <a:endParaRPr lang="it-IT" sz="1500" dirty="0"/>
          </a:p>
          <a:p>
            <a:r>
              <a:rPr lang="en-US" sz="1500" dirty="0"/>
              <a:t>Should cryptocurrency always be </a:t>
            </a:r>
            <a:r>
              <a:rPr lang="en-US" sz="1500" i="1" dirty="0"/>
              <a:t>recommended</a:t>
            </a:r>
            <a:r>
              <a:rPr lang="en-US" sz="1500" dirty="0"/>
              <a:t> as an investment?</a:t>
            </a:r>
            <a:endParaRPr lang="it-IT" sz="1500" dirty="0"/>
          </a:p>
          <a:p>
            <a:endParaRPr lang="it-IT" dirty="0"/>
          </a:p>
          <a:p>
            <a:endParaRPr lang="it-IT" dirty="0"/>
          </a:p>
          <a:p>
            <a:endParaRPr lang="it-IT" dirty="0"/>
          </a:p>
        </p:txBody>
      </p:sp>
      <p:graphicFrame>
        <p:nvGraphicFramePr>
          <p:cNvPr id="9" name="Tabella 8">
            <a:extLst>
              <a:ext uri="{FF2B5EF4-FFF2-40B4-BE49-F238E27FC236}">
                <a16:creationId xmlns:a16="http://schemas.microsoft.com/office/drawing/2014/main" id="{4162D99F-43D9-282E-243D-ECA3FB24F1D8}"/>
              </a:ext>
            </a:extLst>
          </p:cNvPr>
          <p:cNvGraphicFramePr>
            <a:graphicFrameLocks noGrp="1"/>
          </p:cNvGraphicFramePr>
          <p:nvPr/>
        </p:nvGraphicFramePr>
        <p:xfrm>
          <a:off x="4239214" y="3497389"/>
          <a:ext cx="4324349" cy="1328739"/>
        </p:xfrm>
        <a:graphic>
          <a:graphicData uri="http://schemas.openxmlformats.org/drawingml/2006/table">
            <a:tbl>
              <a:tblPr/>
              <a:tblGrid>
                <a:gridCol w="933262">
                  <a:extLst>
                    <a:ext uri="{9D8B030D-6E8A-4147-A177-3AD203B41FA5}">
                      <a16:colId xmlns:a16="http://schemas.microsoft.com/office/drawing/2014/main" val="138849437"/>
                    </a:ext>
                  </a:extLst>
                </a:gridCol>
                <a:gridCol w="819275">
                  <a:extLst>
                    <a:ext uri="{9D8B030D-6E8A-4147-A177-3AD203B41FA5}">
                      <a16:colId xmlns:a16="http://schemas.microsoft.com/office/drawing/2014/main" val="97528059"/>
                    </a:ext>
                  </a:extLst>
                </a:gridCol>
                <a:gridCol w="819275">
                  <a:extLst>
                    <a:ext uri="{9D8B030D-6E8A-4147-A177-3AD203B41FA5}">
                      <a16:colId xmlns:a16="http://schemas.microsoft.com/office/drawing/2014/main" val="1547742707"/>
                    </a:ext>
                  </a:extLst>
                </a:gridCol>
                <a:gridCol w="819275">
                  <a:extLst>
                    <a:ext uri="{9D8B030D-6E8A-4147-A177-3AD203B41FA5}">
                      <a16:colId xmlns:a16="http://schemas.microsoft.com/office/drawing/2014/main" val="2996407447"/>
                    </a:ext>
                  </a:extLst>
                </a:gridCol>
                <a:gridCol w="933262">
                  <a:extLst>
                    <a:ext uri="{9D8B030D-6E8A-4147-A177-3AD203B41FA5}">
                      <a16:colId xmlns:a16="http://schemas.microsoft.com/office/drawing/2014/main" val="2129531898"/>
                    </a:ext>
                  </a:extLst>
                </a:gridCol>
              </a:tblGrid>
              <a:tr h="150019">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ctr" fontAlgn="b"/>
                      <a:r>
                        <a:rPr lang="it-IT" sz="800" b="0" i="0" u="none" strike="noStrike">
                          <a:solidFill>
                            <a:srgbClr val="000000"/>
                          </a:solidFill>
                          <a:effectLst/>
                          <a:latin typeface="Calibri" panose="020F0502020204030204" pitchFamily="34" charset="0"/>
                        </a:rPr>
                        <a:t>sp500</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it-IT" sz="800" b="0" i="0" u="none" strike="noStrike">
                          <a:solidFill>
                            <a:srgbClr val="000000"/>
                          </a:solidFill>
                          <a:effectLst/>
                          <a:latin typeface="Calibri" panose="020F0502020204030204" pitchFamily="34" charset="0"/>
                        </a:rPr>
                        <a:t>btc</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it-IT" sz="800" b="0" i="0" u="none" strike="noStrike">
                          <a:solidFill>
                            <a:srgbClr val="000000"/>
                          </a:solidFill>
                          <a:effectLst/>
                          <a:latin typeface="Calibri" panose="020F0502020204030204" pitchFamily="34" charset="0"/>
                        </a:rPr>
                        <a:t>eth</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91728197"/>
                  </a:ext>
                </a:extLst>
              </a:tr>
              <a:tr h="150019">
                <a:tc>
                  <a:txBody>
                    <a:bodyPr/>
                    <a:lstStyle/>
                    <a:p>
                      <a:pPr algn="r" fontAlgn="b"/>
                      <a:r>
                        <a:rPr lang="it-IT" sz="800" b="0" i="0" u="none" strike="noStrike">
                          <a:solidFill>
                            <a:srgbClr val="000000"/>
                          </a:solidFill>
                          <a:effectLst/>
                          <a:latin typeface="Calibri" panose="020F0502020204030204" pitchFamily="34" charset="0"/>
                        </a:rPr>
                        <a:t>Mean</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1.000571</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1.002706</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1.003440</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669965653"/>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92D050"/>
                    </a:solidFill>
                  </a:tcPr>
                </a:tc>
                <a:tc>
                  <a:txBody>
                    <a:bodyPr/>
                    <a:lstStyle/>
                    <a:p>
                      <a:pPr algn="l" fontAlgn="b"/>
                      <a:r>
                        <a:rPr lang="it-IT" sz="800" b="0" i="0" u="none" strike="noStrike" dirty="0">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it-IT" sz="800" b="0" i="0"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97102943"/>
                  </a:ext>
                </a:extLst>
              </a:tr>
              <a:tr h="142875">
                <a:tc>
                  <a:txBody>
                    <a:bodyPr/>
                    <a:lstStyle/>
                    <a:p>
                      <a:pPr algn="r" fontAlgn="b"/>
                      <a:r>
                        <a:rPr lang="it-IT" sz="800" b="0" i="0" u="none" strike="noStrike">
                          <a:solidFill>
                            <a:srgbClr val="000000"/>
                          </a:solidFill>
                          <a:effectLst/>
                          <a:latin typeface="Calibri" panose="020F0502020204030204" pitchFamily="34" charset="0"/>
                        </a:rPr>
                        <a:t>V=VarCov Matrix</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0.000173</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0.000200</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0.000232</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sp500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2210145919"/>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0.000200</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r" fontAlgn="b"/>
                      <a:r>
                        <a:rPr lang="it-IT" sz="800" b="1" i="0" u="none" strike="noStrike" dirty="0">
                          <a:solidFill>
                            <a:srgbClr val="000000"/>
                          </a:solidFill>
                          <a:effectLst/>
                          <a:latin typeface="Calibri" panose="020F0502020204030204" pitchFamily="34" charset="0"/>
                        </a:rPr>
                        <a:t>0.001670</a:t>
                      </a:r>
                    </a:p>
                  </a:txBody>
                  <a:tcPr marL="0" marR="0" marT="0" marB="0" anchor="b">
                    <a:lnL>
                      <a:noFill/>
                    </a:lnL>
                    <a:lnR>
                      <a:noFill/>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0.001572</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btc</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1851888296"/>
                  </a:ext>
                </a:extLst>
              </a:tr>
              <a:tr h="150019">
                <a:tc>
                  <a:txBody>
                    <a:bodyPr/>
                    <a:lstStyle/>
                    <a:p>
                      <a:pPr algn="ctr" fontAlgn="b"/>
                      <a:r>
                        <a:rPr lang="it-IT" sz="8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0.000232</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0" i="0" u="none" strike="noStrike">
                          <a:solidFill>
                            <a:srgbClr val="000000"/>
                          </a:solidFill>
                          <a:effectLst/>
                          <a:latin typeface="Calibri" panose="020F0502020204030204" pitchFamily="34" charset="0"/>
                        </a:rPr>
                        <a:t>0.001572</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it-IT" sz="800" b="1" i="0" u="none" strike="noStrike">
                          <a:solidFill>
                            <a:srgbClr val="000000"/>
                          </a:solidFill>
                          <a:effectLst/>
                          <a:latin typeface="Calibri" panose="020F0502020204030204" pitchFamily="34" charset="0"/>
                        </a:rPr>
                        <a:t>0.002497</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b"/>
                      <a:r>
                        <a:rPr lang="it-IT" sz="800" b="0" i="0" u="none" strike="noStrike">
                          <a:solidFill>
                            <a:srgbClr val="000000"/>
                          </a:solidFill>
                          <a:effectLst/>
                          <a:latin typeface="Calibri" panose="020F0502020204030204" pitchFamily="34" charset="0"/>
                        </a:rPr>
                        <a:t>eth</a:t>
                      </a:r>
                    </a:p>
                  </a:txBody>
                  <a:tcPr marL="0" marR="0" marT="0" marB="0" anchor="b">
                    <a:lnL w="12700" cap="flat" cmpd="sng" algn="ctr">
                      <a:solidFill>
                        <a:srgbClr val="000000"/>
                      </a:solidFill>
                      <a:prstDash val="solid"/>
                      <a:round/>
                      <a:headEnd type="none" w="med" len="med"/>
                      <a:tailEnd type="none" w="med" len="med"/>
                    </a:lnL>
                    <a:lnR>
                      <a:noFill/>
                    </a:lnR>
                    <a:lnT>
                      <a:noFill/>
                    </a:lnT>
                    <a:lnB>
                      <a:noFill/>
                    </a:lnB>
                    <a:solidFill>
                      <a:srgbClr val="FFFF00"/>
                    </a:solidFill>
                  </a:tcPr>
                </a:tc>
                <a:extLst>
                  <a:ext uri="{0D108BD9-81ED-4DB2-BD59-A6C34878D82A}">
                    <a16:rowId xmlns:a16="http://schemas.microsoft.com/office/drawing/2014/main" val="3818349192"/>
                  </a:ext>
                </a:extLst>
              </a:tr>
              <a:tr h="142875">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912824253"/>
                  </a:ext>
                </a:extLst>
              </a:tr>
              <a:tr h="150019">
                <a:tc>
                  <a:txBody>
                    <a:bodyPr/>
                    <a:lstStyle/>
                    <a:p>
                      <a:pPr algn="ctr" fontAlgn="b"/>
                      <a:r>
                        <a:rPr lang="it-IT" sz="800" b="0" i="0" u="none" strike="noStrike">
                          <a:solidFill>
                            <a:srgbClr val="000000"/>
                          </a:solidFill>
                          <a:effectLst/>
                          <a:latin typeface="Calibri" panose="020F0502020204030204" pitchFamily="34" charset="0"/>
                        </a:rPr>
                        <a:t>correlation</a:t>
                      </a: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r" fontAlgn="b"/>
                      <a:r>
                        <a:rPr lang="it-IT" sz="800" b="0" i="0" u="none" strike="noStrike">
                          <a:solidFill>
                            <a:srgbClr val="000000"/>
                          </a:solidFill>
                          <a:effectLst/>
                          <a:latin typeface="Calibri" panose="020F0502020204030204" pitchFamily="34" charset="0"/>
                        </a:rPr>
                        <a:t>0.37</a:t>
                      </a:r>
                    </a:p>
                  </a:txBody>
                  <a:tcPr marL="0" marR="0" marT="0" marB="0" anchor="b">
                    <a:lnL>
                      <a:noFill/>
                    </a:lnL>
                    <a:lnR>
                      <a:noFill/>
                    </a:lnR>
                    <a:lnT>
                      <a:noFill/>
                    </a:lnT>
                    <a:lnB>
                      <a:noFill/>
                    </a:lnB>
                    <a:noFill/>
                  </a:tcPr>
                </a:tc>
                <a:tc>
                  <a:txBody>
                    <a:bodyPr/>
                    <a:lstStyle/>
                    <a:p>
                      <a:pPr algn="r" fontAlgn="b"/>
                      <a:r>
                        <a:rPr lang="it-IT" sz="800" b="0" i="0" u="none" strike="noStrike" dirty="0">
                          <a:solidFill>
                            <a:srgbClr val="000000"/>
                          </a:solidFill>
                          <a:effectLst/>
                          <a:latin typeface="Calibri" panose="020F0502020204030204" pitchFamily="34" charset="0"/>
                        </a:rPr>
                        <a:t>0.35</a:t>
                      </a: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1542019579"/>
                  </a:ext>
                </a:extLst>
              </a:tr>
              <a:tr h="142875">
                <a:tc>
                  <a:txBody>
                    <a:bodyPr/>
                    <a:lstStyle/>
                    <a:p>
                      <a:pPr algn="ctr"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r" fontAlgn="b"/>
                      <a:r>
                        <a:rPr lang="it-IT" sz="800" b="0" i="0" u="none" strike="noStrike" dirty="0">
                          <a:solidFill>
                            <a:srgbClr val="000000"/>
                          </a:solidFill>
                          <a:effectLst/>
                          <a:highlight>
                            <a:srgbClr val="00FFFF"/>
                          </a:highlight>
                          <a:latin typeface="Calibri" panose="020F0502020204030204" pitchFamily="34" charset="0"/>
                        </a:rPr>
                        <a:t>0.77</a:t>
                      </a:r>
                    </a:p>
                  </a:txBody>
                  <a:tcPr marL="0" marR="0" marT="0" marB="0" anchor="b">
                    <a:lnL>
                      <a:noFill/>
                    </a:lnL>
                    <a:lnR>
                      <a:noFill/>
                    </a:lnR>
                    <a:lnT>
                      <a:noFill/>
                    </a:lnT>
                    <a:lnB>
                      <a:noFill/>
                    </a:lnB>
                    <a:noFill/>
                  </a:tcPr>
                </a:tc>
                <a:tc>
                  <a:txBody>
                    <a:bodyPr/>
                    <a:lstStyle/>
                    <a:p>
                      <a:pPr algn="l" fontAlgn="b"/>
                      <a:endParaRPr lang="it-IT" sz="8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4193443605"/>
                  </a:ext>
                </a:extLst>
              </a:tr>
            </a:tbl>
          </a:graphicData>
        </a:graphic>
      </p:graphicFrame>
      <p:sp>
        <p:nvSpPr>
          <p:cNvPr id="11" name="Ovale 10">
            <a:extLst>
              <a:ext uri="{FF2B5EF4-FFF2-40B4-BE49-F238E27FC236}">
                <a16:creationId xmlns:a16="http://schemas.microsoft.com/office/drawing/2014/main" id="{DC31C36E-B94E-CB89-D70E-84A58B4D11EB}"/>
              </a:ext>
            </a:extLst>
          </p:cNvPr>
          <p:cNvSpPr/>
          <p:nvPr/>
        </p:nvSpPr>
        <p:spPr>
          <a:xfrm>
            <a:off x="5291887" y="3646564"/>
            <a:ext cx="2354783" cy="192024"/>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it-IT" sz="1350">
              <a:solidFill>
                <a:srgbClr val="FFFFFF"/>
              </a:solidFill>
              <a:latin typeface="Manrope"/>
            </a:endParaRPr>
          </a:p>
        </p:txBody>
      </p:sp>
      <p:sp>
        <p:nvSpPr>
          <p:cNvPr id="12" name="Ovale 11">
            <a:extLst>
              <a:ext uri="{FF2B5EF4-FFF2-40B4-BE49-F238E27FC236}">
                <a16:creationId xmlns:a16="http://schemas.microsoft.com/office/drawing/2014/main" id="{D5792F3F-4BA1-BE84-811C-16325540FA54}"/>
              </a:ext>
            </a:extLst>
          </p:cNvPr>
          <p:cNvSpPr/>
          <p:nvPr/>
        </p:nvSpPr>
        <p:spPr>
          <a:xfrm rot="466905">
            <a:off x="5497967" y="4055743"/>
            <a:ext cx="2262386" cy="26507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it-IT" sz="1350">
              <a:solidFill>
                <a:srgbClr val="FFFFFF"/>
              </a:solidFill>
              <a:latin typeface="Manrope"/>
            </a:endParaRPr>
          </a:p>
        </p:txBody>
      </p:sp>
    </p:spTree>
    <p:extLst>
      <p:ext uri="{BB962C8B-B14F-4D97-AF65-F5344CB8AC3E}">
        <p14:creationId xmlns:p14="http://schemas.microsoft.com/office/powerpoint/2010/main" val="5162893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FAEC734-1037-4BAB-A409-FD5A96CE2923}"/>
              </a:ext>
            </a:extLst>
          </p:cNvPr>
          <p:cNvSpPr txBox="1"/>
          <p:nvPr/>
        </p:nvSpPr>
        <p:spPr>
          <a:xfrm>
            <a:off x="383177" y="313509"/>
            <a:ext cx="8464732" cy="5355312"/>
          </a:xfrm>
          <a:prstGeom prst="rect">
            <a:avLst/>
          </a:prstGeom>
          <a:noFill/>
        </p:spPr>
        <p:txBody>
          <a:bodyPr wrap="square" rtlCol="0">
            <a:spAutoFit/>
          </a:bodyPr>
          <a:lstStyle/>
          <a:p>
            <a:r>
              <a:rPr lang="en-US" b="1" dirty="0"/>
              <a:t>Quadriga: The cryptocurrency exchange that lost $135m</a:t>
            </a:r>
          </a:p>
          <a:p>
            <a:endParaRPr lang="it-IT" dirty="0"/>
          </a:p>
          <a:p>
            <a:pPr fontAlgn="base"/>
            <a:r>
              <a:rPr lang="en-US" dirty="0"/>
              <a:t>When the 30-year-old founder of a Canadian cryptocurrency exchange died suddenly, he took the whereabouts of some C$180m ($135m; £105m) in cryptocurrency to his grave. Now, tens of thousands of Quadriga CX users are wondering if they will ever see their funds again.</a:t>
            </a:r>
          </a:p>
          <a:p>
            <a:pPr fontAlgn="base"/>
            <a:r>
              <a:rPr lang="en-US" dirty="0"/>
              <a:t/>
            </a:r>
            <a:br>
              <a:rPr lang="en-US" dirty="0"/>
            </a:br>
            <a:r>
              <a:rPr lang="en-US" dirty="0"/>
              <a:t>Quadriga - which had grown to become Canada's largest cryptocurrency exchange - was granted temporary bankruptcy protection in a Canadian court.</a:t>
            </a:r>
          </a:p>
          <a:p>
            <a:pPr fontAlgn="base"/>
            <a:r>
              <a:rPr lang="en-US" dirty="0"/>
              <a:t>The firm said it had spent the weeks since </a:t>
            </a:r>
            <a:r>
              <a:rPr lang="en-US" dirty="0" err="1"/>
              <a:t>Cotten's</a:t>
            </a:r>
            <a:r>
              <a:rPr lang="en-US" dirty="0"/>
              <a:t> death trying desperately to "locate and secure our very significant cryptocurrency reserves".</a:t>
            </a:r>
          </a:p>
          <a:p>
            <a:pPr fontAlgn="base"/>
            <a:endParaRPr lang="en-US" dirty="0"/>
          </a:p>
          <a:p>
            <a:pPr fontAlgn="base"/>
            <a:r>
              <a:rPr lang="en-US" dirty="0"/>
              <a:t>In court documents, Quadriga says it owes up to 115,000 users an estimated C$250m - about C$70m in hard currency and between C$180m an C$190m in cryptocurrency, based on recent market rates.</a:t>
            </a:r>
          </a:p>
          <a:p>
            <a:pPr fontAlgn="base"/>
            <a:r>
              <a:rPr lang="en-US" dirty="0"/>
              <a:t>It believes - though it's not certain - that the bulk of those millions in reserves was locked away by </a:t>
            </a:r>
            <a:r>
              <a:rPr lang="en-US" dirty="0" err="1"/>
              <a:t>Cotten</a:t>
            </a:r>
            <a:r>
              <a:rPr lang="en-US" dirty="0"/>
              <a:t> in cold storage, which is an offline safeguard against hacking and theft.</a:t>
            </a:r>
          </a:p>
          <a:p>
            <a:pPr fontAlgn="base"/>
            <a:endParaRPr lang="en-US" dirty="0"/>
          </a:p>
          <a:p>
            <a:endParaRPr lang="it-IT" dirty="0"/>
          </a:p>
        </p:txBody>
      </p:sp>
    </p:spTree>
    <p:extLst>
      <p:ext uri="{BB962C8B-B14F-4D97-AF65-F5344CB8AC3E}">
        <p14:creationId xmlns:p14="http://schemas.microsoft.com/office/powerpoint/2010/main" val="31044928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3A025A6-6176-4BA3-90FA-E1BCED6BD157}"/>
              </a:ext>
            </a:extLst>
          </p:cNvPr>
          <p:cNvSpPr txBox="1"/>
          <p:nvPr/>
        </p:nvSpPr>
        <p:spPr>
          <a:xfrm>
            <a:off x="278674" y="278674"/>
            <a:ext cx="8630195" cy="4524315"/>
          </a:xfrm>
          <a:prstGeom prst="rect">
            <a:avLst/>
          </a:prstGeom>
          <a:noFill/>
        </p:spPr>
        <p:txBody>
          <a:bodyPr wrap="square" rtlCol="0">
            <a:spAutoFit/>
          </a:bodyPr>
          <a:lstStyle/>
          <a:p>
            <a:r>
              <a:rPr lang="it-IT" i="1" dirty="0"/>
              <a:t>Ernst &amp; Young report</a:t>
            </a:r>
          </a:p>
          <a:p>
            <a:endParaRPr lang="it-IT" i="1" dirty="0"/>
          </a:p>
          <a:p>
            <a:r>
              <a:rPr lang="en-US" dirty="0"/>
              <a:t>Gerald </a:t>
            </a:r>
            <a:r>
              <a:rPr lang="en-US" dirty="0" err="1"/>
              <a:t>Cotten</a:t>
            </a:r>
            <a:r>
              <a:rPr lang="en-US" dirty="0"/>
              <a:t>, the late Quadriga CEO, created a string of accounts on his Canadian cryptocurrency exchange, each under an alias and containing bogus dollar balances, according to Ernst &amp; Young auditors. He then used those accounts, it's claimed, to buy his customers' cryptocurrency with those digitally conjured dollars that didn't actually exist, and then moved the ill-gotten Bitcoin and Ethereum to his accounts at other cryptocurrency trading sites.</a:t>
            </a:r>
          </a:p>
          <a:p>
            <a:endParaRPr lang="en-US" dirty="0"/>
          </a:p>
          <a:p>
            <a:endParaRPr lang="en-US" dirty="0"/>
          </a:p>
          <a:p>
            <a:r>
              <a:rPr lang="en-US" dirty="0"/>
              <a:t>A month later, Ernst &amp; Young were able to access five of Quadriga's six offline cryptocurrency wallets that supposedly only </a:t>
            </a:r>
            <a:r>
              <a:rPr lang="en-US" dirty="0" err="1"/>
              <a:t>Cotten</a:t>
            </a:r>
            <a:r>
              <a:rPr lang="en-US" dirty="0"/>
              <a:t> could unlock, and that hopefully still contained customers' coins. All five had been cleaned out by April 2018. The sixth was emptied on December 3, 2018, six days before </a:t>
            </a:r>
            <a:r>
              <a:rPr lang="en-US" dirty="0" err="1"/>
              <a:t>Cotten</a:t>
            </a:r>
            <a:r>
              <a:rPr lang="en-US" dirty="0"/>
              <a:t> was said to have died during his travels in India.</a:t>
            </a:r>
            <a:endParaRPr lang="it-IT" dirty="0"/>
          </a:p>
          <a:p>
            <a:endParaRPr lang="it-IT" dirty="0"/>
          </a:p>
        </p:txBody>
      </p:sp>
    </p:spTree>
    <p:extLst>
      <p:ext uri="{BB962C8B-B14F-4D97-AF65-F5344CB8AC3E}">
        <p14:creationId xmlns:p14="http://schemas.microsoft.com/office/powerpoint/2010/main" val="1698521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07299FA-8702-430D-B163-69ADC5616312}"/>
              </a:ext>
            </a:extLst>
          </p:cNvPr>
          <p:cNvSpPr txBox="1"/>
          <p:nvPr/>
        </p:nvSpPr>
        <p:spPr>
          <a:xfrm>
            <a:off x="322217" y="426720"/>
            <a:ext cx="8351520" cy="5909310"/>
          </a:xfrm>
          <a:prstGeom prst="rect">
            <a:avLst/>
          </a:prstGeom>
          <a:noFill/>
        </p:spPr>
        <p:txBody>
          <a:bodyPr wrap="square" rtlCol="0">
            <a:spAutoFit/>
          </a:bodyPr>
          <a:lstStyle/>
          <a:p>
            <a:r>
              <a:rPr lang="it-IT" b="1" dirty="0"/>
              <a:t>BITGRAIL</a:t>
            </a:r>
          </a:p>
          <a:p>
            <a:endParaRPr lang="it-IT" b="1" dirty="0"/>
          </a:p>
          <a:p>
            <a:r>
              <a:rPr lang="en-US" dirty="0"/>
              <a:t>Nearly one year after Francesco </a:t>
            </a:r>
            <a:r>
              <a:rPr lang="en-US" dirty="0" err="1"/>
              <a:t>Firano</a:t>
            </a:r>
            <a:r>
              <a:rPr lang="en-US" dirty="0"/>
              <a:t>, the owner and operator of the </a:t>
            </a:r>
            <a:r>
              <a:rPr lang="en-US" dirty="0" err="1"/>
              <a:t>Bitgrail</a:t>
            </a:r>
            <a:r>
              <a:rPr lang="en-US" dirty="0"/>
              <a:t> cryptocurrency exchange, announced that the exchange had lost 17 million NANO (approximately $ 170 million), an Italian Bankruptcy Court and a court-appointed technical expert concluded that Mr. </a:t>
            </a:r>
            <a:r>
              <a:rPr lang="en-US" dirty="0" err="1"/>
              <a:t>Firano</a:t>
            </a:r>
            <a:r>
              <a:rPr lang="en-US" dirty="0"/>
              <a:t> (“The Bomber” as Mr. </a:t>
            </a:r>
            <a:r>
              <a:rPr lang="en-US" dirty="0" err="1"/>
              <a:t>Firano</a:t>
            </a:r>
            <a:r>
              <a:rPr lang="en-US" dirty="0"/>
              <a:t> called himself on social media) was at fault for the loss and is required to return as much of the assets to his customers as possible. The ruling is a landmark decision that sets an important precedent for the protection of cryptocurrency users worldwide.</a:t>
            </a:r>
          </a:p>
          <a:p>
            <a:endParaRPr lang="en-US" b="1" dirty="0"/>
          </a:p>
          <a:p>
            <a:r>
              <a:rPr lang="en-US" dirty="0"/>
              <a:t>In its decision, the court concluded that both </a:t>
            </a:r>
            <a:r>
              <a:rPr lang="en-US" dirty="0" err="1"/>
              <a:t>Bitgrail</a:t>
            </a:r>
            <a:r>
              <a:rPr lang="en-US" dirty="0"/>
              <a:t> and Mr. </a:t>
            </a:r>
            <a:r>
              <a:rPr lang="en-US" dirty="0" err="1"/>
              <a:t>Firano</a:t>
            </a:r>
            <a:r>
              <a:rPr lang="en-US" dirty="0"/>
              <a:t>, personally, be declared bankrupt, authorizing seizures of many of Mr. </a:t>
            </a:r>
            <a:r>
              <a:rPr lang="en-US" dirty="0" err="1"/>
              <a:t>Firano’s</a:t>
            </a:r>
            <a:r>
              <a:rPr lang="en-US" dirty="0"/>
              <a:t> personal assets. So far, authorities have seized over $1 million in personal assets, including Mr. </a:t>
            </a:r>
            <a:r>
              <a:rPr lang="en-US" dirty="0" err="1"/>
              <a:t>Firano’s</a:t>
            </a:r>
            <a:r>
              <a:rPr lang="en-US" dirty="0"/>
              <a:t> car. Millions of dollars in cryptocurrency assets have been seized from </a:t>
            </a:r>
            <a:r>
              <a:rPr lang="en-US" dirty="0" err="1"/>
              <a:t>Bitgrail’s</a:t>
            </a:r>
            <a:r>
              <a:rPr lang="en-US" dirty="0"/>
              <a:t> exchange accounts and moved to accounts managed by trustees appointed by the Court.</a:t>
            </a:r>
          </a:p>
          <a:p>
            <a:endParaRPr lang="en-US" b="1" dirty="0"/>
          </a:p>
          <a:p>
            <a:r>
              <a:rPr lang="en-US" dirty="0"/>
              <a:t>The Court found that the NANO reported lost by Mr. </a:t>
            </a:r>
            <a:r>
              <a:rPr lang="en-US" dirty="0" err="1"/>
              <a:t>Firano</a:t>
            </a:r>
            <a:r>
              <a:rPr lang="en-US" dirty="0"/>
              <a:t> on February 9, 2018, had actually been removed from the exchange months earlier, between July 2017 and December 2017. The Court criticized Mr. </a:t>
            </a:r>
            <a:r>
              <a:rPr lang="en-US" dirty="0" err="1"/>
              <a:t>Firano</a:t>
            </a:r>
            <a:r>
              <a:rPr lang="en-US" dirty="0"/>
              <a:t> for not immediately taking steps to account for the losses. </a:t>
            </a:r>
          </a:p>
          <a:p>
            <a:endParaRPr lang="it-IT" b="1" dirty="0"/>
          </a:p>
        </p:txBody>
      </p:sp>
    </p:spTree>
    <p:extLst>
      <p:ext uri="{BB962C8B-B14F-4D97-AF65-F5344CB8AC3E}">
        <p14:creationId xmlns:p14="http://schemas.microsoft.com/office/powerpoint/2010/main" val="3526486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E3367EB-67F5-49DC-BC57-51D5EA505738}"/>
              </a:ext>
            </a:extLst>
          </p:cNvPr>
          <p:cNvSpPr txBox="1"/>
          <p:nvPr/>
        </p:nvSpPr>
        <p:spPr>
          <a:xfrm>
            <a:off x="391885" y="409303"/>
            <a:ext cx="8360229" cy="3970318"/>
          </a:xfrm>
          <a:prstGeom prst="rect">
            <a:avLst/>
          </a:prstGeom>
          <a:noFill/>
        </p:spPr>
        <p:txBody>
          <a:bodyPr wrap="square" rtlCol="0">
            <a:spAutoFit/>
          </a:bodyPr>
          <a:lstStyle/>
          <a:p>
            <a:r>
              <a:rPr lang="en-US" dirty="0"/>
              <a:t>As for the mechanics of the loss, the Court concluded that the exchange had failed to implement any meaningful safeguards to ensure the “idempotency” of NANO withdrawals from the </a:t>
            </a:r>
            <a:r>
              <a:rPr lang="en-US" dirty="0" err="1"/>
              <a:t>Bitgrail</a:t>
            </a:r>
            <a:r>
              <a:rPr lang="en-US" dirty="0"/>
              <a:t> exchange. </a:t>
            </a:r>
          </a:p>
          <a:p>
            <a:endParaRPr lang="en-US" dirty="0"/>
          </a:p>
          <a:p>
            <a:r>
              <a:rPr lang="en-US" dirty="0"/>
              <a:t>An idempotent action is an operation that may only be performed once and if performed again will yield the same result.</a:t>
            </a:r>
          </a:p>
          <a:p>
            <a:endParaRPr lang="en-US" dirty="0"/>
          </a:p>
          <a:p>
            <a:r>
              <a:rPr lang="en-US" dirty="0"/>
              <a:t>The failure of </a:t>
            </a:r>
            <a:r>
              <a:rPr lang="en-US" dirty="0" err="1"/>
              <a:t>Bitgrail</a:t>
            </a:r>
            <a:r>
              <a:rPr lang="en-US" dirty="0"/>
              <a:t> to implement idempotent NANO withdrawals permitted users to request a withdrawal using the </a:t>
            </a:r>
            <a:r>
              <a:rPr lang="en-US" dirty="0" err="1"/>
              <a:t>BitGrail</a:t>
            </a:r>
            <a:r>
              <a:rPr lang="en-US" dirty="0"/>
              <a:t> software and under certain circumstances receive the requested amount more than once.</a:t>
            </a:r>
          </a:p>
          <a:p>
            <a:endParaRPr lang="it-IT" dirty="0"/>
          </a:p>
          <a:p>
            <a:endParaRPr lang="it-IT" dirty="0"/>
          </a:p>
          <a:p>
            <a:endParaRPr lang="it-IT" dirty="0"/>
          </a:p>
          <a:p>
            <a:r>
              <a:rPr lang="it-IT" dirty="0" err="1"/>
              <a:t>Dec</a:t>
            </a:r>
            <a:r>
              <a:rPr lang="it-IT" dirty="0"/>
              <a:t> 2020: </a:t>
            </a:r>
            <a:r>
              <a:rPr lang="it-IT" dirty="0" err="1"/>
              <a:t>Investigations</a:t>
            </a:r>
            <a:r>
              <a:rPr lang="it-IT" dirty="0"/>
              <a:t> </a:t>
            </a:r>
            <a:r>
              <a:rPr lang="it-IT" dirty="0" err="1"/>
              <a:t>suggest</a:t>
            </a:r>
            <a:r>
              <a:rPr lang="it-IT" dirty="0"/>
              <a:t> </a:t>
            </a:r>
            <a:r>
              <a:rPr lang="it-IT" dirty="0" err="1"/>
              <a:t>that</a:t>
            </a:r>
            <a:r>
              <a:rPr lang="it-IT" dirty="0"/>
              <a:t> </a:t>
            </a:r>
            <a:r>
              <a:rPr lang="it-IT" dirty="0" err="1"/>
              <a:t>Firano</a:t>
            </a:r>
            <a:r>
              <a:rPr lang="it-IT" dirty="0"/>
              <a:t> </a:t>
            </a:r>
            <a:r>
              <a:rPr lang="it-IT" dirty="0" err="1"/>
              <a:t>could</a:t>
            </a:r>
            <a:r>
              <a:rPr lang="it-IT" dirty="0"/>
              <a:t> be the organizer of </a:t>
            </a:r>
            <a:r>
              <a:rPr lang="it-IT" dirty="0" err="1"/>
              <a:t>this</a:t>
            </a:r>
            <a:r>
              <a:rPr lang="it-IT" dirty="0"/>
              <a:t> </a:t>
            </a:r>
            <a:r>
              <a:rPr lang="it-IT" dirty="0" err="1"/>
              <a:t>fraud</a:t>
            </a:r>
            <a:r>
              <a:rPr lang="it-IT" dirty="0"/>
              <a:t>.</a:t>
            </a:r>
          </a:p>
        </p:txBody>
      </p:sp>
    </p:spTree>
    <p:extLst>
      <p:ext uri="{BB962C8B-B14F-4D97-AF65-F5344CB8AC3E}">
        <p14:creationId xmlns:p14="http://schemas.microsoft.com/office/powerpoint/2010/main" val="1629443010"/>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TotalTime>
  <Words>7990</Words>
  <Application>Microsoft Office PowerPoint</Application>
  <PresentationFormat>Presentazione su schermo (4:3)</PresentationFormat>
  <Paragraphs>696</Paragraphs>
  <Slides>93</Slides>
  <Notes>9</Notes>
  <HiddenSlides>0</HiddenSlides>
  <MMClips>0</MMClips>
  <ScaleCrop>false</ScaleCrop>
  <HeadingPairs>
    <vt:vector size="8" baseType="variant">
      <vt:variant>
        <vt:lpstr>Caratteri utilizzati</vt:lpstr>
      </vt:variant>
      <vt:variant>
        <vt:i4>20</vt:i4>
      </vt:variant>
      <vt:variant>
        <vt:lpstr>Tema</vt:lpstr>
      </vt:variant>
      <vt:variant>
        <vt:i4>3</vt:i4>
      </vt:variant>
      <vt:variant>
        <vt:lpstr>Server OLE incorporati</vt:lpstr>
      </vt:variant>
      <vt:variant>
        <vt:i4>1</vt:i4>
      </vt:variant>
      <vt:variant>
        <vt:lpstr>Titoli diapositive</vt:lpstr>
      </vt:variant>
      <vt:variant>
        <vt:i4>93</vt:i4>
      </vt:variant>
    </vt:vector>
  </HeadingPairs>
  <TitlesOfParts>
    <vt:vector size="117" baseType="lpstr">
      <vt:lpstr>arial</vt:lpstr>
      <vt:lpstr>arial</vt:lpstr>
      <vt:lpstr>Basel</vt:lpstr>
      <vt:lpstr>Calibri</vt:lpstr>
      <vt:lpstr>Calibri Light</vt:lpstr>
      <vt:lpstr>Cambria</vt:lpstr>
      <vt:lpstr>Google Sans</vt:lpstr>
      <vt:lpstr>Helvetica</vt:lpstr>
      <vt:lpstr>Helvetica Neue Medium</vt:lpstr>
      <vt:lpstr>inherit</vt:lpstr>
      <vt:lpstr>Larsseit</vt:lpstr>
      <vt:lpstr>Manrope</vt:lpstr>
      <vt:lpstr>MS Mincho</vt:lpstr>
      <vt:lpstr>Noto Sans Symbols</vt:lpstr>
      <vt:lpstr>Open Sans</vt:lpstr>
      <vt:lpstr>system-ui</vt:lpstr>
      <vt:lpstr>Times New Roman</vt:lpstr>
      <vt:lpstr>TimesNewRomanPS-BoldMT</vt:lpstr>
      <vt:lpstr>TT Norms</vt:lpstr>
      <vt:lpstr>Wingdings</vt:lpstr>
      <vt:lpstr>Tema di Office</vt:lpstr>
      <vt:lpstr>Cover</vt:lpstr>
      <vt:lpstr>Interni</vt:lpstr>
      <vt:lpstr>Immagine bitmap</vt:lpstr>
      <vt:lpstr>The Financial Behavior of Crypto Currencies  A Quantitative Perspective</vt:lpstr>
      <vt:lpstr>What are the main reasons for investing in cryptocurrencies?  According to websites/literature…</vt:lpstr>
      <vt:lpstr>Diversification </vt:lpstr>
      <vt:lpstr>Presentazione standard di PowerPoint</vt:lpstr>
      <vt:lpstr>Presentazione standard di PowerPoint</vt:lpstr>
      <vt:lpstr>Diversification   High Return Potential</vt:lpstr>
      <vt:lpstr>Presentazione standard di PowerPoint</vt:lpstr>
      <vt:lpstr>Presentazione standard di PowerPoint</vt:lpstr>
      <vt:lpstr>Presentazione standard di PowerPoint</vt:lpstr>
      <vt:lpstr>Presentazione standard di PowerPoint</vt:lpstr>
      <vt:lpstr>Speculation</vt:lpstr>
      <vt:lpstr>Presentazione standard di PowerPoint</vt:lpstr>
      <vt:lpstr>Presentazione standard di PowerPoint</vt:lpstr>
      <vt:lpstr>Decentralization  Accessibility and Transferability</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DAO</vt:lpstr>
      <vt:lpstr>Fork</vt:lpstr>
      <vt:lpstr>Presentazione standard di PowerPoint</vt:lpstr>
      <vt:lpstr>Hard fork occurs… even as error     moving from 0.7 to 0.8 version of the software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2018-2023</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Blockchain Layers</vt:lpstr>
      <vt:lpstr>Blockchain Layers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So, how to create a crypto?</vt:lpstr>
      <vt:lpstr>So, how to create a crypto?</vt:lpstr>
      <vt:lpstr>And then…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Peer to peer platforms, smart payments, cryptocurrencies and blockchain</dc:title>
  <dc:creator>Daniele Marazzina</dc:creator>
  <cp:lastModifiedBy>user</cp:lastModifiedBy>
  <cp:revision>50</cp:revision>
  <dcterms:created xsi:type="dcterms:W3CDTF">2020-03-04T20:08:07Z</dcterms:created>
  <dcterms:modified xsi:type="dcterms:W3CDTF">2025-02-10T12:06:24Z</dcterms:modified>
</cp:coreProperties>
</file>